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2" r:id="rId1"/>
  </p:sldMasterIdLst>
  <p:notesMasterIdLst>
    <p:notesMasterId r:id="rId85"/>
  </p:notesMasterIdLst>
  <p:handoutMasterIdLst>
    <p:handoutMasterId r:id="rId86"/>
  </p:handoutMasterIdLst>
  <p:sldIdLst>
    <p:sldId id="256" r:id="rId2"/>
    <p:sldId id="264" r:id="rId3"/>
    <p:sldId id="263" r:id="rId4"/>
    <p:sldId id="272" r:id="rId5"/>
    <p:sldId id="273" r:id="rId6"/>
    <p:sldId id="274" r:id="rId7"/>
    <p:sldId id="275" r:id="rId8"/>
    <p:sldId id="260" r:id="rId9"/>
    <p:sldId id="481" r:id="rId10"/>
    <p:sldId id="482" r:id="rId11"/>
    <p:sldId id="483" r:id="rId12"/>
    <p:sldId id="484" r:id="rId13"/>
    <p:sldId id="485" r:id="rId14"/>
    <p:sldId id="265" r:id="rId15"/>
    <p:sldId id="486" r:id="rId16"/>
    <p:sldId id="276" r:id="rId17"/>
    <p:sldId id="277" r:id="rId18"/>
    <p:sldId id="278" r:id="rId19"/>
    <p:sldId id="327" r:id="rId20"/>
    <p:sldId id="326" r:id="rId21"/>
    <p:sldId id="464" r:id="rId22"/>
    <p:sldId id="473" r:id="rId23"/>
    <p:sldId id="475" r:id="rId24"/>
    <p:sldId id="476" r:id="rId25"/>
    <p:sldId id="463" r:id="rId26"/>
    <p:sldId id="474" r:id="rId27"/>
    <p:sldId id="448" r:id="rId28"/>
    <p:sldId id="450" r:id="rId29"/>
    <p:sldId id="478" r:id="rId30"/>
    <p:sldId id="279" r:id="rId31"/>
    <p:sldId id="280" r:id="rId32"/>
    <p:sldId id="283" r:id="rId33"/>
    <p:sldId id="286" r:id="rId34"/>
    <p:sldId id="297" r:id="rId35"/>
    <p:sldId id="298" r:id="rId36"/>
    <p:sldId id="469" r:id="rId37"/>
    <p:sldId id="304" r:id="rId38"/>
    <p:sldId id="284" r:id="rId39"/>
    <p:sldId id="477" r:id="rId40"/>
    <p:sldId id="331" r:id="rId41"/>
    <p:sldId id="282" r:id="rId42"/>
    <p:sldId id="472" r:id="rId43"/>
    <p:sldId id="287" r:id="rId44"/>
    <p:sldId id="288" r:id="rId45"/>
    <p:sldId id="468" r:id="rId46"/>
    <p:sldId id="465" r:id="rId47"/>
    <p:sldId id="289" r:id="rId48"/>
    <p:sldId id="290" r:id="rId49"/>
    <p:sldId id="467" r:id="rId50"/>
    <p:sldId id="452" r:id="rId51"/>
    <p:sldId id="453" r:id="rId52"/>
    <p:sldId id="292" r:id="rId53"/>
    <p:sldId id="293" r:id="rId54"/>
    <p:sldId id="470" r:id="rId55"/>
    <p:sldId id="471" r:id="rId56"/>
    <p:sldId id="294" r:id="rId57"/>
    <p:sldId id="295" r:id="rId58"/>
    <p:sldId id="312" r:id="rId59"/>
    <p:sldId id="330" r:id="rId60"/>
    <p:sldId id="306" r:id="rId61"/>
    <p:sldId id="308" r:id="rId62"/>
    <p:sldId id="307" r:id="rId63"/>
    <p:sldId id="309" r:id="rId64"/>
    <p:sldId id="466" r:id="rId65"/>
    <p:sldId id="291" r:id="rId66"/>
    <p:sldId id="310" r:id="rId67"/>
    <p:sldId id="311" r:id="rId68"/>
    <p:sldId id="299" r:id="rId69"/>
    <p:sldId id="301" r:id="rId70"/>
    <p:sldId id="316" r:id="rId71"/>
    <p:sldId id="317" r:id="rId72"/>
    <p:sldId id="328" r:id="rId73"/>
    <p:sldId id="300" r:id="rId74"/>
    <p:sldId id="313" r:id="rId75"/>
    <p:sldId id="458" r:id="rId76"/>
    <p:sldId id="314" r:id="rId77"/>
    <p:sldId id="315" r:id="rId78"/>
    <p:sldId id="318" r:id="rId79"/>
    <p:sldId id="319" r:id="rId80"/>
    <p:sldId id="460" r:id="rId81"/>
    <p:sldId id="324" r:id="rId82"/>
    <p:sldId id="325" r:id="rId83"/>
    <p:sldId id="322" r:id="rId8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CDA"/>
    <a:srgbClr val="EFE9D9"/>
    <a:srgbClr val="D6BE97"/>
    <a:srgbClr val="BDADBD"/>
    <a:srgbClr val="F0E8F5"/>
    <a:srgbClr val="B5B4B3"/>
    <a:srgbClr val="D2F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 autoAdjust="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tif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16A74-C57B-0E4C-970D-5F01F343620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ADB74C-6D25-D140-9CFD-5CBE8219449E}">
      <dgm:prSet phldrT="[Texte]"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424</a:t>
          </a:r>
          <a:r>
            <a:rPr lang="fr-FR" sz="2000" baseline="0" dirty="0">
              <a:solidFill>
                <a:schemeClr val="tx1">
                  <a:lumMod val="75000"/>
                  <a:lumOff val="25000"/>
                </a:schemeClr>
              </a:solidFill>
            </a:rPr>
            <a:t> parrainages individuels</a:t>
          </a:r>
          <a:endParaRPr lang="fr-FR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3121091-957B-8940-9654-54BB291D15E1}" type="parTrans" cxnId="{7022D606-E5C2-CB41-B983-5C71D8668534}">
      <dgm:prSet/>
      <dgm:spPr/>
      <dgm:t>
        <a:bodyPr/>
        <a:lstStyle/>
        <a:p>
          <a:endParaRPr lang="fr-FR"/>
        </a:p>
      </dgm:t>
    </dgm:pt>
    <dgm:pt modelId="{D3BA9490-EC01-E84A-A122-1DEFB134D7FF}" type="sibTrans" cxnId="{7022D606-E5C2-CB41-B983-5C71D8668534}">
      <dgm:prSet/>
      <dgm:spPr/>
      <dgm:t>
        <a:bodyPr/>
        <a:lstStyle/>
        <a:p>
          <a:endParaRPr lang="fr-FR"/>
        </a:p>
      </dgm:t>
    </dgm:pt>
    <dgm:pt modelId="{9F46CE28-67E5-E545-85F8-F0A8BF2FCFEE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427</a:t>
          </a:r>
        </a:p>
        <a:p>
          <a:pPr>
            <a:lnSpc>
              <a:spcPct val="100000"/>
            </a:lnSpc>
          </a:pPr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adhérents</a:t>
          </a:r>
        </a:p>
      </dgm:t>
    </dgm:pt>
    <dgm:pt modelId="{E4757E9E-ECC6-2647-BC44-C49A9C132819}" type="parTrans" cxnId="{22C4D560-C944-8B4F-B426-EB494E00CD5B}">
      <dgm:prSet/>
      <dgm:spPr/>
      <dgm:t>
        <a:bodyPr/>
        <a:lstStyle/>
        <a:p>
          <a:endParaRPr lang="fr-FR"/>
        </a:p>
      </dgm:t>
    </dgm:pt>
    <dgm:pt modelId="{3BD12D7C-942B-1743-A3F1-22C339168BC1}" type="sibTrans" cxnId="{22C4D560-C944-8B4F-B426-EB494E00CD5B}">
      <dgm:prSet/>
      <dgm:spPr/>
      <dgm:t>
        <a:bodyPr/>
        <a:lstStyle/>
        <a:p>
          <a:endParaRPr lang="fr-FR"/>
        </a:p>
      </dgm:t>
    </dgm:pt>
    <dgm:pt modelId="{A57D434F-6AC4-FD4E-A0CB-35465870C8FF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2000">
              <a:solidFill>
                <a:schemeClr val="tx2"/>
              </a:solidFill>
            </a:rPr>
            <a:t>15 programmes de parrainages individuels</a:t>
          </a:r>
          <a:endParaRPr lang="fr-FR" sz="2000" dirty="0">
            <a:solidFill>
              <a:schemeClr val="tx2"/>
            </a:solidFill>
          </a:endParaRPr>
        </a:p>
      </dgm:t>
    </dgm:pt>
    <dgm:pt modelId="{79B463D0-C076-0949-B5D0-57C118B9B1A0}" type="parTrans" cxnId="{92D06040-C8D1-3D44-B294-EC061EB62AF9}">
      <dgm:prSet/>
      <dgm:spPr/>
      <dgm:t>
        <a:bodyPr/>
        <a:lstStyle/>
        <a:p>
          <a:endParaRPr lang="fr-FR"/>
        </a:p>
      </dgm:t>
    </dgm:pt>
    <dgm:pt modelId="{29FC619F-1EE7-3C4E-89E7-C3B04B2ADA37}" type="sibTrans" cxnId="{92D06040-C8D1-3D44-B294-EC061EB62AF9}">
      <dgm:prSet/>
      <dgm:spPr/>
      <dgm:t>
        <a:bodyPr/>
        <a:lstStyle/>
        <a:p>
          <a:endParaRPr lang="fr-FR"/>
        </a:p>
      </dgm:t>
    </dgm:pt>
    <dgm:pt modelId="{309ECFD5-A4DC-6442-8D8D-E47CA181C3A2}">
      <dgm:prSet phldrT="[Texte]" custT="1"/>
      <dgm:spPr>
        <a:solidFill>
          <a:schemeClr val="accent2">
            <a:lumMod val="20000"/>
            <a:lumOff val="80000"/>
            <a:alpha val="51000"/>
          </a:schemeClr>
        </a:solidFill>
      </dgm:spPr>
      <dgm:t>
        <a:bodyPr/>
        <a:lstStyle/>
        <a:p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570</a:t>
          </a:r>
        </a:p>
        <a:p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bienfaiteurs</a:t>
          </a:r>
        </a:p>
      </dgm:t>
    </dgm:pt>
    <dgm:pt modelId="{AC3EBCD8-8DEC-DA44-8FEA-9E0F39065727}" type="parTrans" cxnId="{7A887163-95BE-6F4F-917B-972C645F99CB}">
      <dgm:prSet/>
      <dgm:spPr/>
      <dgm:t>
        <a:bodyPr/>
        <a:lstStyle/>
        <a:p>
          <a:endParaRPr lang="fr-FR"/>
        </a:p>
      </dgm:t>
    </dgm:pt>
    <dgm:pt modelId="{260F1C85-54AB-2B4C-B891-7C17B1CA0933}" type="sibTrans" cxnId="{7A887163-95BE-6F4F-917B-972C645F99CB}">
      <dgm:prSet/>
      <dgm:spPr/>
      <dgm:t>
        <a:bodyPr/>
        <a:lstStyle/>
        <a:p>
          <a:endParaRPr lang="fr-FR"/>
        </a:p>
      </dgm:t>
    </dgm:pt>
    <dgm:pt modelId="{0441266F-98D3-0443-B39F-C0B9E6AB02B3}">
      <dgm:prSet phldrT="[Texte]" custT="1"/>
      <dgm:spPr>
        <a:solidFill>
          <a:schemeClr val="accent6">
            <a:lumMod val="20000"/>
            <a:lumOff val="80000"/>
            <a:alpha val="67000"/>
          </a:schemeClr>
        </a:solidFill>
      </dgm:spPr>
      <dgm:t>
        <a:bodyPr/>
        <a:lstStyle/>
        <a:p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419 bienfaiteurs</a:t>
          </a:r>
        </a:p>
      </dgm:t>
    </dgm:pt>
    <dgm:pt modelId="{73486A35-1D04-F54E-B9E9-A89482F2C921}" type="parTrans" cxnId="{E80F0FBA-9C27-CD41-987A-B090C560731F}">
      <dgm:prSet/>
      <dgm:spPr/>
      <dgm:t>
        <a:bodyPr/>
        <a:lstStyle/>
        <a:p>
          <a:endParaRPr lang="fr-FR"/>
        </a:p>
      </dgm:t>
    </dgm:pt>
    <dgm:pt modelId="{6FC20874-884C-E446-B699-5453AE7819EA}" type="sibTrans" cxnId="{E80F0FBA-9C27-CD41-987A-B090C560731F}">
      <dgm:prSet/>
      <dgm:spPr/>
      <dgm:t>
        <a:bodyPr/>
        <a:lstStyle/>
        <a:p>
          <a:endParaRPr lang="fr-FR"/>
        </a:p>
      </dgm:t>
    </dgm:pt>
    <dgm:pt modelId="{C204AD85-D4D5-F445-8A45-12880099DE5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31 programmes de parrainages individuels</a:t>
          </a:r>
        </a:p>
      </dgm:t>
    </dgm:pt>
    <dgm:pt modelId="{1224D226-74D8-4544-A118-A66E9E188CB8}" type="parTrans" cxnId="{7585106A-62BB-F548-932C-E2470EF502EE}">
      <dgm:prSet/>
      <dgm:spPr/>
      <dgm:t>
        <a:bodyPr/>
        <a:lstStyle/>
        <a:p>
          <a:endParaRPr lang="fr-FR"/>
        </a:p>
      </dgm:t>
    </dgm:pt>
    <dgm:pt modelId="{E2913D8A-0181-A247-83E1-18E329326FCD}" type="sibTrans" cxnId="{7585106A-62BB-F548-932C-E2470EF502EE}">
      <dgm:prSet/>
      <dgm:spPr/>
      <dgm:t>
        <a:bodyPr/>
        <a:lstStyle/>
        <a:p>
          <a:endParaRPr lang="fr-FR"/>
        </a:p>
      </dgm:t>
    </dgm:pt>
    <dgm:pt modelId="{6C120668-9D38-3546-B5F0-81D2E9B4E329}">
      <dgm:prSet/>
      <dgm:spPr/>
      <dgm:t>
        <a:bodyPr/>
        <a:lstStyle/>
        <a:p>
          <a:endParaRPr lang="fr-FR"/>
        </a:p>
      </dgm:t>
    </dgm:pt>
    <dgm:pt modelId="{295740D2-F311-7E4C-BB8F-16E799715236}" type="parTrans" cxnId="{9FBEC348-A9D9-DA40-9362-AF696F18BF30}">
      <dgm:prSet/>
      <dgm:spPr/>
      <dgm:t>
        <a:bodyPr/>
        <a:lstStyle/>
        <a:p>
          <a:endParaRPr lang="fr-FR"/>
        </a:p>
      </dgm:t>
    </dgm:pt>
    <dgm:pt modelId="{8A5A3C22-4614-A745-A975-DE21DD80A9DB}" type="sibTrans" cxnId="{9FBEC348-A9D9-DA40-9362-AF696F18BF30}">
      <dgm:prSet/>
      <dgm:spPr/>
      <dgm:t>
        <a:bodyPr/>
        <a:lstStyle/>
        <a:p>
          <a:endParaRPr lang="fr-FR"/>
        </a:p>
      </dgm:t>
    </dgm:pt>
    <dgm:pt modelId="{5C474302-5B8F-004E-9DD7-FB13908A029D}">
      <dgm:prSet phldrT="[Texte]" custT="1"/>
      <dgm:spPr>
        <a:solidFill>
          <a:schemeClr val="accent6">
            <a:lumMod val="20000"/>
            <a:lumOff val="80000"/>
            <a:alpha val="67000"/>
          </a:schemeClr>
        </a:solidFill>
      </dgm:spPr>
      <dgm:t>
        <a:bodyPr/>
        <a:lstStyle/>
        <a:p>
          <a:r>
            <a:rPr lang="fr-FR" sz="2000" dirty="0">
              <a:solidFill>
                <a:schemeClr val="tx1">
                  <a:lumMod val="75000"/>
                  <a:lumOff val="25000"/>
                </a:schemeClr>
              </a:solidFill>
            </a:rPr>
            <a:t>337</a:t>
          </a:r>
          <a:r>
            <a:rPr lang="fr-FR" sz="2000" baseline="0" dirty="0">
              <a:solidFill>
                <a:schemeClr val="tx1">
                  <a:lumMod val="75000"/>
                  <a:lumOff val="25000"/>
                </a:schemeClr>
              </a:solidFill>
            </a:rPr>
            <a:t> parrainages individuels</a:t>
          </a:r>
          <a:endParaRPr lang="fr-FR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A1845E6-091A-F74C-A145-48D61B5F8917}" type="sibTrans" cxnId="{86C5238E-7BBE-E843-B955-BD444375C718}">
      <dgm:prSet/>
      <dgm:spPr/>
      <dgm:t>
        <a:bodyPr/>
        <a:lstStyle/>
        <a:p>
          <a:endParaRPr lang="fr-FR"/>
        </a:p>
      </dgm:t>
    </dgm:pt>
    <dgm:pt modelId="{F74B1949-F4AD-E04A-AD4D-FF101FC1FDCD}" type="parTrans" cxnId="{86C5238E-7BBE-E843-B955-BD444375C718}">
      <dgm:prSet/>
      <dgm:spPr/>
      <dgm:t>
        <a:bodyPr/>
        <a:lstStyle/>
        <a:p>
          <a:endParaRPr lang="fr-FR"/>
        </a:p>
      </dgm:t>
    </dgm:pt>
    <dgm:pt modelId="{4F90365A-8BA6-A94B-824B-7D46E5F70945}">
      <dgm:prSet phldrT="[Texte]"/>
      <dgm:spPr>
        <a:solidFill>
          <a:schemeClr val="accent6">
            <a:lumMod val="20000"/>
            <a:lumOff val="80000"/>
            <a:alpha val="67000"/>
          </a:schemeClr>
        </a:solidFill>
      </dgm:spPr>
      <dgm:t>
        <a:bodyPr/>
        <a:lstStyle/>
        <a:p>
          <a:r>
            <a:rPr lang="fr-FR" dirty="0">
              <a:solidFill>
                <a:schemeClr val="tx1">
                  <a:lumMod val="75000"/>
                  <a:lumOff val="25000"/>
                </a:schemeClr>
              </a:solidFill>
            </a:rPr>
            <a:t>2100</a:t>
          </a:r>
          <a:r>
            <a:rPr lang="fr-FR" baseline="0" dirty="0">
              <a:solidFill>
                <a:schemeClr val="tx1">
                  <a:lumMod val="75000"/>
                  <a:lumOff val="25000"/>
                </a:schemeClr>
              </a:solidFill>
            </a:rPr>
            <a:t> parrainages collectifs</a:t>
          </a:r>
          <a:endParaRPr lang="fr-F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3C51FD-00CC-EC47-8D19-01EF2A055DDD}" type="parTrans" cxnId="{6B896BBE-586B-2A42-BA9E-918F4EB4DB8F}">
      <dgm:prSet/>
      <dgm:spPr/>
      <dgm:t>
        <a:bodyPr/>
        <a:lstStyle/>
        <a:p>
          <a:endParaRPr lang="fr-FR"/>
        </a:p>
      </dgm:t>
    </dgm:pt>
    <dgm:pt modelId="{1027486E-D8BA-E840-B85F-C5FB678968E2}" type="sibTrans" cxnId="{6B896BBE-586B-2A42-BA9E-918F4EB4DB8F}">
      <dgm:prSet/>
      <dgm:spPr/>
      <dgm:t>
        <a:bodyPr/>
        <a:lstStyle/>
        <a:p>
          <a:endParaRPr lang="fr-FR"/>
        </a:p>
      </dgm:t>
    </dgm:pt>
    <dgm:pt modelId="{0CAA7160-C389-C14D-A8B7-6E118DA9EA69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>
                  <a:lumMod val="75000"/>
                  <a:lumOff val="25000"/>
                </a:schemeClr>
              </a:solidFill>
            </a:rPr>
            <a:t>267 adhérents</a:t>
          </a:r>
        </a:p>
      </dgm:t>
    </dgm:pt>
    <dgm:pt modelId="{FD50C5E3-9949-C640-A942-A92C06471A74}" type="parTrans" cxnId="{9E15FD9F-C85C-CC43-B9CB-A8D6DFB1741A}">
      <dgm:prSet/>
      <dgm:spPr/>
      <dgm:t>
        <a:bodyPr/>
        <a:lstStyle/>
        <a:p>
          <a:endParaRPr lang="fr-FR"/>
        </a:p>
      </dgm:t>
    </dgm:pt>
    <dgm:pt modelId="{8D8F1E12-01D2-0A4C-9672-E2CA99B3F61D}" type="sibTrans" cxnId="{9E15FD9F-C85C-CC43-B9CB-A8D6DFB1741A}">
      <dgm:prSet/>
      <dgm:spPr/>
      <dgm:t>
        <a:bodyPr/>
        <a:lstStyle/>
        <a:p>
          <a:endParaRPr lang="fr-FR"/>
        </a:p>
      </dgm:t>
    </dgm:pt>
    <dgm:pt modelId="{EE6C0EC1-D0F1-7243-8216-BF34121F47A5}" type="pres">
      <dgm:prSet presAssocID="{0E516A74-C57B-0E4C-970D-5F01F343620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04FE508-B817-1B41-A622-E798528D1402}" type="pres">
      <dgm:prSet presAssocID="{0E516A74-C57B-0E4C-970D-5F01F343620E}" presName="cycle" presStyleCnt="0"/>
      <dgm:spPr/>
    </dgm:pt>
    <dgm:pt modelId="{ABFDC174-E214-C043-B7DC-F7DB9F093E8A}" type="pres">
      <dgm:prSet presAssocID="{0E516A74-C57B-0E4C-970D-5F01F343620E}" presName="centerShape" presStyleCnt="0"/>
      <dgm:spPr/>
    </dgm:pt>
    <dgm:pt modelId="{2FDEE256-3851-D640-8EE1-B0430DFCFB47}" type="pres">
      <dgm:prSet presAssocID="{0E516A74-C57B-0E4C-970D-5F01F343620E}" presName="connSite" presStyleLbl="node1" presStyleIdx="0" presStyleCnt="10"/>
      <dgm:spPr/>
    </dgm:pt>
    <dgm:pt modelId="{8FF25D5E-3B48-F147-AA0C-ABA5D7D41629}" type="pres">
      <dgm:prSet presAssocID="{0E516A74-C57B-0E4C-970D-5F01F343620E}" presName="visible" presStyleLbl="node1" presStyleIdx="0" presStyleCnt="10" custScaleX="239265" custScaleY="148006" custLinFactNeighborX="68230" custLinFactNeighborY="1401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9690971-794B-8C46-99C5-31B1C223BD99}" type="pres">
      <dgm:prSet presAssocID="{F74B1949-F4AD-E04A-AD4D-FF101FC1FDCD}" presName="Name25" presStyleLbl="parChTrans1D1" presStyleIdx="0" presStyleCnt="9"/>
      <dgm:spPr/>
    </dgm:pt>
    <dgm:pt modelId="{8BA082E3-71B3-0343-A532-4FCF7F586EF4}" type="pres">
      <dgm:prSet presAssocID="{5C474302-5B8F-004E-9DD7-FB13908A029D}" presName="node" presStyleCnt="0"/>
      <dgm:spPr/>
    </dgm:pt>
    <dgm:pt modelId="{46E29F1E-CDA6-B149-A2DE-D199B2422C08}" type="pres">
      <dgm:prSet presAssocID="{5C474302-5B8F-004E-9DD7-FB13908A029D}" presName="parentNode" presStyleLbl="node1" presStyleIdx="1" presStyleCnt="10" custScaleX="567768" custScaleY="192583" custLinFactX="-100000" custLinFactNeighborX="-143384" custLinFactNeighborY="90926">
        <dgm:presLayoutVars>
          <dgm:chMax val="1"/>
          <dgm:bulletEnabled val="1"/>
        </dgm:presLayoutVars>
      </dgm:prSet>
      <dgm:spPr/>
    </dgm:pt>
    <dgm:pt modelId="{D93FEED8-8449-A341-9CD4-FC9C47B9F740}" type="pres">
      <dgm:prSet presAssocID="{5C474302-5B8F-004E-9DD7-FB13908A029D}" presName="childNode" presStyleLbl="revTx" presStyleIdx="0" presStyleCnt="1">
        <dgm:presLayoutVars>
          <dgm:bulletEnabled val="1"/>
        </dgm:presLayoutVars>
      </dgm:prSet>
      <dgm:spPr/>
    </dgm:pt>
    <dgm:pt modelId="{27DFC44B-C757-E343-9A99-F5A4516BAAC8}" type="pres">
      <dgm:prSet presAssocID="{03121091-957B-8940-9654-54BB291D15E1}" presName="Name25" presStyleLbl="parChTrans1D1" presStyleIdx="1" presStyleCnt="9"/>
      <dgm:spPr/>
    </dgm:pt>
    <dgm:pt modelId="{C38585C5-621A-CD4B-8623-56F1BA519FEA}" type="pres">
      <dgm:prSet presAssocID="{93ADB74C-6D25-D140-9CFD-5CBE8219449E}" presName="node" presStyleCnt="0"/>
      <dgm:spPr/>
    </dgm:pt>
    <dgm:pt modelId="{E12B7D9B-4AAC-A34C-B36D-A1D2C4A799CE}" type="pres">
      <dgm:prSet presAssocID="{93ADB74C-6D25-D140-9CFD-5CBE8219449E}" presName="parentNode" presStyleLbl="node1" presStyleIdx="2" presStyleCnt="10" custScaleX="503772" custScaleY="221724" custLinFactX="181305" custLinFactNeighborX="200000" custLinFactNeighborY="-22762">
        <dgm:presLayoutVars>
          <dgm:chMax val="1"/>
          <dgm:bulletEnabled val="1"/>
        </dgm:presLayoutVars>
      </dgm:prSet>
      <dgm:spPr/>
    </dgm:pt>
    <dgm:pt modelId="{36DB9510-3DD0-D945-82B2-17852CAA822F}" type="pres">
      <dgm:prSet presAssocID="{93ADB74C-6D25-D140-9CFD-5CBE8219449E}" presName="childNode" presStyleLbl="revTx" presStyleIdx="0" presStyleCnt="1">
        <dgm:presLayoutVars>
          <dgm:bulletEnabled val="1"/>
        </dgm:presLayoutVars>
      </dgm:prSet>
      <dgm:spPr/>
    </dgm:pt>
    <dgm:pt modelId="{E8BE5C8F-DECC-8247-A078-A6D41F07FBA2}" type="pres">
      <dgm:prSet presAssocID="{E4757E9E-ECC6-2647-BC44-C49A9C132819}" presName="Name25" presStyleLbl="parChTrans1D1" presStyleIdx="2" presStyleCnt="9"/>
      <dgm:spPr/>
    </dgm:pt>
    <dgm:pt modelId="{4D3D21F2-D0DC-9A44-B06B-03B71F240F88}" type="pres">
      <dgm:prSet presAssocID="{9F46CE28-67E5-E545-85F8-F0A8BF2FCFEE}" presName="node" presStyleCnt="0"/>
      <dgm:spPr/>
    </dgm:pt>
    <dgm:pt modelId="{FAE9578A-1368-7042-8E12-D3015A10D123}" type="pres">
      <dgm:prSet presAssocID="{9F46CE28-67E5-E545-85F8-F0A8BF2FCFEE}" presName="parentNode" presStyleLbl="node1" presStyleIdx="3" presStyleCnt="10" custScaleX="392075" custScaleY="190904" custLinFactX="300000" custLinFactY="200000" custLinFactNeighborX="305384" custLinFactNeighborY="226733">
        <dgm:presLayoutVars>
          <dgm:chMax val="1"/>
          <dgm:bulletEnabled val="1"/>
        </dgm:presLayoutVars>
      </dgm:prSet>
      <dgm:spPr/>
    </dgm:pt>
    <dgm:pt modelId="{F8C333A4-2B41-744F-A281-54FE9FBEDB96}" type="pres">
      <dgm:prSet presAssocID="{9F46CE28-67E5-E545-85F8-F0A8BF2FCFEE}" presName="childNode" presStyleLbl="revTx" presStyleIdx="0" presStyleCnt="1">
        <dgm:presLayoutVars>
          <dgm:bulletEnabled val="1"/>
        </dgm:presLayoutVars>
      </dgm:prSet>
      <dgm:spPr/>
    </dgm:pt>
    <dgm:pt modelId="{AC6D24BE-9E0F-FC4F-BD75-91B9C784FB4F}" type="pres">
      <dgm:prSet presAssocID="{79B463D0-C076-0949-B5D0-57C118B9B1A0}" presName="Name25" presStyleLbl="parChTrans1D1" presStyleIdx="3" presStyleCnt="9"/>
      <dgm:spPr/>
    </dgm:pt>
    <dgm:pt modelId="{3D42772E-5C19-6846-89DE-FB385F5E24D6}" type="pres">
      <dgm:prSet presAssocID="{A57D434F-6AC4-FD4E-A0CB-35465870C8FF}" presName="node" presStyleCnt="0"/>
      <dgm:spPr/>
    </dgm:pt>
    <dgm:pt modelId="{FFE60B28-4E61-D441-A7D9-F9E289C1D485}" type="pres">
      <dgm:prSet presAssocID="{A57D434F-6AC4-FD4E-A0CB-35465870C8FF}" presName="parentNode" presStyleLbl="node1" presStyleIdx="4" presStyleCnt="10" custScaleX="521485" custScaleY="253081" custLinFactX="206016" custLinFactNeighborX="300000" custLinFactNeighborY="-15466">
        <dgm:presLayoutVars>
          <dgm:chMax val="1"/>
          <dgm:bulletEnabled val="1"/>
        </dgm:presLayoutVars>
      </dgm:prSet>
      <dgm:spPr/>
    </dgm:pt>
    <dgm:pt modelId="{54592958-38FF-8E49-BDAD-E227453D3040}" type="pres">
      <dgm:prSet presAssocID="{A57D434F-6AC4-FD4E-A0CB-35465870C8FF}" presName="childNode" presStyleLbl="revTx" presStyleIdx="0" presStyleCnt="1">
        <dgm:presLayoutVars>
          <dgm:bulletEnabled val="1"/>
        </dgm:presLayoutVars>
      </dgm:prSet>
      <dgm:spPr/>
    </dgm:pt>
    <dgm:pt modelId="{87701224-13A8-A343-9F26-E68153C99928}" type="pres">
      <dgm:prSet presAssocID="{AC3EBCD8-8DEC-DA44-8FEA-9E0F39065727}" presName="Name25" presStyleLbl="parChTrans1D1" presStyleIdx="4" presStyleCnt="9"/>
      <dgm:spPr/>
    </dgm:pt>
    <dgm:pt modelId="{5A4F60C7-1A87-FE45-908D-FE72D2106500}" type="pres">
      <dgm:prSet presAssocID="{309ECFD5-A4DC-6442-8D8D-E47CA181C3A2}" presName="node" presStyleCnt="0"/>
      <dgm:spPr/>
    </dgm:pt>
    <dgm:pt modelId="{08510314-F8C9-6D46-BC0C-AC3619A3DFF8}" type="pres">
      <dgm:prSet presAssocID="{309ECFD5-A4DC-6442-8D8D-E47CA181C3A2}" presName="parentNode" presStyleLbl="node1" presStyleIdx="5" presStyleCnt="10" custScaleX="563882" custScaleY="254374" custLinFactX="200000" custLinFactY="200000" custLinFactNeighborX="234462" custLinFactNeighborY="211217">
        <dgm:presLayoutVars>
          <dgm:chMax val="1"/>
          <dgm:bulletEnabled val="1"/>
        </dgm:presLayoutVars>
      </dgm:prSet>
      <dgm:spPr/>
    </dgm:pt>
    <dgm:pt modelId="{CC7321E6-3E78-6143-8D4B-CAD7A01F1811}" type="pres">
      <dgm:prSet presAssocID="{309ECFD5-A4DC-6442-8D8D-E47CA181C3A2}" presName="childNode" presStyleLbl="revTx" presStyleIdx="0" presStyleCnt="1">
        <dgm:presLayoutVars>
          <dgm:bulletEnabled val="1"/>
        </dgm:presLayoutVars>
      </dgm:prSet>
      <dgm:spPr/>
    </dgm:pt>
    <dgm:pt modelId="{F39D565F-E508-D44B-BE5C-141E52AD013E}" type="pres">
      <dgm:prSet presAssocID="{73486A35-1D04-F54E-B9E9-A89482F2C921}" presName="Name25" presStyleLbl="parChTrans1D1" presStyleIdx="5" presStyleCnt="9"/>
      <dgm:spPr/>
    </dgm:pt>
    <dgm:pt modelId="{BFEFD87D-3341-F845-8470-DEE75DBBB0AE}" type="pres">
      <dgm:prSet presAssocID="{0441266F-98D3-0443-B39F-C0B9E6AB02B3}" presName="node" presStyleCnt="0"/>
      <dgm:spPr/>
    </dgm:pt>
    <dgm:pt modelId="{79F04966-6F2C-CE42-82C0-2F548E06FB02}" type="pres">
      <dgm:prSet presAssocID="{0441266F-98D3-0443-B39F-C0B9E6AB02B3}" presName="parentNode" presStyleLbl="node1" presStyleIdx="6" presStyleCnt="10" custScaleX="399591" custScaleY="270509" custLinFactX="-160558" custLinFactY="100000" custLinFactNeighborX="-200000" custLinFactNeighborY="149632">
        <dgm:presLayoutVars>
          <dgm:chMax val="1"/>
          <dgm:bulletEnabled val="1"/>
        </dgm:presLayoutVars>
      </dgm:prSet>
      <dgm:spPr/>
    </dgm:pt>
    <dgm:pt modelId="{B39E8AC1-62BA-2D4E-AD2F-29C096AD531C}" type="pres">
      <dgm:prSet presAssocID="{0441266F-98D3-0443-B39F-C0B9E6AB02B3}" presName="childNode" presStyleLbl="revTx" presStyleIdx="0" presStyleCnt="1">
        <dgm:presLayoutVars>
          <dgm:bulletEnabled val="1"/>
        </dgm:presLayoutVars>
      </dgm:prSet>
      <dgm:spPr/>
    </dgm:pt>
    <dgm:pt modelId="{476B10E1-82CD-2B42-8F76-ACE1B5D588D1}" type="pres">
      <dgm:prSet presAssocID="{1224D226-74D8-4544-A118-A66E9E188CB8}" presName="Name25" presStyleLbl="parChTrans1D1" presStyleIdx="6" presStyleCnt="9"/>
      <dgm:spPr/>
    </dgm:pt>
    <dgm:pt modelId="{80FB5396-F696-8A4F-89DD-C514B624C03C}" type="pres">
      <dgm:prSet presAssocID="{C204AD85-D4D5-F445-8A45-12880099DE5D}" presName="node" presStyleCnt="0"/>
      <dgm:spPr/>
    </dgm:pt>
    <dgm:pt modelId="{A00A4C79-3589-7D47-A14C-BCD4EDAD5339}" type="pres">
      <dgm:prSet presAssocID="{C204AD85-D4D5-F445-8A45-12880099DE5D}" presName="parentNode" presStyleLbl="node1" presStyleIdx="7" presStyleCnt="10" custScaleX="676503" custScaleY="275292" custLinFactX="-455472" custLinFactY="-200000" custLinFactNeighborX="-500000" custLinFactNeighborY="-274378">
        <dgm:presLayoutVars>
          <dgm:chMax val="1"/>
          <dgm:bulletEnabled val="1"/>
        </dgm:presLayoutVars>
      </dgm:prSet>
      <dgm:spPr/>
    </dgm:pt>
    <dgm:pt modelId="{D2753E27-93AD-2E4D-AC2A-4248549693B7}" type="pres">
      <dgm:prSet presAssocID="{C204AD85-D4D5-F445-8A45-12880099DE5D}" presName="childNode" presStyleLbl="revTx" presStyleIdx="0" presStyleCnt="1">
        <dgm:presLayoutVars>
          <dgm:bulletEnabled val="1"/>
        </dgm:presLayoutVars>
      </dgm:prSet>
      <dgm:spPr/>
    </dgm:pt>
    <dgm:pt modelId="{15C1360D-D996-7C46-A5A5-AAA22AD8613F}" type="pres">
      <dgm:prSet presAssocID="{B53C51FD-00CC-EC47-8D19-01EF2A055DDD}" presName="Name25" presStyleLbl="parChTrans1D1" presStyleIdx="7" presStyleCnt="9"/>
      <dgm:spPr/>
    </dgm:pt>
    <dgm:pt modelId="{6C558735-44D9-9D4B-9008-645B5CE4F23B}" type="pres">
      <dgm:prSet presAssocID="{4F90365A-8BA6-A94B-824B-7D46E5F70945}" presName="node" presStyleCnt="0"/>
      <dgm:spPr/>
    </dgm:pt>
    <dgm:pt modelId="{0E803D21-F784-2746-AE3C-BBDEE1C53EBA}" type="pres">
      <dgm:prSet presAssocID="{4F90365A-8BA6-A94B-824B-7D46E5F70945}" presName="parentNode" presStyleLbl="node1" presStyleIdx="8" presStyleCnt="10" custScaleX="531865" custScaleY="236896" custLinFactX="-400000" custLinFactNeighborX="-462964" custLinFactNeighborY="4527">
        <dgm:presLayoutVars>
          <dgm:chMax val="1"/>
          <dgm:bulletEnabled val="1"/>
        </dgm:presLayoutVars>
      </dgm:prSet>
      <dgm:spPr/>
    </dgm:pt>
    <dgm:pt modelId="{D67FB4FE-F0A6-8540-846D-C83124CB5A28}" type="pres">
      <dgm:prSet presAssocID="{4F90365A-8BA6-A94B-824B-7D46E5F70945}" presName="childNode" presStyleLbl="revTx" presStyleIdx="0" presStyleCnt="1">
        <dgm:presLayoutVars>
          <dgm:bulletEnabled val="1"/>
        </dgm:presLayoutVars>
      </dgm:prSet>
      <dgm:spPr/>
    </dgm:pt>
    <dgm:pt modelId="{C86B512D-C082-E04A-9DF9-145422F0729B}" type="pres">
      <dgm:prSet presAssocID="{FD50C5E3-9949-C640-A942-A92C06471A74}" presName="Name25" presStyleLbl="parChTrans1D1" presStyleIdx="8" presStyleCnt="9"/>
      <dgm:spPr/>
    </dgm:pt>
    <dgm:pt modelId="{2E7F3437-C439-924E-9673-543F1B08BD4F}" type="pres">
      <dgm:prSet presAssocID="{0CAA7160-C389-C14D-A8B7-6E118DA9EA69}" presName="node" presStyleCnt="0"/>
      <dgm:spPr/>
    </dgm:pt>
    <dgm:pt modelId="{5F23846C-33B7-1148-A1BC-60A46C3529D4}" type="pres">
      <dgm:prSet presAssocID="{0CAA7160-C389-C14D-A8B7-6E118DA9EA69}" presName="parentNode" presStyleLbl="node1" presStyleIdx="9" presStyleCnt="10" custScaleX="392075" custScaleY="190904" custLinFactX="-400000" custLinFactY="-194865" custLinFactNeighborX="-452656" custLinFactNeighborY="-200000">
        <dgm:presLayoutVars>
          <dgm:chMax val="1"/>
          <dgm:bulletEnabled val="1"/>
        </dgm:presLayoutVars>
      </dgm:prSet>
      <dgm:spPr/>
    </dgm:pt>
    <dgm:pt modelId="{926B8C61-29AF-DE4C-8F94-38F1C91A4997}" type="pres">
      <dgm:prSet presAssocID="{0CAA7160-C389-C14D-A8B7-6E118DA9EA69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F8E4B801-08D6-D845-8DE7-32D8B15E8A8A}" type="presOf" srcId="{0E516A74-C57B-0E4C-970D-5F01F343620E}" destId="{EE6C0EC1-D0F1-7243-8216-BF34121F47A5}" srcOrd="0" destOrd="0" presId="urn:microsoft.com/office/officeart/2005/8/layout/radial2"/>
    <dgm:cxn modelId="{EA48B903-8FFA-7F49-812F-67B239E8AE81}" type="presOf" srcId="{E4757E9E-ECC6-2647-BC44-C49A9C132819}" destId="{E8BE5C8F-DECC-8247-A078-A6D41F07FBA2}" srcOrd="0" destOrd="0" presId="urn:microsoft.com/office/officeart/2005/8/layout/radial2"/>
    <dgm:cxn modelId="{7022D606-E5C2-CB41-B983-5C71D8668534}" srcId="{0E516A74-C57B-0E4C-970D-5F01F343620E}" destId="{93ADB74C-6D25-D140-9CFD-5CBE8219449E}" srcOrd="1" destOrd="0" parTransId="{03121091-957B-8940-9654-54BB291D15E1}" sibTransId="{D3BA9490-EC01-E84A-A122-1DEFB134D7FF}"/>
    <dgm:cxn modelId="{92AD0F09-2113-0E4C-BB97-69AA660DA7B9}" type="presOf" srcId="{309ECFD5-A4DC-6442-8D8D-E47CA181C3A2}" destId="{08510314-F8C9-6D46-BC0C-AC3619A3DFF8}" srcOrd="0" destOrd="0" presId="urn:microsoft.com/office/officeart/2005/8/layout/radial2"/>
    <dgm:cxn modelId="{EE173A14-9610-5146-B1A7-EF0E8CCA9AA6}" type="presOf" srcId="{0441266F-98D3-0443-B39F-C0B9E6AB02B3}" destId="{79F04966-6F2C-CE42-82C0-2F548E06FB02}" srcOrd="0" destOrd="0" presId="urn:microsoft.com/office/officeart/2005/8/layout/radial2"/>
    <dgm:cxn modelId="{A2421D29-7B16-9A4F-AA32-A400A3A26629}" type="presOf" srcId="{6C120668-9D38-3546-B5F0-81D2E9B4E329}" destId="{D93FEED8-8449-A341-9CD4-FC9C47B9F740}" srcOrd="0" destOrd="0" presId="urn:microsoft.com/office/officeart/2005/8/layout/radial2"/>
    <dgm:cxn modelId="{F038C33F-FBFD-5140-965B-EB2A534651AA}" type="presOf" srcId="{73486A35-1D04-F54E-B9E9-A89482F2C921}" destId="{F39D565F-E508-D44B-BE5C-141E52AD013E}" srcOrd="0" destOrd="0" presId="urn:microsoft.com/office/officeart/2005/8/layout/radial2"/>
    <dgm:cxn modelId="{92D06040-C8D1-3D44-B294-EC061EB62AF9}" srcId="{0E516A74-C57B-0E4C-970D-5F01F343620E}" destId="{A57D434F-6AC4-FD4E-A0CB-35465870C8FF}" srcOrd="3" destOrd="0" parTransId="{79B463D0-C076-0949-B5D0-57C118B9B1A0}" sibTransId="{29FC619F-1EE7-3C4E-89E7-C3B04B2ADA37}"/>
    <dgm:cxn modelId="{9FBEC348-A9D9-DA40-9362-AF696F18BF30}" srcId="{5C474302-5B8F-004E-9DD7-FB13908A029D}" destId="{6C120668-9D38-3546-B5F0-81D2E9B4E329}" srcOrd="0" destOrd="0" parTransId="{295740D2-F311-7E4C-BB8F-16E799715236}" sibTransId="{8A5A3C22-4614-A745-A975-DE21DD80A9DB}"/>
    <dgm:cxn modelId="{22C4D560-C944-8B4F-B426-EB494E00CD5B}" srcId="{0E516A74-C57B-0E4C-970D-5F01F343620E}" destId="{9F46CE28-67E5-E545-85F8-F0A8BF2FCFEE}" srcOrd="2" destOrd="0" parTransId="{E4757E9E-ECC6-2647-BC44-C49A9C132819}" sibTransId="{3BD12D7C-942B-1743-A3F1-22C339168BC1}"/>
    <dgm:cxn modelId="{0C6B5461-2CCC-D94C-8C14-7C33820E65A4}" type="presOf" srcId="{B53C51FD-00CC-EC47-8D19-01EF2A055DDD}" destId="{15C1360D-D996-7C46-A5A5-AAA22AD8613F}" srcOrd="0" destOrd="0" presId="urn:microsoft.com/office/officeart/2005/8/layout/radial2"/>
    <dgm:cxn modelId="{7A887163-95BE-6F4F-917B-972C645F99CB}" srcId="{0E516A74-C57B-0E4C-970D-5F01F343620E}" destId="{309ECFD5-A4DC-6442-8D8D-E47CA181C3A2}" srcOrd="4" destOrd="0" parTransId="{AC3EBCD8-8DEC-DA44-8FEA-9E0F39065727}" sibTransId="{260F1C85-54AB-2B4C-B891-7C17B1CA0933}"/>
    <dgm:cxn modelId="{7585106A-62BB-F548-932C-E2470EF502EE}" srcId="{0E516A74-C57B-0E4C-970D-5F01F343620E}" destId="{C204AD85-D4D5-F445-8A45-12880099DE5D}" srcOrd="6" destOrd="0" parTransId="{1224D226-74D8-4544-A118-A66E9E188CB8}" sibTransId="{E2913D8A-0181-A247-83E1-18E329326FCD}"/>
    <dgm:cxn modelId="{5940E37E-D840-E84A-91E4-C09F42938494}" type="presOf" srcId="{0CAA7160-C389-C14D-A8B7-6E118DA9EA69}" destId="{5F23846C-33B7-1148-A1BC-60A46C3529D4}" srcOrd="0" destOrd="0" presId="urn:microsoft.com/office/officeart/2005/8/layout/radial2"/>
    <dgm:cxn modelId="{DDEFB67F-185F-F947-8556-46C52CF993DF}" type="presOf" srcId="{03121091-957B-8940-9654-54BB291D15E1}" destId="{27DFC44B-C757-E343-9A99-F5A4516BAAC8}" srcOrd="0" destOrd="0" presId="urn:microsoft.com/office/officeart/2005/8/layout/radial2"/>
    <dgm:cxn modelId="{CE15068C-F7C4-714F-8727-EC8961E2960B}" type="presOf" srcId="{1224D226-74D8-4544-A118-A66E9E188CB8}" destId="{476B10E1-82CD-2B42-8F76-ACE1B5D588D1}" srcOrd="0" destOrd="0" presId="urn:microsoft.com/office/officeart/2005/8/layout/radial2"/>
    <dgm:cxn modelId="{86C5238E-7BBE-E843-B955-BD444375C718}" srcId="{0E516A74-C57B-0E4C-970D-5F01F343620E}" destId="{5C474302-5B8F-004E-9DD7-FB13908A029D}" srcOrd="0" destOrd="0" parTransId="{F74B1949-F4AD-E04A-AD4D-FF101FC1FDCD}" sibTransId="{2A1845E6-091A-F74C-A145-48D61B5F8917}"/>
    <dgm:cxn modelId="{CD1CFA8E-5993-4B49-BDF2-994E18376E18}" type="presOf" srcId="{AC3EBCD8-8DEC-DA44-8FEA-9E0F39065727}" destId="{87701224-13A8-A343-9F26-E68153C99928}" srcOrd="0" destOrd="0" presId="urn:microsoft.com/office/officeart/2005/8/layout/radial2"/>
    <dgm:cxn modelId="{881FDD91-F849-C840-B219-6AA1F1CBCE76}" type="presOf" srcId="{5C474302-5B8F-004E-9DD7-FB13908A029D}" destId="{46E29F1E-CDA6-B149-A2DE-D199B2422C08}" srcOrd="0" destOrd="0" presId="urn:microsoft.com/office/officeart/2005/8/layout/radial2"/>
    <dgm:cxn modelId="{055CBF9F-E5AA-294E-BE7D-538F24FAC71C}" type="presOf" srcId="{9F46CE28-67E5-E545-85F8-F0A8BF2FCFEE}" destId="{FAE9578A-1368-7042-8E12-D3015A10D123}" srcOrd="0" destOrd="0" presId="urn:microsoft.com/office/officeart/2005/8/layout/radial2"/>
    <dgm:cxn modelId="{9E15FD9F-C85C-CC43-B9CB-A8D6DFB1741A}" srcId="{0E516A74-C57B-0E4C-970D-5F01F343620E}" destId="{0CAA7160-C389-C14D-A8B7-6E118DA9EA69}" srcOrd="8" destOrd="0" parTransId="{FD50C5E3-9949-C640-A942-A92C06471A74}" sibTransId="{8D8F1E12-01D2-0A4C-9672-E2CA99B3F61D}"/>
    <dgm:cxn modelId="{83525BAF-F3B5-8744-AE7B-274FC983BE8F}" type="presOf" srcId="{A57D434F-6AC4-FD4E-A0CB-35465870C8FF}" destId="{FFE60B28-4E61-D441-A7D9-F9E289C1D485}" srcOrd="0" destOrd="0" presId="urn:microsoft.com/office/officeart/2005/8/layout/radial2"/>
    <dgm:cxn modelId="{3E1E8EB1-8AD0-DC4F-9571-F41B0C21B251}" type="presOf" srcId="{C204AD85-D4D5-F445-8A45-12880099DE5D}" destId="{A00A4C79-3589-7D47-A14C-BCD4EDAD5339}" srcOrd="0" destOrd="0" presId="urn:microsoft.com/office/officeart/2005/8/layout/radial2"/>
    <dgm:cxn modelId="{E80F0FBA-9C27-CD41-987A-B090C560731F}" srcId="{0E516A74-C57B-0E4C-970D-5F01F343620E}" destId="{0441266F-98D3-0443-B39F-C0B9E6AB02B3}" srcOrd="5" destOrd="0" parTransId="{73486A35-1D04-F54E-B9E9-A89482F2C921}" sibTransId="{6FC20874-884C-E446-B699-5453AE7819EA}"/>
    <dgm:cxn modelId="{6B896BBE-586B-2A42-BA9E-918F4EB4DB8F}" srcId="{0E516A74-C57B-0E4C-970D-5F01F343620E}" destId="{4F90365A-8BA6-A94B-824B-7D46E5F70945}" srcOrd="7" destOrd="0" parTransId="{B53C51FD-00CC-EC47-8D19-01EF2A055DDD}" sibTransId="{1027486E-D8BA-E840-B85F-C5FB678968E2}"/>
    <dgm:cxn modelId="{9FB5A8CC-298B-AA41-B886-382AFBA0C7E9}" type="presOf" srcId="{FD50C5E3-9949-C640-A942-A92C06471A74}" destId="{C86B512D-C082-E04A-9DF9-145422F0729B}" srcOrd="0" destOrd="0" presId="urn:microsoft.com/office/officeart/2005/8/layout/radial2"/>
    <dgm:cxn modelId="{AB8B08D0-67C8-AE40-ACC8-8B3AD95B35CB}" type="presOf" srcId="{79B463D0-C076-0949-B5D0-57C118B9B1A0}" destId="{AC6D24BE-9E0F-FC4F-BD75-91B9C784FB4F}" srcOrd="0" destOrd="0" presId="urn:microsoft.com/office/officeart/2005/8/layout/radial2"/>
    <dgm:cxn modelId="{034F03DE-43B8-4D44-9697-1560378B098E}" type="presOf" srcId="{F74B1949-F4AD-E04A-AD4D-FF101FC1FDCD}" destId="{B9690971-794B-8C46-99C5-31B1C223BD99}" srcOrd="0" destOrd="0" presId="urn:microsoft.com/office/officeart/2005/8/layout/radial2"/>
    <dgm:cxn modelId="{906697E2-6E20-EF49-9B78-CF972F9D819B}" type="presOf" srcId="{4F90365A-8BA6-A94B-824B-7D46E5F70945}" destId="{0E803D21-F784-2746-AE3C-BBDEE1C53EBA}" srcOrd="0" destOrd="0" presId="urn:microsoft.com/office/officeart/2005/8/layout/radial2"/>
    <dgm:cxn modelId="{9CE48EEA-29A4-6B40-824D-36521DF174E5}" type="presOf" srcId="{93ADB74C-6D25-D140-9CFD-5CBE8219449E}" destId="{E12B7D9B-4AAC-A34C-B36D-A1D2C4A799CE}" srcOrd="0" destOrd="0" presId="urn:microsoft.com/office/officeart/2005/8/layout/radial2"/>
    <dgm:cxn modelId="{A5895D59-4314-8446-A6F9-F486262F2C23}" type="presParOf" srcId="{EE6C0EC1-D0F1-7243-8216-BF34121F47A5}" destId="{004FE508-B817-1B41-A622-E798528D1402}" srcOrd="0" destOrd="0" presId="urn:microsoft.com/office/officeart/2005/8/layout/radial2"/>
    <dgm:cxn modelId="{306A3905-E88D-3445-8544-513C124F867D}" type="presParOf" srcId="{004FE508-B817-1B41-A622-E798528D1402}" destId="{ABFDC174-E214-C043-B7DC-F7DB9F093E8A}" srcOrd="0" destOrd="0" presId="urn:microsoft.com/office/officeart/2005/8/layout/radial2"/>
    <dgm:cxn modelId="{E46EDCD1-2B1D-1542-B173-9D69AF9C6ABB}" type="presParOf" srcId="{ABFDC174-E214-C043-B7DC-F7DB9F093E8A}" destId="{2FDEE256-3851-D640-8EE1-B0430DFCFB47}" srcOrd="0" destOrd="0" presId="urn:microsoft.com/office/officeart/2005/8/layout/radial2"/>
    <dgm:cxn modelId="{1CF159DE-6C42-884C-86BE-709F0AA21C10}" type="presParOf" srcId="{ABFDC174-E214-C043-B7DC-F7DB9F093E8A}" destId="{8FF25D5E-3B48-F147-AA0C-ABA5D7D41629}" srcOrd="1" destOrd="0" presId="urn:microsoft.com/office/officeart/2005/8/layout/radial2"/>
    <dgm:cxn modelId="{62B3983F-4900-D348-9C1E-9553FBE86E54}" type="presParOf" srcId="{004FE508-B817-1B41-A622-E798528D1402}" destId="{B9690971-794B-8C46-99C5-31B1C223BD99}" srcOrd="1" destOrd="0" presId="urn:microsoft.com/office/officeart/2005/8/layout/radial2"/>
    <dgm:cxn modelId="{3EC5B8B9-8D3B-E044-A093-08036DF67192}" type="presParOf" srcId="{004FE508-B817-1B41-A622-E798528D1402}" destId="{8BA082E3-71B3-0343-A532-4FCF7F586EF4}" srcOrd="2" destOrd="0" presId="urn:microsoft.com/office/officeart/2005/8/layout/radial2"/>
    <dgm:cxn modelId="{42DB2D5D-CE10-E142-8795-F462D5F2728D}" type="presParOf" srcId="{8BA082E3-71B3-0343-A532-4FCF7F586EF4}" destId="{46E29F1E-CDA6-B149-A2DE-D199B2422C08}" srcOrd="0" destOrd="0" presId="urn:microsoft.com/office/officeart/2005/8/layout/radial2"/>
    <dgm:cxn modelId="{8C6B4F9F-0AA8-E644-86A7-4BA44A8C73C5}" type="presParOf" srcId="{8BA082E3-71B3-0343-A532-4FCF7F586EF4}" destId="{D93FEED8-8449-A341-9CD4-FC9C47B9F740}" srcOrd="1" destOrd="0" presId="urn:microsoft.com/office/officeart/2005/8/layout/radial2"/>
    <dgm:cxn modelId="{4C9A1EE9-A6E1-A544-BF53-7EB8838663CA}" type="presParOf" srcId="{004FE508-B817-1B41-A622-E798528D1402}" destId="{27DFC44B-C757-E343-9A99-F5A4516BAAC8}" srcOrd="3" destOrd="0" presId="urn:microsoft.com/office/officeart/2005/8/layout/radial2"/>
    <dgm:cxn modelId="{43B71DE9-E6CA-3F41-9746-AE213D47BD6E}" type="presParOf" srcId="{004FE508-B817-1B41-A622-E798528D1402}" destId="{C38585C5-621A-CD4B-8623-56F1BA519FEA}" srcOrd="4" destOrd="0" presId="urn:microsoft.com/office/officeart/2005/8/layout/radial2"/>
    <dgm:cxn modelId="{2751AA58-0652-3343-9FAB-9FAF9BFE09CA}" type="presParOf" srcId="{C38585C5-621A-CD4B-8623-56F1BA519FEA}" destId="{E12B7D9B-4AAC-A34C-B36D-A1D2C4A799CE}" srcOrd="0" destOrd="0" presId="urn:microsoft.com/office/officeart/2005/8/layout/radial2"/>
    <dgm:cxn modelId="{E0FD8E41-DB4B-C14E-9012-FF6D6905D980}" type="presParOf" srcId="{C38585C5-621A-CD4B-8623-56F1BA519FEA}" destId="{36DB9510-3DD0-D945-82B2-17852CAA822F}" srcOrd="1" destOrd="0" presId="urn:microsoft.com/office/officeart/2005/8/layout/radial2"/>
    <dgm:cxn modelId="{A2B639E1-B448-7440-8709-FF767C12E545}" type="presParOf" srcId="{004FE508-B817-1B41-A622-E798528D1402}" destId="{E8BE5C8F-DECC-8247-A078-A6D41F07FBA2}" srcOrd="5" destOrd="0" presId="urn:microsoft.com/office/officeart/2005/8/layout/radial2"/>
    <dgm:cxn modelId="{127F009D-0E3A-AD44-93CC-2C3BDA81EECA}" type="presParOf" srcId="{004FE508-B817-1B41-A622-E798528D1402}" destId="{4D3D21F2-D0DC-9A44-B06B-03B71F240F88}" srcOrd="6" destOrd="0" presId="urn:microsoft.com/office/officeart/2005/8/layout/radial2"/>
    <dgm:cxn modelId="{82197652-CDC0-CA4E-8400-6D9E42332E79}" type="presParOf" srcId="{4D3D21F2-D0DC-9A44-B06B-03B71F240F88}" destId="{FAE9578A-1368-7042-8E12-D3015A10D123}" srcOrd="0" destOrd="0" presId="urn:microsoft.com/office/officeart/2005/8/layout/radial2"/>
    <dgm:cxn modelId="{5E58E8A8-9F65-4145-94B5-20623A9D9FAB}" type="presParOf" srcId="{4D3D21F2-D0DC-9A44-B06B-03B71F240F88}" destId="{F8C333A4-2B41-744F-A281-54FE9FBEDB96}" srcOrd="1" destOrd="0" presId="urn:microsoft.com/office/officeart/2005/8/layout/radial2"/>
    <dgm:cxn modelId="{FFBF41E0-9ADC-E943-B6B3-14EB727C4FCA}" type="presParOf" srcId="{004FE508-B817-1B41-A622-E798528D1402}" destId="{AC6D24BE-9E0F-FC4F-BD75-91B9C784FB4F}" srcOrd="7" destOrd="0" presId="urn:microsoft.com/office/officeart/2005/8/layout/radial2"/>
    <dgm:cxn modelId="{F32203AE-301F-E84D-A037-BF72DF53E956}" type="presParOf" srcId="{004FE508-B817-1B41-A622-E798528D1402}" destId="{3D42772E-5C19-6846-89DE-FB385F5E24D6}" srcOrd="8" destOrd="0" presId="urn:microsoft.com/office/officeart/2005/8/layout/radial2"/>
    <dgm:cxn modelId="{EDDC2660-3DE0-E042-97C8-2A57CF41FBCD}" type="presParOf" srcId="{3D42772E-5C19-6846-89DE-FB385F5E24D6}" destId="{FFE60B28-4E61-D441-A7D9-F9E289C1D485}" srcOrd="0" destOrd="0" presId="urn:microsoft.com/office/officeart/2005/8/layout/radial2"/>
    <dgm:cxn modelId="{CB18C990-01FC-A542-AD4D-C8EFA8598DD6}" type="presParOf" srcId="{3D42772E-5C19-6846-89DE-FB385F5E24D6}" destId="{54592958-38FF-8E49-BDAD-E227453D3040}" srcOrd="1" destOrd="0" presId="urn:microsoft.com/office/officeart/2005/8/layout/radial2"/>
    <dgm:cxn modelId="{4B308AC3-C480-C840-821E-8C9F190D387A}" type="presParOf" srcId="{004FE508-B817-1B41-A622-E798528D1402}" destId="{87701224-13A8-A343-9F26-E68153C99928}" srcOrd="9" destOrd="0" presId="urn:microsoft.com/office/officeart/2005/8/layout/radial2"/>
    <dgm:cxn modelId="{906F9D32-21CA-5145-B66E-7DF8F9486CBE}" type="presParOf" srcId="{004FE508-B817-1B41-A622-E798528D1402}" destId="{5A4F60C7-1A87-FE45-908D-FE72D2106500}" srcOrd="10" destOrd="0" presId="urn:microsoft.com/office/officeart/2005/8/layout/radial2"/>
    <dgm:cxn modelId="{1BCFCAD2-F094-DA42-B2F8-4B3CD9FD7517}" type="presParOf" srcId="{5A4F60C7-1A87-FE45-908D-FE72D2106500}" destId="{08510314-F8C9-6D46-BC0C-AC3619A3DFF8}" srcOrd="0" destOrd="0" presId="urn:microsoft.com/office/officeart/2005/8/layout/radial2"/>
    <dgm:cxn modelId="{E1CA1129-9ED7-1740-AD89-C49891963D94}" type="presParOf" srcId="{5A4F60C7-1A87-FE45-908D-FE72D2106500}" destId="{CC7321E6-3E78-6143-8D4B-CAD7A01F1811}" srcOrd="1" destOrd="0" presId="urn:microsoft.com/office/officeart/2005/8/layout/radial2"/>
    <dgm:cxn modelId="{6A136853-09B0-9B4E-BF3B-5E89BC411BFD}" type="presParOf" srcId="{004FE508-B817-1B41-A622-E798528D1402}" destId="{F39D565F-E508-D44B-BE5C-141E52AD013E}" srcOrd="11" destOrd="0" presId="urn:microsoft.com/office/officeart/2005/8/layout/radial2"/>
    <dgm:cxn modelId="{E99A74DF-B6BC-2E49-8289-A027F9433CC0}" type="presParOf" srcId="{004FE508-B817-1B41-A622-E798528D1402}" destId="{BFEFD87D-3341-F845-8470-DEE75DBBB0AE}" srcOrd="12" destOrd="0" presId="urn:microsoft.com/office/officeart/2005/8/layout/radial2"/>
    <dgm:cxn modelId="{4BF33C9C-7E46-E94B-8AC8-827D488D6503}" type="presParOf" srcId="{BFEFD87D-3341-F845-8470-DEE75DBBB0AE}" destId="{79F04966-6F2C-CE42-82C0-2F548E06FB02}" srcOrd="0" destOrd="0" presId="urn:microsoft.com/office/officeart/2005/8/layout/radial2"/>
    <dgm:cxn modelId="{86D8E10B-47F8-4A4D-803D-9E3256234F9E}" type="presParOf" srcId="{BFEFD87D-3341-F845-8470-DEE75DBBB0AE}" destId="{B39E8AC1-62BA-2D4E-AD2F-29C096AD531C}" srcOrd="1" destOrd="0" presId="urn:microsoft.com/office/officeart/2005/8/layout/radial2"/>
    <dgm:cxn modelId="{009C0A80-97C3-6C41-9387-DEBD95288218}" type="presParOf" srcId="{004FE508-B817-1B41-A622-E798528D1402}" destId="{476B10E1-82CD-2B42-8F76-ACE1B5D588D1}" srcOrd="13" destOrd="0" presId="urn:microsoft.com/office/officeart/2005/8/layout/radial2"/>
    <dgm:cxn modelId="{A0CD271B-4D44-DF44-A69A-41946B677142}" type="presParOf" srcId="{004FE508-B817-1B41-A622-E798528D1402}" destId="{80FB5396-F696-8A4F-89DD-C514B624C03C}" srcOrd="14" destOrd="0" presId="urn:microsoft.com/office/officeart/2005/8/layout/radial2"/>
    <dgm:cxn modelId="{8DF6FC53-A83C-0E48-858B-A54EB6D94A0D}" type="presParOf" srcId="{80FB5396-F696-8A4F-89DD-C514B624C03C}" destId="{A00A4C79-3589-7D47-A14C-BCD4EDAD5339}" srcOrd="0" destOrd="0" presId="urn:microsoft.com/office/officeart/2005/8/layout/radial2"/>
    <dgm:cxn modelId="{DC73BD0F-5B7D-0A44-9C11-8255CD850606}" type="presParOf" srcId="{80FB5396-F696-8A4F-89DD-C514B624C03C}" destId="{D2753E27-93AD-2E4D-AC2A-4248549693B7}" srcOrd="1" destOrd="0" presId="urn:microsoft.com/office/officeart/2005/8/layout/radial2"/>
    <dgm:cxn modelId="{3973C7E9-0BF6-0B48-8CCC-B0B22108F442}" type="presParOf" srcId="{004FE508-B817-1B41-A622-E798528D1402}" destId="{15C1360D-D996-7C46-A5A5-AAA22AD8613F}" srcOrd="15" destOrd="0" presId="urn:microsoft.com/office/officeart/2005/8/layout/radial2"/>
    <dgm:cxn modelId="{7676726B-1957-7D42-BCB1-713B7C40501C}" type="presParOf" srcId="{004FE508-B817-1B41-A622-E798528D1402}" destId="{6C558735-44D9-9D4B-9008-645B5CE4F23B}" srcOrd="16" destOrd="0" presId="urn:microsoft.com/office/officeart/2005/8/layout/radial2"/>
    <dgm:cxn modelId="{C7058491-964A-CD49-B4F0-69DFE42A18A0}" type="presParOf" srcId="{6C558735-44D9-9D4B-9008-645B5CE4F23B}" destId="{0E803D21-F784-2746-AE3C-BBDEE1C53EBA}" srcOrd="0" destOrd="0" presId="urn:microsoft.com/office/officeart/2005/8/layout/radial2"/>
    <dgm:cxn modelId="{85990B92-976D-1040-8E1A-2176A4FA89A4}" type="presParOf" srcId="{6C558735-44D9-9D4B-9008-645B5CE4F23B}" destId="{D67FB4FE-F0A6-8540-846D-C83124CB5A28}" srcOrd="1" destOrd="0" presId="urn:microsoft.com/office/officeart/2005/8/layout/radial2"/>
    <dgm:cxn modelId="{A158E6F0-7963-8C49-A110-DAE72B31C320}" type="presParOf" srcId="{004FE508-B817-1B41-A622-E798528D1402}" destId="{C86B512D-C082-E04A-9DF9-145422F0729B}" srcOrd="17" destOrd="0" presId="urn:microsoft.com/office/officeart/2005/8/layout/radial2"/>
    <dgm:cxn modelId="{8CFC452E-286B-464E-8429-FF23292B1F5D}" type="presParOf" srcId="{004FE508-B817-1B41-A622-E798528D1402}" destId="{2E7F3437-C439-924E-9673-543F1B08BD4F}" srcOrd="18" destOrd="0" presId="urn:microsoft.com/office/officeart/2005/8/layout/radial2"/>
    <dgm:cxn modelId="{C0A58183-7E68-CF43-B9CE-9D149975B0B8}" type="presParOf" srcId="{2E7F3437-C439-924E-9673-543F1B08BD4F}" destId="{5F23846C-33B7-1148-A1BC-60A46C3529D4}" srcOrd="0" destOrd="0" presId="urn:microsoft.com/office/officeart/2005/8/layout/radial2"/>
    <dgm:cxn modelId="{07E36F2B-FAE7-0E41-B62C-71FC8FE52F44}" type="presParOf" srcId="{2E7F3437-C439-924E-9673-543F1B08BD4F}" destId="{926B8C61-29AF-DE4C-8F94-38F1C91A499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512D-C082-E04A-9DF9-145422F0729B}">
      <dsp:nvSpPr>
        <dsp:cNvPr id="0" name=""/>
        <dsp:cNvSpPr/>
      </dsp:nvSpPr>
      <dsp:spPr>
        <a:xfrm rot="9905756">
          <a:off x="1934981" y="2735896"/>
          <a:ext cx="1034695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1034695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1360D-D996-7C46-A5A5-AAA22AD8613F}">
      <dsp:nvSpPr>
        <dsp:cNvPr id="0" name=""/>
        <dsp:cNvSpPr/>
      </dsp:nvSpPr>
      <dsp:spPr>
        <a:xfrm rot="8018654">
          <a:off x="1697056" y="3337163"/>
          <a:ext cx="1499602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1499602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B10E1-82CD-2B42-8F76-ACE1B5D588D1}">
      <dsp:nvSpPr>
        <dsp:cNvPr id="0" name=""/>
        <dsp:cNvSpPr/>
      </dsp:nvSpPr>
      <dsp:spPr>
        <a:xfrm rot="12435349">
          <a:off x="2423135" y="2270401"/>
          <a:ext cx="560238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560238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D565F-E508-D44B-BE5C-141E52AD013E}">
      <dsp:nvSpPr>
        <dsp:cNvPr id="0" name=""/>
        <dsp:cNvSpPr/>
      </dsp:nvSpPr>
      <dsp:spPr>
        <a:xfrm rot="3529278">
          <a:off x="3108577" y="3261284"/>
          <a:ext cx="1091001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1091001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01224-13A8-A343-9F26-E68153C99928}">
      <dsp:nvSpPr>
        <dsp:cNvPr id="0" name=""/>
        <dsp:cNvSpPr/>
      </dsp:nvSpPr>
      <dsp:spPr>
        <a:xfrm rot="1307428">
          <a:off x="3343993" y="3317557"/>
          <a:ext cx="3662636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3662636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D24BE-9E0F-FC4F-BD75-91B9C784FB4F}">
      <dsp:nvSpPr>
        <dsp:cNvPr id="0" name=""/>
        <dsp:cNvSpPr/>
      </dsp:nvSpPr>
      <dsp:spPr>
        <a:xfrm rot="21105323">
          <a:off x="3456596" y="2242217"/>
          <a:ext cx="3531583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3531583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E5C8F-DECC-8247-A078-A6D41F07FBA2}">
      <dsp:nvSpPr>
        <dsp:cNvPr id="0" name=""/>
        <dsp:cNvSpPr/>
      </dsp:nvSpPr>
      <dsp:spPr>
        <a:xfrm rot="434440">
          <a:off x="3458381" y="2826702"/>
          <a:ext cx="4129162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4129162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FC44B-C757-E343-9A99-F5A4516BAAC8}">
      <dsp:nvSpPr>
        <dsp:cNvPr id="0" name=""/>
        <dsp:cNvSpPr/>
      </dsp:nvSpPr>
      <dsp:spPr>
        <a:xfrm rot="20008323">
          <a:off x="3308240" y="1696085"/>
          <a:ext cx="3164889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3164889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90971-794B-8C46-99C5-31B1C223BD99}">
      <dsp:nvSpPr>
        <dsp:cNvPr id="0" name=""/>
        <dsp:cNvSpPr/>
      </dsp:nvSpPr>
      <dsp:spPr>
        <a:xfrm rot="17274304">
          <a:off x="2856884" y="1665948"/>
          <a:ext cx="1273806" cy="12414"/>
        </a:xfrm>
        <a:custGeom>
          <a:avLst/>
          <a:gdLst/>
          <a:ahLst/>
          <a:cxnLst/>
          <a:rect l="0" t="0" r="0" b="0"/>
          <a:pathLst>
            <a:path>
              <a:moveTo>
                <a:pt x="0" y="6207"/>
              </a:moveTo>
              <a:lnTo>
                <a:pt x="1273806" y="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25D5E-3B48-F147-AA0C-ABA5D7D41629}">
      <dsp:nvSpPr>
        <dsp:cNvPr id="0" name=""/>
        <dsp:cNvSpPr/>
      </dsp:nvSpPr>
      <dsp:spPr>
        <a:xfrm>
          <a:off x="2829822" y="2091653"/>
          <a:ext cx="1786191" cy="110491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29F1E-CDA6-B149-A2DE-D199B2422C08}">
      <dsp:nvSpPr>
        <dsp:cNvPr id="0" name=""/>
        <dsp:cNvSpPr/>
      </dsp:nvSpPr>
      <dsp:spPr>
        <a:xfrm>
          <a:off x="2556547" y="206049"/>
          <a:ext cx="2543144" cy="862617"/>
        </a:xfrm>
        <a:prstGeom prst="ellipse">
          <a:avLst/>
        </a:prstGeom>
        <a:solidFill>
          <a:schemeClr val="accent6">
            <a:lumMod val="20000"/>
            <a:lumOff val="80000"/>
            <a:alpha val="6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337</a:t>
          </a:r>
          <a:r>
            <a:rPr lang="fr-FR" sz="2000" kern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parrainages individuels</a:t>
          </a:r>
          <a:endParaRPr lang="fr-FR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928982" y="332376"/>
        <a:ext cx="1798274" cy="609963"/>
      </dsp:txXfrm>
    </dsp:sp>
    <dsp:sp modelId="{D93FEED8-8449-A341-9CD4-FC9C47B9F740}">
      <dsp:nvSpPr>
        <dsp:cNvPr id="0" name=""/>
        <dsp:cNvSpPr/>
      </dsp:nvSpPr>
      <dsp:spPr>
        <a:xfrm>
          <a:off x="2525452" y="206049"/>
          <a:ext cx="3814716" cy="86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6100" kern="1200"/>
        </a:p>
      </dsp:txBody>
      <dsp:txXfrm>
        <a:off x="2525452" y="206049"/>
        <a:ext cx="3814716" cy="862617"/>
      </dsp:txXfrm>
    </dsp:sp>
    <dsp:sp modelId="{E12B7D9B-4AAC-A34C-B36D-A1D2C4A799CE}">
      <dsp:nvSpPr>
        <dsp:cNvPr id="0" name=""/>
        <dsp:cNvSpPr/>
      </dsp:nvSpPr>
      <dsp:spPr>
        <a:xfrm>
          <a:off x="5924431" y="126473"/>
          <a:ext cx="2256493" cy="993145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424</a:t>
          </a:r>
          <a:r>
            <a:rPr lang="fr-FR" sz="2000" kern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parrainages individuels</a:t>
          </a:r>
          <a:endParaRPr lang="fr-FR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254887" y="271916"/>
        <a:ext cx="1595581" cy="702259"/>
      </dsp:txXfrm>
    </dsp:sp>
    <dsp:sp modelId="{FAE9578A-1368-7042-8E12-D3015A10D123}">
      <dsp:nvSpPr>
        <dsp:cNvPr id="0" name=""/>
        <dsp:cNvSpPr/>
      </dsp:nvSpPr>
      <dsp:spPr>
        <a:xfrm>
          <a:off x="7542632" y="2773524"/>
          <a:ext cx="1756180" cy="85509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427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adhérents</a:t>
          </a:r>
        </a:p>
      </dsp:txBody>
      <dsp:txXfrm>
        <a:off x="7799819" y="2898750"/>
        <a:ext cx="1241806" cy="604644"/>
      </dsp:txXfrm>
    </dsp:sp>
    <dsp:sp modelId="{FFE60B28-4E61-D441-A7D9-F9E289C1D485}">
      <dsp:nvSpPr>
        <dsp:cNvPr id="0" name=""/>
        <dsp:cNvSpPr/>
      </dsp:nvSpPr>
      <dsp:spPr>
        <a:xfrm>
          <a:off x="6921115" y="1266257"/>
          <a:ext cx="2335833" cy="113359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2"/>
              </a:solidFill>
            </a:rPr>
            <a:t>15 programmes de parrainages individuels</a:t>
          </a:r>
          <a:endParaRPr lang="fr-FR" sz="2000" kern="1200" dirty="0">
            <a:solidFill>
              <a:schemeClr val="tx2"/>
            </a:solidFill>
          </a:endParaRPr>
        </a:p>
      </dsp:txBody>
      <dsp:txXfrm>
        <a:off x="7263190" y="1432269"/>
        <a:ext cx="1651683" cy="801575"/>
      </dsp:txXfrm>
    </dsp:sp>
    <dsp:sp modelId="{08510314-F8C9-6D46-BC0C-AC3619A3DFF8}">
      <dsp:nvSpPr>
        <dsp:cNvPr id="0" name=""/>
        <dsp:cNvSpPr/>
      </dsp:nvSpPr>
      <dsp:spPr>
        <a:xfrm>
          <a:off x="6558047" y="3811724"/>
          <a:ext cx="2525737" cy="1139391"/>
        </a:xfrm>
        <a:prstGeom prst="ellipse">
          <a:avLst/>
        </a:prstGeom>
        <a:solidFill>
          <a:schemeClr val="accent2">
            <a:lumMod val="20000"/>
            <a:lumOff val="80000"/>
            <a:alpha val="5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570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bienfaiteurs</a:t>
          </a:r>
        </a:p>
      </dsp:txBody>
      <dsp:txXfrm>
        <a:off x="6927933" y="3978584"/>
        <a:ext cx="1785965" cy="805671"/>
      </dsp:txXfrm>
    </dsp:sp>
    <dsp:sp modelId="{79F04966-6F2C-CE42-82C0-2F548E06FB02}">
      <dsp:nvSpPr>
        <dsp:cNvPr id="0" name=""/>
        <dsp:cNvSpPr/>
      </dsp:nvSpPr>
      <dsp:spPr>
        <a:xfrm>
          <a:off x="3380802" y="3688984"/>
          <a:ext cx="1789846" cy="1211662"/>
        </a:xfrm>
        <a:prstGeom prst="ellipse">
          <a:avLst/>
        </a:prstGeom>
        <a:solidFill>
          <a:schemeClr val="accent6">
            <a:lumMod val="20000"/>
            <a:lumOff val="80000"/>
            <a:alpha val="6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419 bienfaiteurs</a:t>
          </a:r>
        </a:p>
      </dsp:txBody>
      <dsp:txXfrm>
        <a:off x="3642919" y="3866428"/>
        <a:ext cx="1265612" cy="856774"/>
      </dsp:txXfrm>
    </dsp:sp>
    <dsp:sp modelId="{A00A4C79-3589-7D47-A14C-BCD4EDAD5339}">
      <dsp:nvSpPr>
        <dsp:cNvPr id="0" name=""/>
        <dsp:cNvSpPr/>
      </dsp:nvSpPr>
      <dsp:spPr>
        <a:xfrm>
          <a:off x="0" y="1047970"/>
          <a:ext cx="3030189" cy="123308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31 programmes de parrainages individuels</a:t>
          </a:r>
        </a:p>
      </dsp:txBody>
      <dsp:txXfrm>
        <a:off x="443761" y="1228551"/>
        <a:ext cx="2142667" cy="871924"/>
      </dsp:txXfrm>
    </dsp:sp>
    <dsp:sp modelId="{0E803D21-F784-2746-AE3C-BBDEE1C53EBA}">
      <dsp:nvSpPr>
        <dsp:cNvPr id="0" name=""/>
        <dsp:cNvSpPr/>
      </dsp:nvSpPr>
      <dsp:spPr>
        <a:xfrm>
          <a:off x="272460" y="3843720"/>
          <a:ext cx="2382327" cy="1061103"/>
        </a:xfrm>
        <a:prstGeom prst="ellipse">
          <a:avLst/>
        </a:prstGeom>
        <a:solidFill>
          <a:schemeClr val="accent6">
            <a:lumMod val="20000"/>
            <a:lumOff val="80000"/>
            <a:alpha val="6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2100</a:t>
          </a:r>
          <a:r>
            <a:rPr lang="fr-FR" sz="1800" kern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parrainages collectifs</a:t>
          </a:r>
          <a:endParaRPr lang="fr-FR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21344" y="3999115"/>
        <a:ext cx="1684559" cy="750313"/>
      </dsp:txXfrm>
    </dsp:sp>
    <dsp:sp modelId="{5F23846C-33B7-1148-A1BC-60A46C3529D4}">
      <dsp:nvSpPr>
        <dsp:cNvPr id="0" name=""/>
        <dsp:cNvSpPr/>
      </dsp:nvSpPr>
      <dsp:spPr>
        <a:xfrm>
          <a:off x="303803" y="2652689"/>
          <a:ext cx="1756180" cy="85509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267 adhérents</a:t>
          </a:r>
        </a:p>
      </dsp:txBody>
      <dsp:txXfrm>
        <a:off x="560990" y="2777915"/>
        <a:ext cx="1241806" cy="60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B483380-729F-C349-93E5-EF57D40B7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6D915E-E445-2F43-B437-294CC7E3C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078C9-5BBE-064A-A938-1AA82029C96F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ABA963-C2D4-5B4B-B055-00CE95B50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label_IDEAS_091020-couleurs-CMJN.jpg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EBF11C-8983-8B4D-8651-6DCAC47B6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03899-A00D-BD4D-9B5A-F7A371586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25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4AC3-AFD8-294C-801D-C919A32EBB65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label_IDEAS_091020-couleurs-CMJN.jpg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6D61C-1739-3249-A4EC-4A078CB1E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450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label_IDEAS_091020-couleurs-CMJN.jpg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6D61C-1739-3249-A4EC-4A078CB1E909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3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DB1C0-C58F-CD4A-B95B-D9CBF2C0A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3D5478-47F6-D240-8060-A4333C6AC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CA3885-C191-004C-B0F3-0843EE5B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6FA1-C5F4-A640-AD6D-6D009AA41D83}" type="datetime1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856F7-41E2-044A-9BDA-4F2FF43B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3763CE-CA31-C14F-95BA-25A753E5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69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0ADAB-65A4-C44E-9CDC-5AE106D9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66F553-6868-E04D-AB4C-604E93B22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F0AD3-76CA-AC43-BC51-3B791B59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828D-7E0A-BA42-96C2-1F565B56B2C3}" type="datetime1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783B7-5200-134B-BFAC-AD5625C1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D4B525-20AC-5E4A-90A6-ED53FDA2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3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7B9387-2E20-E848-A923-749D548CA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BB0957-A155-7747-AEC3-555BE5131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C3A637-4A93-6849-8BCD-E14C662E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304C-194E-244F-87E2-EC61DAE5AECA}" type="datetime1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809CC-AE52-4B4E-8F60-998453DB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A8A2A-E95C-AE41-B4A7-CC0A8EAB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1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11DC9A-9201-4584-9047-6862FF34E0E6}"/>
              </a:ext>
            </a:extLst>
          </p:cNvPr>
          <p:cNvSpPr/>
          <p:nvPr userDrawn="1"/>
        </p:nvSpPr>
        <p:spPr>
          <a:xfrm>
            <a:off x="3147147" y="326325"/>
            <a:ext cx="362139" cy="99588"/>
          </a:xfrm>
          <a:prstGeom prst="rect">
            <a:avLst/>
          </a:prstGeom>
          <a:solidFill>
            <a:srgbClr val="417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1ACFE2-DCAB-4ED0-8FB9-BCC1EE79C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7866" y="553150"/>
            <a:ext cx="8701347" cy="368283"/>
          </a:xfrm>
        </p:spPr>
        <p:txBody>
          <a:bodyPr anchor="b">
            <a:normAutofit/>
          </a:bodyPr>
          <a:lstStyle>
            <a:lvl1pPr>
              <a:defRPr sz="1800" b="1" cap="all" baseline="0">
                <a:solidFill>
                  <a:srgbClr val="4174B9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1C43884-4B5A-4F4B-8EE7-E4763C088A3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067866" y="921433"/>
            <a:ext cx="8701346" cy="43541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E4003A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A1DC3F-DF7C-467F-AE04-93C81435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79010" cy="6858000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1654C16-5ADA-4E29-ABB2-1B4017234F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67866" y="1725562"/>
            <a:ext cx="8701347" cy="447859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Contenu de la slide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25B41E-7E00-4358-B239-B76CEF98C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6366" y="6320028"/>
            <a:ext cx="1106718" cy="3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2D456F-8B0F-40C1-86A8-A3D05934A13D}"/>
              </a:ext>
            </a:extLst>
          </p:cNvPr>
          <p:cNvSpPr/>
          <p:nvPr userDrawn="1"/>
        </p:nvSpPr>
        <p:spPr>
          <a:xfrm>
            <a:off x="0" y="0"/>
            <a:ext cx="133003" cy="6858000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75F78-B61C-48AF-B5A1-5F346F8E5285}"/>
              </a:ext>
            </a:extLst>
          </p:cNvPr>
          <p:cNvSpPr/>
          <p:nvPr userDrawn="1"/>
        </p:nvSpPr>
        <p:spPr>
          <a:xfrm>
            <a:off x="499197" y="326325"/>
            <a:ext cx="362139" cy="99588"/>
          </a:xfrm>
          <a:prstGeom prst="rect">
            <a:avLst/>
          </a:prstGeom>
          <a:solidFill>
            <a:srgbClr val="417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EC7C9E6-D8C9-40B9-A1BB-0CD18C7FF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916" y="553150"/>
            <a:ext cx="8701347" cy="368283"/>
          </a:xfrm>
        </p:spPr>
        <p:txBody>
          <a:bodyPr anchor="b">
            <a:normAutofit/>
          </a:bodyPr>
          <a:lstStyle>
            <a:lvl1pPr>
              <a:defRPr sz="1800" b="1" cap="all" baseline="0">
                <a:solidFill>
                  <a:srgbClr val="4174B9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3AF0AAE-E317-4FE9-8D1B-160425422C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9916" y="921433"/>
            <a:ext cx="8701346" cy="43541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E4003A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CE4B1A3-A698-48DA-8022-D4041F0E44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916" y="1725562"/>
            <a:ext cx="11349297" cy="447859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Contenu de la slide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85A763-71E6-4AE8-84B6-AEFE488BA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6366" y="6320028"/>
            <a:ext cx="1106718" cy="3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304B6E7-129B-4790-A41C-B469591DA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990" y="0"/>
            <a:ext cx="267901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7D8DE7-2193-4019-BB5F-A56363D6304A}"/>
              </a:ext>
            </a:extLst>
          </p:cNvPr>
          <p:cNvSpPr/>
          <p:nvPr userDrawn="1"/>
        </p:nvSpPr>
        <p:spPr>
          <a:xfrm>
            <a:off x="499197" y="326325"/>
            <a:ext cx="362139" cy="99588"/>
          </a:xfrm>
          <a:prstGeom prst="rect">
            <a:avLst/>
          </a:prstGeom>
          <a:solidFill>
            <a:srgbClr val="417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268465F-7F66-415D-87C8-D7740D7BD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916" y="553150"/>
            <a:ext cx="8701347" cy="368283"/>
          </a:xfrm>
        </p:spPr>
        <p:txBody>
          <a:bodyPr anchor="b">
            <a:normAutofit/>
          </a:bodyPr>
          <a:lstStyle>
            <a:lvl1pPr>
              <a:defRPr sz="1800" b="1" cap="all" baseline="0">
                <a:solidFill>
                  <a:srgbClr val="4174B9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A11C895-8D31-42B0-8DDC-083A8D8EA3B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9916" y="921433"/>
            <a:ext cx="8701346" cy="43541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E4003A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EFF2B42-3638-4F1B-87A6-1F8C63F94B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917" y="1725562"/>
            <a:ext cx="8701346" cy="447859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Contenu de la slide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E9C37B-5B44-4C05-8719-640556FF0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91" y="6320028"/>
            <a:ext cx="1106718" cy="3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88D00-2C49-8441-8304-09044FE8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76567-16B4-1A46-B81D-40F295832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C3CBB3-E42F-6244-9589-3419FA51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E23-FAEB-0E42-B8D3-8D1202CCFBE2}" type="datetime1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09EE43-69E9-1542-8BB9-9B3F076E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9086E-547D-EF4A-A381-35C730EB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43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DE822-B721-BF40-A099-03CC308F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1A0037-4545-9E4B-92BE-20C51A25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4FA0AE-5976-E147-A40D-2B21F31B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0291-57D5-5D40-BFAA-C126140BF08B}" type="datetime1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CC3D9D-3F4A-7647-A240-F02B0B71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F58117-9A0C-B945-97A7-34D6A540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35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5D2D1-56A1-0B4A-8AF7-E1312973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6D043-BC11-8346-B9F7-D501AB8E7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135192-3CA8-D445-ADC9-F5F10ECCC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AC2CBB-F997-CF45-9B09-04CEDE7A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BDBA-6969-AE47-A483-3A0709DB0BD2}" type="datetime1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DF3009-76D2-3546-96F7-77FB1CC8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416ED5-5569-ED42-9737-166BBF4A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20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41106-F430-F149-B7EF-1A1FB22F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E4EC21-78B4-C541-9C5D-EAE32647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6B4D45-5852-2448-AF8D-B1D7255A4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7D487A-ACB3-FC40-9D85-96D08A68D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00D35C-E1C1-314F-A841-3690A1F28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C5BF36-98D8-EE45-A104-645E2DA1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F57-7C09-814C-A3C2-77BB79B57FBF}" type="datetime1">
              <a:rPr lang="fr-FR" smtClean="0"/>
              <a:t>19/06/2023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06ACE3-F5B5-254F-BC59-ABEB29BB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355061-12E1-0C4A-B42A-A64A5DE7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24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C11C0-54A3-8044-A6C3-3D5C3D7C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5C1036-1167-324E-BEFD-9440C134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32E2-C330-B841-89F9-FEF4CF409469}" type="datetime1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7A4EA3-8F5B-464D-822A-CBC39889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5462E5-7036-5F40-BE0C-002825D1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8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2AB863-D511-B545-968B-8CB37C4F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D622-302B-1B4C-B1F3-D9AB61BE1D86}" type="datetime1">
              <a:rPr lang="fr-FR" smtClean="0"/>
              <a:t>19/06/2023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8D9872-6690-1E49-89EB-B7782A03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D3C380-5FF0-504B-B5A3-6BCB715F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80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05225-260F-A648-AE4E-58649C92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7806E9-EF8E-FD41-A5F8-8E8C0F14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D9F02D-AD7E-D342-98EC-1F292CB4D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A2B5C7-985D-F14D-88FA-0777555B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EAB-98CB-6B4A-AD08-AF2C778D7E3A}" type="datetime1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C50B9-BDFA-8945-86B3-9D39A6A6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F1BE7D-14E7-0642-8593-457AD6FD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00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352-48D0-D543-9717-4E56F1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DFA3F2-7AD9-F144-A4A1-ACDA7DD7A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E8CB62-4EAE-6E4C-AAB9-5E5601C87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38B6C7-E594-444A-A19F-6A7276E5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3B6-2A0E-2740-803C-7625D8A3A0C3}" type="datetime1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752CD-8A77-8247-AEE4-E59E00B4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607876-20E6-0048-816C-16430357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60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1BD159-BB88-D447-AC9A-79A1F217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5D535A-45BC-1A43-A829-373BE4342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EA76C9-6096-9848-85C3-33D6D531F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C229-D8DC-8D4B-B783-9DF591190593}" type="datetime1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D84D7-CB80-D147-B216-D1C76AA32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09E143-4F5D-EF44-80FD-459E7FCD8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F104-D591-2D4C-BE43-B61AB17B6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0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www.enfantsduvietnam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EDV_m">
            <a:extLst>
              <a:ext uri="{FF2B5EF4-FFF2-40B4-BE49-F238E27FC236}">
                <a16:creationId xmlns:a16="http://schemas.microsoft.com/office/drawing/2014/main" id="{704A35E5-A0D0-BC4F-A882-D89E2ABA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872" y="3592655"/>
            <a:ext cx="3535451" cy="185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0D07B4E-10A5-D045-A96A-916C1A8D3E56}"/>
              </a:ext>
            </a:extLst>
          </p:cNvPr>
          <p:cNvSpPr txBox="1"/>
          <p:nvPr/>
        </p:nvSpPr>
        <p:spPr>
          <a:xfrm>
            <a:off x="3154736" y="6396335"/>
            <a:ext cx="58357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AG le 17 juin 2023</a:t>
            </a:r>
          </a:p>
        </p:txBody>
      </p:sp>
      <p:pic>
        <p:nvPicPr>
          <p:cNvPr id="7" name="Picture 4" descr="logo_EDV_m">
            <a:extLst>
              <a:ext uri="{FF2B5EF4-FFF2-40B4-BE49-F238E27FC236}">
                <a16:creationId xmlns:a16="http://schemas.microsoft.com/office/drawing/2014/main" id="{D82AC74A-C471-5B4F-9466-F018A571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8942" y="5994971"/>
            <a:ext cx="1562179" cy="86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E26D122-3F6A-B54A-965F-8D69DD96B7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97" y="53921"/>
            <a:ext cx="8426196" cy="61533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7C2ABB-90BC-434A-895A-AD55194617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1201-7949-46D7-9CE0-844C3899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SYNOPTIQUE des comptes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8A11-01D7-4C2E-BD40-3280CDB233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COMPTE DE RESULTAT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FEA4D4-10EF-4496-A1CE-E1101DCD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21" y="1635808"/>
            <a:ext cx="6655914" cy="49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D89E3-86B2-4789-820F-E379731F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Detail</a:t>
            </a:r>
            <a:r>
              <a:rPr lang="fr-FR" dirty="0"/>
              <a:t> des ressources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717F04A-79A1-42A1-8969-414FED4D210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9916" y="1256873"/>
            <a:ext cx="2532290" cy="1007356"/>
          </a:xfrm>
        </p:spPr>
        <p:txBody>
          <a:bodyPr>
            <a:normAutofit/>
          </a:bodyPr>
          <a:lstStyle/>
          <a:p>
            <a:r>
              <a:rPr lang="fr-FR" dirty="0"/>
              <a:t>CONTRIBUTIONS </a:t>
            </a:r>
          </a:p>
          <a:p>
            <a:r>
              <a:rPr lang="fr-FR" dirty="0"/>
              <a:t>FINANCIERES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2ADE32-4483-42D7-ACBB-EFD1A385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55" y="921433"/>
            <a:ext cx="7920298" cy="21788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6A6F83F-9D7E-4F94-B038-DA6CDBF8C3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455" y="3171084"/>
            <a:ext cx="7250756" cy="3511600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914888D-E309-44E3-8E8D-CD0620C7BC4A}"/>
              </a:ext>
            </a:extLst>
          </p:cNvPr>
          <p:cNvSpPr txBox="1">
            <a:spLocks/>
          </p:cNvSpPr>
          <p:nvPr/>
        </p:nvSpPr>
        <p:spPr>
          <a:xfrm>
            <a:off x="419916" y="3429000"/>
            <a:ext cx="2532290" cy="100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E4003A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VARIATION DES</a:t>
            </a:r>
          </a:p>
          <a:p>
            <a:r>
              <a:rPr lang="fr-FR" dirty="0"/>
              <a:t> FONDS DEDIES</a:t>
            </a:r>
          </a:p>
        </p:txBody>
      </p:sp>
    </p:spTree>
    <p:extLst>
      <p:ext uri="{BB962C8B-B14F-4D97-AF65-F5344CB8AC3E}">
        <p14:creationId xmlns:p14="http://schemas.microsoft.com/office/powerpoint/2010/main" val="105482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1201-7949-46D7-9CE0-844C3899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66" y="553150"/>
            <a:ext cx="2295889" cy="683467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 err="1"/>
              <a:t>Presentation</a:t>
            </a:r>
            <a:r>
              <a:rPr lang="fr-FR" dirty="0"/>
              <a:t> SYNOPTIQUE</a:t>
            </a:r>
            <a:br>
              <a:rPr lang="fr-FR" dirty="0"/>
            </a:br>
            <a:r>
              <a:rPr lang="fr-FR" dirty="0"/>
              <a:t> des comptes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8A11-01D7-4C2E-BD40-3280CDB233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29188" y="1348151"/>
            <a:ext cx="2295889" cy="759322"/>
          </a:xfrm>
        </p:spPr>
        <p:txBody>
          <a:bodyPr>
            <a:normAutofit/>
          </a:bodyPr>
          <a:lstStyle/>
          <a:p>
            <a:r>
              <a:rPr lang="fr-FR" dirty="0"/>
              <a:t>COMPTE DE RESULTAT</a:t>
            </a:r>
          </a:p>
          <a:p>
            <a:r>
              <a:rPr lang="fr-FR" dirty="0"/>
              <a:t> - suite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99487A-4A82-4650-81C1-9FB29929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337"/>
            <a:ext cx="5921829" cy="65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D89E3-86B2-4789-820F-E379731F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717F04A-79A1-42A1-8969-414FED4D210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9916" y="1256873"/>
            <a:ext cx="2532290" cy="1007356"/>
          </a:xfrm>
        </p:spPr>
        <p:txBody>
          <a:bodyPr>
            <a:normAutofit/>
          </a:bodyPr>
          <a:lstStyle/>
          <a:p>
            <a:r>
              <a:rPr lang="fr-FR" dirty="0"/>
              <a:t>CROD</a:t>
            </a:r>
          </a:p>
          <a:p>
            <a:r>
              <a:rPr lang="fr-FR" dirty="0"/>
              <a:t>COMPTE DE RESULTAT PAR ORIGINE ET DESTINATION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67DCC4-031C-4F26-B11F-12806082DA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255" y="0"/>
            <a:ext cx="7930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8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4004C-9741-4D8D-9320-D103EEBE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 Dans les comptes de l’exercice 2022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091CFD-446B-497E-BFB2-B7F63D9D5C8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CONTRIBUTIONS VOLONTAIRES EN NATURE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7A7C10E-1A32-43F9-9D8C-D00E66EA5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16" y="1457973"/>
            <a:ext cx="8701346" cy="4925410"/>
          </a:xfrm>
        </p:spPr>
        <p:txBody>
          <a:bodyPr/>
          <a:lstStyle/>
          <a:p>
            <a:r>
              <a:rPr lang="fr-FR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Phase de test 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Mise en place du processus de recensement, de mesure et de valorisation des contributions volontaires en nature à partir de 2022 =&gt;  le processus est renforcé en 2023.</a:t>
            </a: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Il s’agit principalement du bénévolat en France et au Vietnam</a:t>
            </a:r>
          </a:p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La présentation dans les comptes des CVN qui comprennent le bénévolat, les dons de biens et de prestations en nature (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mad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gratuite de locaux) est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obligatoire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dans les comptes des associations (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Règlt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ANC 2018-06).</a:t>
            </a: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Ces contributions sont recensées et valorisées pour être inscrites au pied du compte de résultat et dans l’annexe. Au pied du compte de résultat = sans incidence sur le résultat de l’association</a:t>
            </a: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Estimation du bénévolat au 31 décembre 2022 à hauteur de 714 500 € ce qui représente environ 10,5 ETP (selon horaire légal en France).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776EC0-B2C5-4437-98FB-339B4EA201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63" y="4430547"/>
            <a:ext cx="8933799" cy="24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4004C-9741-4D8D-9320-D103EEBE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 Dans les comptes de l’exercice 2022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091CFD-446B-497E-BFB2-B7F63D9D5C8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CONTRIBUTIONS VOLONTAIRES EN NATURE – modalités appliquées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7A7C10E-1A32-43F9-9D8C-D00E66EA5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16" y="1457973"/>
            <a:ext cx="8701346" cy="4925410"/>
          </a:xfrm>
        </p:spPr>
        <p:txBody>
          <a:bodyPr>
            <a:normAutofit fontScale="85000" lnSpcReduction="20000"/>
          </a:bodyPr>
          <a:lstStyle/>
          <a:p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Bénévolat et mise à disposition des locaux 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latin typeface="+mn-lt"/>
                <a:ea typeface="Times New Roman" panose="02020603050405020304" pitchFamily="18" charset="0"/>
              </a:rPr>
              <a:t>M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esure quantitative des temps en France et au Vietnam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Appréciation des temps liés à la fonction de gouvernance (temps de réunion de bureau, de CA ou d’AG)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latin typeface="+mn-lt"/>
                <a:ea typeface="Times New Roman" panose="02020603050405020304" pitchFamily="18" charset="0"/>
              </a:rPr>
              <a:t>T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emps passés pour la reconnaissance ARUP et validation IDEAS (exceptionnel)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Temps pour le développement du site internet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Temps occasionnés par le déplacement des administrateurs au Vietnam,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La mise à disposition gratuite des biens et locaux utilisés (Non communiquée)</a:t>
            </a:r>
          </a:p>
          <a:p>
            <a:pPr>
              <a:lnSpc>
                <a:spcPct val="120000"/>
              </a:lnSpc>
            </a:pPr>
            <a:r>
              <a:rPr lang="fr-FR" sz="19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SOIT 20 postes de bénévolat pour la France représentant 5 900 heures (soit 3,7 ETP, inclus la part exceptionnelle RUP, IDEAS et Site Internet) </a:t>
            </a:r>
          </a:p>
          <a:p>
            <a:pPr>
              <a:lnSpc>
                <a:spcPct val="120000"/>
              </a:lnSpc>
            </a:pP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et 11 postes de bénévolat pour le Vietnam, tous programmes confondus, représentant 13 600 heures (soit 6,8 ETP selon l’horaire légal en France).</a:t>
            </a:r>
          </a:p>
          <a:p>
            <a:endParaRPr lang="fr-FR" sz="19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critères d’évaluation retenus sont les suivants 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Salaire brut horaire chargé de 75€ en France et de 20€ au Vietnam,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 de modulation du taux de rémunération selon la mission ou la qualité des bénévoles.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Recommandation : les</a:t>
            </a:r>
            <a:r>
              <a:rPr lang="fr-FR" sz="16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temps relatifs à la fonction de gouvernance devraient à notre avis être exclus du bénévolat.</a:t>
            </a:r>
            <a:endParaRPr lang="fr-FR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339281" cy="826677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Le Budget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5935" y="1927654"/>
            <a:ext cx="6462583" cy="3422821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fr-FR" altLang="fr-FR" sz="4500" dirty="0"/>
              <a:t>Hypothèses du Budget 2023 consolidé</a:t>
            </a:r>
          </a:p>
          <a:p>
            <a:pPr>
              <a:lnSpc>
                <a:spcPct val="170000"/>
              </a:lnSpc>
              <a:buFontTx/>
              <a:buNone/>
            </a:pPr>
            <a:endParaRPr lang="fr-FR" altLang="fr-FR" sz="3800" dirty="0"/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fr-FR" altLang="fr-FR" sz="4500" dirty="0"/>
              <a:t>Cotisation et parrainage 2023 - 2024</a:t>
            </a:r>
          </a:p>
          <a:p>
            <a:pPr lvl="2">
              <a:lnSpc>
                <a:spcPct val="250000"/>
              </a:lnSpc>
              <a:buFontTx/>
              <a:buNone/>
            </a:pPr>
            <a:endParaRPr lang="fr-FR" altLang="fr-FR" sz="2800" dirty="0"/>
          </a:p>
          <a:p>
            <a:pPr lvl="2">
              <a:lnSpc>
                <a:spcPct val="22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4943" y="16705"/>
            <a:ext cx="2127057" cy="11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6153433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346444" y="3467922"/>
            <a:ext cx="4502475" cy="342283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1EB34D-F10A-DD40-9748-A920C782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16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7781227-6D18-7F46-8240-2A422C7D9D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C9A6DC-D8F0-9C42-A4FF-68D16D104D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FR" altLang="fr-FR" sz="3200" dirty="0"/>
              <a:t>RECETTES : 570 k€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altLang="fr-FR" dirty="0">
                <a:latin typeface="+mj-lt"/>
              </a:rPr>
              <a:t>objectif : 850 parrainages au 31/12/2023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altLang="fr-FR" dirty="0">
                <a:latin typeface="+mj-lt"/>
              </a:rPr>
              <a:t>hypothèse toujours conservatrice sur les dons et les subventions</a:t>
            </a:r>
          </a:p>
          <a:p>
            <a:pPr marL="0" indent="0" algn="just">
              <a:buFontTx/>
              <a:buNone/>
              <a:defRPr/>
            </a:pPr>
            <a:r>
              <a:rPr lang="fr-FR" altLang="fr-FR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			(*) avec LMO</a:t>
            </a:r>
            <a:endParaRPr lang="fr-FR" altLang="fr-FR" sz="1600" dirty="0"/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F039377-B025-A241-A96F-CA667C32A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8951" y="1825625"/>
            <a:ext cx="5486399" cy="4351338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/>
          </a:bodyPr>
          <a:lstStyle/>
          <a:p>
            <a:pPr algn="just">
              <a:buFontTx/>
              <a:buNone/>
              <a:defRPr/>
            </a:pPr>
            <a:r>
              <a:rPr lang="fr-FR" altLang="fr-FR" sz="3200" dirty="0"/>
              <a:t>DÉPENSES : 560 k€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altLang="fr-FR" sz="2400" dirty="0">
                <a:latin typeface="+mj-lt"/>
              </a:rPr>
              <a:t>progression des parrainages collectifs 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altLang="fr-FR" sz="2400" dirty="0">
                <a:latin typeface="+mj-lt"/>
              </a:rPr>
              <a:t>enveloppe projets  217 k€ pour de nouvelles écoles ou sites, susceptible d’être ajustée en fonction des dons et subventions de mécénat reçues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altLang="fr-FR" sz="2400" dirty="0">
                <a:latin typeface="+mj-lt"/>
              </a:rPr>
              <a:t>frais de fonctionnement : 30 k€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fr-FR" sz="2400" dirty="0">
                <a:latin typeface="+mj-lt"/>
              </a:rPr>
              <a:t>    les frais restent raisonnables 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fr-FR" sz="2400" dirty="0">
                <a:latin typeface="+mj-lt"/>
              </a:rPr>
              <a:t>    représentent  5%  des recettes</a:t>
            </a:r>
            <a:endParaRPr lang="fr-FR" sz="2400" dirty="0"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F6F683C-30D9-9245-826F-09A82D50C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7107936" cy="1006474"/>
          </a:xfrm>
          <a:solidFill>
            <a:srgbClr val="F3ECDA">
              <a:alpha val="45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>
                <a:ln>
                  <a:noFill/>
                </a:ln>
              </a:rPr>
              <a:t>Hypothèses du budget 2023 consolidé </a:t>
            </a:r>
            <a:r>
              <a:rPr lang="fr-FR" altLang="fr-FR" sz="22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(*)</a:t>
            </a:r>
            <a:endParaRPr lang="fr-FR" altLang="fr-FR" sz="2200" dirty="0">
              <a:ln>
                <a:noFill/>
              </a:ln>
            </a:endParaRPr>
          </a:p>
        </p:txBody>
      </p:sp>
      <p:sp>
        <p:nvSpPr>
          <p:cNvPr id="9" name="Moins 8">
            <a:extLst>
              <a:ext uri="{FF2B5EF4-FFF2-40B4-BE49-F238E27FC236}">
                <a16:creationId xmlns:a16="http://schemas.microsoft.com/office/drawing/2014/main" id="{2BD46CB7-51F8-2F47-8B62-1B29B0279AB9}"/>
              </a:ext>
            </a:extLst>
          </p:cNvPr>
          <p:cNvSpPr/>
          <p:nvPr/>
        </p:nvSpPr>
        <p:spPr>
          <a:xfrm>
            <a:off x="-172995" y="1381275"/>
            <a:ext cx="8340811" cy="27453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4" descr="logo_EDV_m">
            <a:extLst>
              <a:ext uri="{FF2B5EF4-FFF2-40B4-BE49-F238E27FC236}">
                <a16:creationId xmlns:a16="http://schemas.microsoft.com/office/drawing/2014/main" id="{421D7B87-B6CB-EE49-A8F7-BDAE09C1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7417" y="0"/>
            <a:ext cx="2059459" cy="11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oins 10">
            <a:extLst>
              <a:ext uri="{FF2B5EF4-FFF2-40B4-BE49-F238E27FC236}">
                <a16:creationId xmlns:a16="http://schemas.microsoft.com/office/drawing/2014/main" id="{E6AAB445-7BD5-514D-A380-C82C9EA2B3FF}"/>
              </a:ext>
            </a:extLst>
          </p:cNvPr>
          <p:cNvSpPr/>
          <p:nvPr/>
        </p:nvSpPr>
        <p:spPr>
          <a:xfrm rot="5400000">
            <a:off x="3006606" y="3956020"/>
            <a:ext cx="5980669" cy="4571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533A3F-03C4-5B42-BB32-F02A3EDF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17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B7D9A65-326F-734D-BF40-081790DDA1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0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048" y="365125"/>
            <a:ext cx="7840864" cy="826677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/>
              <a:t>Cotisation et parrainage 2023 - 2024</a:t>
            </a:r>
            <a:endParaRPr lang="fr-FR" altLang="fr-FR" sz="4000" dirty="0">
              <a:ln>
                <a:noFill/>
              </a:ln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3851" y="1638471"/>
            <a:ext cx="9000309" cy="4438753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fr-FR" altLang="fr-FR" sz="2000" dirty="0">
              <a:latin typeface="+mj-lt"/>
            </a:endParaRPr>
          </a:p>
          <a:p>
            <a:pPr algn="just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Cotisation (inchangée depuis 2006) :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25 €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Montant prélevé pour le parrainage porté au 1</a:t>
            </a:r>
            <a:r>
              <a:rPr lang="fr-FR" altLang="fr-FR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janvier 2019 à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28 € - 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était inchangé depuis 2006 -  soit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336  €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annuels,  soit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112 € après réduction fiscale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 de nouvelle augmentation du montant prélevé pour les parrainages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Montant envoyé au Vietnam :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25 €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fr-FR" altLang="fr-F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Montant étudiant: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35€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Montant envoyé au Vietnam: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35€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fr-FR" altLang="fr-FR" sz="2000" b="1" i="1" dirty="0">
              <a:latin typeface="+mj-lt"/>
            </a:endParaRPr>
          </a:p>
          <a:p>
            <a:pPr lvl="1" algn="ctr">
              <a:lnSpc>
                <a:spcPct val="80000"/>
              </a:lnSpc>
              <a:buFontTx/>
              <a:buNone/>
              <a:defRPr/>
            </a:pPr>
            <a:endParaRPr lang="fr-FR" altLang="fr-FR" sz="2000" b="1" i="1" dirty="0">
              <a:latin typeface="+mj-lt"/>
            </a:endParaRP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fr-FR" altLang="fr-FR" sz="2000" dirty="0">
                <a:latin typeface="+mj-lt"/>
              </a:rPr>
              <a:t> </a:t>
            </a:r>
          </a:p>
          <a:p>
            <a:pPr lvl="1">
              <a:lnSpc>
                <a:spcPct val="220000"/>
              </a:lnSpc>
              <a:buNone/>
            </a:pPr>
            <a:endParaRPr lang="fr-FR" altLang="fr-FR" sz="20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548789" y="1191802"/>
            <a:ext cx="8612427" cy="3404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>
            <a:off x="-1916209" y="3636563"/>
            <a:ext cx="5666198" cy="28777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D43FFC-F458-E84B-8BCB-763BAC87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18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825ABB-78CF-3149-909C-C6CCA28D8E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3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5999" y="128589"/>
            <a:ext cx="3942745" cy="419268"/>
          </a:xfrm>
          <a:solidFill>
            <a:srgbClr val="F3ECDA">
              <a:alpha val="45000"/>
            </a:srgb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4000" b="1" dirty="0">
                <a:ln>
                  <a:noFill/>
                </a:ln>
              </a:rPr>
              <a:t>Fusion avec LMO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32D8A8-6C74-2186-1DB4-C78739B9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19</a:t>
            </a:fld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1715E2-8059-77D1-5EB1-F1316E43E770}"/>
              </a:ext>
            </a:extLst>
          </p:cNvPr>
          <p:cNvSpPr txBox="1">
            <a:spLocks noChangeArrowheads="1"/>
          </p:cNvSpPr>
          <p:nvPr/>
        </p:nvSpPr>
        <p:spPr>
          <a:xfrm>
            <a:off x="556700" y="808762"/>
            <a:ext cx="4019402" cy="441516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Les Enfants du Vietnam</a:t>
            </a:r>
          </a:p>
        </p:txBody>
      </p:sp>
      <p:graphicFrame>
        <p:nvGraphicFramePr>
          <p:cNvPr id="11" name="Espace réservé du contenu 4">
            <a:extLst>
              <a:ext uri="{FF2B5EF4-FFF2-40B4-BE49-F238E27FC236}">
                <a16:creationId xmlns:a16="http://schemas.microsoft.com/office/drawing/2014/main" id="{BB10AA9B-05BC-4B41-90E6-DBAB4FD49A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630107"/>
              </p:ext>
            </p:extLst>
          </p:nvPr>
        </p:nvGraphicFramePr>
        <p:xfrm>
          <a:off x="1091272" y="1337879"/>
          <a:ext cx="10824063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Moins 11">
            <a:extLst>
              <a:ext uri="{FF2B5EF4-FFF2-40B4-BE49-F238E27FC236}">
                <a16:creationId xmlns:a16="http://schemas.microsoft.com/office/drawing/2014/main" id="{22D75F46-A70C-6C44-A1BA-8390E1610C7A}"/>
              </a:ext>
            </a:extLst>
          </p:cNvPr>
          <p:cNvSpPr/>
          <p:nvPr/>
        </p:nvSpPr>
        <p:spPr>
          <a:xfrm flipV="1">
            <a:off x="3363310" y="459704"/>
            <a:ext cx="5339255" cy="263908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82171A9-EF78-1746-B10E-4E6915C8171C}"/>
              </a:ext>
            </a:extLst>
          </p:cNvPr>
          <p:cNvSpPr txBox="1">
            <a:spLocks noChangeArrowheads="1"/>
          </p:cNvSpPr>
          <p:nvPr/>
        </p:nvSpPr>
        <p:spPr>
          <a:xfrm>
            <a:off x="6893169" y="844175"/>
            <a:ext cx="4320100" cy="449903"/>
          </a:xfrm>
          <a:prstGeom prst="rect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Les Mains Ouvertes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67A25-1B8E-CE43-B2F7-446B1B43FA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684008" cy="826677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Assemblée générale du 17 Juin2023</a:t>
            </a:r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4538" y="96813"/>
            <a:ext cx="25574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274130" y="1191802"/>
            <a:ext cx="8694483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>
            <a:off x="-461541" y="4112950"/>
            <a:ext cx="4423720" cy="23477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5F04EA-5AA4-334B-8AC6-FF3F3F04598C}"/>
              </a:ext>
            </a:extLst>
          </p:cNvPr>
          <p:cNvSpPr txBox="1"/>
          <p:nvPr/>
        </p:nvSpPr>
        <p:spPr>
          <a:xfrm>
            <a:off x="838201" y="1657632"/>
            <a:ext cx="305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CAA3F57-53B3-764F-B16E-69056E264F90}"/>
              </a:ext>
            </a:extLst>
          </p:cNvPr>
          <p:cNvSpPr txBox="1">
            <a:spLocks noChangeArrowheads="1"/>
          </p:cNvSpPr>
          <p:nvPr/>
        </p:nvSpPr>
        <p:spPr>
          <a:xfrm>
            <a:off x="1886877" y="2363501"/>
            <a:ext cx="8178499" cy="3885408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fr-FR" altLang="fr-FR" sz="2400" dirty="0"/>
              <a:t>Rapport financier - approbation des comptes annuels 2022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fr-FR" altLang="fr-FR" sz="2400" dirty="0"/>
              <a:t>Rapport moral - approbation du rapport moral 2022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cs typeface="Arial" panose="020B0604020202020204" pitchFamily="34" charset="0"/>
              </a:rPr>
              <a:t>Fusion avec l’association Les Mains Ouvertes </a:t>
            </a:r>
            <a:endParaRPr lang="fr-FR" altLang="fr-FR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cs typeface="Arial" panose="020B0604020202020204" pitchFamily="34" charset="0"/>
              </a:rPr>
              <a:t>Label IDEAS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fr-FR" altLang="fr-FR" sz="2400" dirty="0">
                <a:cs typeface="Arial" panose="020B0604020202020204" pitchFamily="34" charset="0"/>
              </a:rPr>
              <a:t>Statut d’Association Reconnue d’Utilité Publique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C95A6-6625-7548-A19E-64AFDC06AE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A1FCA-2881-7941-A53A-B8F6A9E1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6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980" y="289390"/>
            <a:ext cx="10555840" cy="1067853"/>
          </a:xfrm>
          <a:solidFill>
            <a:srgbClr val="F3ECDA">
              <a:alpha val="4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Une nouvelle dimension avec Les Mains Ouvertes. 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40980" y="1882174"/>
            <a:ext cx="11153028" cy="4474176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914400" lvl="2" indent="0">
              <a:lnSpc>
                <a:spcPct val="80000"/>
              </a:lnSpc>
              <a:buNone/>
            </a:pPr>
            <a:endParaRPr lang="fr-FR" altLang="fr-FR" dirty="0"/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r>
              <a:rPr lang="fr-FR" sz="2600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EDV a fusionné au 1</a:t>
            </a:r>
            <a:r>
              <a:rPr lang="fr-FR" sz="2600" u="sng" baseline="300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er</a:t>
            </a:r>
            <a:r>
              <a:rPr lang="fr-FR" sz="2600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 janvier 2023 avec LMO (</a:t>
            </a:r>
            <a:r>
              <a:rPr lang="fr-FR" sz="2600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Mains Ouvertes) </a:t>
            </a:r>
            <a:r>
              <a:rPr lang="fr-FR" sz="2600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qui arrête son activité</a:t>
            </a:r>
            <a:endParaRPr lang="fr-FR" sz="1900" u="sng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Clr>
                <a:schemeClr val="bg2">
                  <a:lumMod val="25000"/>
                </a:schemeClr>
              </a:buClr>
              <a:buSzPct val="80000"/>
              <a:buNone/>
            </a:pPr>
            <a:endParaRPr lang="fr-FR" sz="2600" b="0" i="0" u="none" strike="noStrike" baseline="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r>
              <a:rPr lang="fr-FR" sz="2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LMO </a:t>
            </a:r>
            <a:r>
              <a:rPr lang="fr-FR" sz="26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apporte ses 15 programmes de parrainages à EDV (424 filleuls), principalement individuels, qui continueront d’être gérés par Eliane Roumagne, fondatrice </a:t>
            </a:r>
            <a:r>
              <a:rPr lang="fr-FR" sz="2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LMO </a:t>
            </a:r>
            <a:r>
              <a:rPr lang="fr-FR" sz="26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il y a 20 </a:t>
            </a:r>
            <a:r>
              <a:rPr lang="fr-FR" sz="2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</a:t>
            </a:r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endParaRPr lang="fr-FR" sz="2600" b="0" i="0" u="none" strike="noStrike" baseline="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r>
              <a:rPr lang="fr-FR" sz="26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LMO travaille majoritairement avec les Sœurs de Saint Paul de Chartres à Danang et Hanoi, avec lesquelles EDV a également développé des programmes depuis une vingtaine d’années</a:t>
            </a:r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endParaRPr lang="fr-FR" sz="2600" b="0" i="0" strike="noStrike" baseline="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r>
              <a:rPr lang="fr-FR" sz="2600" b="1" i="0" strike="noStrike" baseline="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L’objectif de la fusion est de préserver les parrainages dans l’intérêt des enfants</a:t>
            </a:r>
            <a:r>
              <a:rPr lang="fr-FR" sz="2600" b="0" i="0" strike="noStrike" baseline="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en particulier 350 enfants handicapés, sourds et muets, aveugles, autistes et trisomiques</a:t>
            </a:r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endParaRPr lang="fr-FR" sz="2600" b="0" i="0" strike="noStrike" baseline="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chemeClr val="bg2">
                  <a:lumMod val="25000"/>
                </a:schemeClr>
              </a:buClr>
              <a:buSzPct val="80000"/>
            </a:pPr>
            <a:r>
              <a:rPr lang="fr-FR" sz="2600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Gouvernance d’EDV n’est pas modifiée</a:t>
            </a:r>
            <a:endParaRPr lang="fr-FR" sz="2600" b="0" i="0" u="sng" strike="noStrike" baseline="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rtl="0">
              <a:buSzPts val="2400"/>
              <a:buNone/>
            </a:pPr>
            <a:endParaRPr lang="fr-FR" sz="2600" b="0" i="0" strike="noStrike" baseline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algn="just" rtl="0"/>
            <a:endParaRPr lang="fr-FR" sz="2600" b="0" i="0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1165567" y="1437507"/>
            <a:ext cx="11518145" cy="26597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221D13-6E8F-ED44-AA49-86FF18F00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584" y="105104"/>
            <a:ext cx="1360416" cy="62011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2AE82CC-5CC9-7C68-35A6-B9D0FE27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8C59E3-BC0F-2749-B1A3-926925391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84517-FE3E-604F-8944-81BAC422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52" y="55229"/>
            <a:ext cx="8364479" cy="926250"/>
          </a:xfrm>
          <a:prstGeom prst="fram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Les programmes de parrainage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LMO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24D3F1-6F64-2946-8595-76841026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21</a:t>
            </a:fld>
            <a:endParaRPr lang="fr-FR"/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BDB5EE58-9B16-1F43-B7B9-998BD5028534}"/>
              </a:ext>
            </a:extLst>
          </p:cNvPr>
          <p:cNvSpPr/>
          <p:nvPr/>
        </p:nvSpPr>
        <p:spPr>
          <a:xfrm>
            <a:off x="67342" y="2291701"/>
            <a:ext cx="1156999" cy="713114"/>
          </a:xfrm>
          <a:prstGeom prst="frame">
            <a:avLst/>
          </a:prstGeom>
          <a:solidFill>
            <a:schemeClr val="accent6">
              <a:alpha val="63000"/>
            </a:schemeClr>
          </a:soli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2325DC-CA75-6147-B977-BF9BDA5780FD}"/>
              </a:ext>
            </a:extLst>
          </p:cNvPr>
          <p:cNvSpPr txBox="1"/>
          <p:nvPr/>
        </p:nvSpPr>
        <p:spPr>
          <a:xfrm>
            <a:off x="139519" y="2377068"/>
            <a:ext cx="9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Kontum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FC50C988-ED98-164B-BF96-8874E28858E1}"/>
              </a:ext>
            </a:extLst>
          </p:cNvPr>
          <p:cNvSpPr/>
          <p:nvPr/>
        </p:nvSpPr>
        <p:spPr>
          <a:xfrm>
            <a:off x="1302926" y="2261369"/>
            <a:ext cx="1230489" cy="711200"/>
          </a:xfrm>
          <a:prstGeom prst="frame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2BEB9537-2F4B-BE42-959A-2D5FE5C73904}"/>
              </a:ext>
            </a:extLst>
          </p:cNvPr>
          <p:cNvSpPr/>
          <p:nvPr/>
        </p:nvSpPr>
        <p:spPr>
          <a:xfrm>
            <a:off x="2653378" y="2228913"/>
            <a:ext cx="1298182" cy="775902"/>
          </a:xfrm>
          <a:prstGeom prst="frame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EF1338-301D-024A-8E9C-578C38B4E64D}"/>
              </a:ext>
            </a:extLst>
          </p:cNvPr>
          <p:cNvSpPr txBox="1"/>
          <p:nvPr/>
        </p:nvSpPr>
        <p:spPr>
          <a:xfrm>
            <a:off x="1482063" y="2386094"/>
            <a:ext cx="103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Pleiku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C321D8-481E-2D47-BDF4-186B765B1D87}"/>
              </a:ext>
            </a:extLst>
          </p:cNvPr>
          <p:cNvSpPr txBox="1"/>
          <p:nvPr/>
        </p:nvSpPr>
        <p:spPr>
          <a:xfrm>
            <a:off x="2708889" y="2444874"/>
            <a:ext cx="11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Kon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Rhing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67D0BCC2-D491-D048-AA33-48CF5C5A96B1}"/>
              </a:ext>
            </a:extLst>
          </p:cNvPr>
          <p:cNvSpPr/>
          <p:nvPr/>
        </p:nvSpPr>
        <p:spPr>
          <a:xfrm>
            <a:off x="5468729" y="2297819"/>
            <a:ext cx="1361684" cy="706996"/>
          </a:xfrm>
          <a:prstGeom prst="frame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66762E33-368A-7E48-BDE3-B866FFDBD10A}"/>
              </a:ext>
            </a:extLst>
          </p:cNvPr>
          <p:cNvSpPr/>
          <p:nvPr/>
        </p:nvSpPr>
        <p:spPr>
          <a:xfrm>
            <a:off x="4080933" y="2254519"/>
            <a:ext cx="1302056" cy="753297"/>
          </a:xfrm>
          <a:prstGeom prst="frame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783AB8A8-8FD6-EA47-9302-BFC9271E8A50}"/>
              </a:ext>
            </a:extLst>
          </p:cNvPr>
          <p:cNvSpPr/>
          <p:nvPr/>
        </p:nvSpPr>
        <p:spPr>
          <a:xfrm>
            <a:off x="381241" y="4584996"/>
            <a:ext cx="1029531" cy="629907"/>
          </a:xfrm>
          <a:prstGeom prst="frame">
            <a:avLst/>
          </a:prstGeom>
          <a:solidFill>
            <a:schemeClr val="accent6">
              <a:alpha val="7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991DEA-F30D-2248-A4BC-7911BC1FDC09}"/>
              </a:ext>
            </a:extLst>
          </p:cNvPr>
          <p:cNvSpPr txBox="1"/>
          <p:nvPr/>
        </p:nvSpPr>
        <p:spPr>
          <a:xfrm>
            <a:off x="4190347" y="2423067"/>
            <a:ext cx="108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Cho Don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220B15-9B59-AC49-B7C6-E74847A8EE5A}"/>
              </a:ext>
            </a:extLst>
          </p:cNvPr>
          <p:cNvSpPr txBox="1"/>
          <p:nvPr/>
        </p:nvSpPr>
        <p:spPr>
          <a:xfrm>
            <a:off x="5500061" y="2422686"/>
            <a:ext cx="124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Phong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Ngia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03C514-8034-4C4A-BAC9-C8D1EBFEB22F}"/>
              </a:ext>
            </a:extLst>
          </p:cNvPr>
          <p:cNvSpPr txBox="1"/>
          <p:nvPr/>
        </p:nvSpPr>
        <p:spPr>
          <a:xfrm>
            <a:off x="487079" y="4730672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Danang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82513A30-F9F6-C84B-BD82-7AD58B9C3961}"/>
              </a:ext>
            </a:extLst>
          </p:cNvPr>
          <p:cNvSpPr/>
          <p:nvPr/>
        </p:nvSpPr>
        <p:spPr>
          <a:xfrm>
            <a:off x="765839" y="1104811"/>
            <a:ext cx="3950191" cy="711200"/>
          </a:xfrm>
          <a:prstGeom prst="frame">
            <a:avLst/>
          </a:prstGeom>
          <a:solidFill>
            <a:schemeClr val="accent6">
              <a:alpha val="60000"/>
            </a:schemeClr>
          </a:solidFill>
          <a:ln cap="rnd">
            <a:solidFill>
              <a:schemeClr val="accent6">
                <a:shade val="50000"/>
              </a:schemeClr>
            </a:solidFill>
            <a:prstDash val="solid"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0C5065-39D2-C14F-8D8C-C14D6D9A432A}"/>
              </a:ext>
            </a:extLst>
          </p:cNvPr>
          <p:cNvSpPr txBox="1"/>
          <p:nvPr/>
        </p:nvSpPr>
        <p:spPr>
          <a:xfrm>
            <a:off x="1365157" y="1217937"/>
            <a:ext cx="262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Centre</a:t>
            </a:r>
            <a:r>
              <a:rPr lang="fr-FR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4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 Vietnam</a:t>
            </a:r>
          </a:p>
        </p:txBody>
      </p:sp>
      <p:sp>
        <p:nvSpPr>
          <p:cNvPr id="19" name="Cadre 18">
            <a:extLst>
              <a:ext uri="{FF2B5EF4-FFF2-40B4-BE49-F238E27FC236}">
                <a16:creationId xmlns:a16="http://schemas.microsoft.com/office/drawing/2014/main" id="{5CCFB81E-70B2-104F-824D-6D33E46A7818}"/>
              </a:ext>
            </a:extLst>
          </p:cNvPr>
          <p:cNvSpPr/>
          <p:nvPr/>
        </p:nvSpPr>
        <p:spPr>
          <a:xfrm>
            <a:off x="2830664" y="3802103"/>
            <a:ext cx="1359683" cy="552279"/>
          </a:xfrm>
          <a:prstGeom prst="frame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1A34A621-11DC-E943-8038-CC00BE409DC5}"/>
              </a:ext>
            </a:extLst>
          </p:cNvPr>
          <p:cNvSpPr/>
          <p:nvPr/>
        </p:nvSpPr>
        <p:spPr>
          <a:xfrm>
            <a:off x="4423617" y="3759712"/>
            <a:ext cx="964102" cy="580481"/>
          </a:xfrm>
          <a:prstGeom prst="frame">
            <a:avLst/>
          </a:prstGeom>
          <a:solidFill>
            <a:schemeClr val="accent6">
              <a:alpha val="7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7A63AC4-798E-8D47-9CA4-838A1C0B9E05}"/>
              </a:ext>
            </a:extLst>
          </p:cNvPr>
          <p:cNvSpPr txBox="1"/>
          <p:nvPr/>
        </p:nvSpPr>
        <p:spPr>
          <a:xfrm>
            <a:off x="2883537" y="3926803"/>
            <a:ext cx="1130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Binh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Phong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FC6056-B071-784A-A593-6F6FCFF241A7}"/>
              </a:ext>
            </a:extLst>
          </p:cNvPr>
          <p:cNvSpPr txBox="1"/>
          <p:nvPr/>
        </p:nvSpPr>
        <p:spPr>
          <a:xfrm>
            <a:off x="4485618" y="389302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Ha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Lam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Cadre 23">
            <a:extLst>
              <a:ext uri="{FF2B5EF4-FFF2-40B4-BE49-F238E27FC236}">
                <a16:creationId xmlns:a16="http://schemas.microsoft.com/office/drawing/2014/main" id="{1D265CF8-A364-2B4C-BE8B-12BEC7F18708}"/>
              </a:ext>
            </a:extLst>
          </p:cNvPr>
          <p:cNvSpPr/>
          <p:nvPr/>
        </p:nvSpPr>
        <p:spPr>
          <a:xfrm>
            <a:off x="5576476" y="4599891"/>
            <a:ext cx="1070266" cy="520376"/>
          </a:xfrm>
          <a:prstGeom prst="fram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9565FF8-51F2-3F4B-859C-10786FD8C4E0}"/>
              </a:ext>
            </a:extLst>
          </p:cNvPr>
          <p:cNvSpPr txBox="1"/>
          <p:nvPr/>
        </p:nvSpPr>
        <p:spPr>
          <a:xfrm>
            <a:off x="5636412" y="4712126"/>
            <a:ext cx="920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Vi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Nhan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F5E6C6A-6C73-2542-92F0-AC59272C1738}"/>
              </a:ext>
            </a:extLst>
          </p:cNvPr>
          <p:cNvCxnSpPr>
            <a:cxnSpLocks/>
          </p:cNvCxnSpPr>
          <p:nvPr/>
        </p:nvCxnSpPr>
        <p:spPr>
          <a:xfrm flipV="1">
            <a:off x="487079" y="5285242"/>
            <a:ext cx="189004" cy="3493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2B1582D-C4E7-964F-AEDB-4A71711DDDAC}"/>
              </a:ext>
            </a:extLst>
          </p:cNvPr>
          <p:cNvCxnSpPr>
            <a:cxnSpLocks/>
          </p:cNvCxnSpPr>
          <p:nvPr/>
        </p:nvCxnSpPr>
        <p:spPr>
          <a:xfrm>
            <a:off x="676083" y="2902860"/>
            <a:ext cx="0" cy="89924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1A013FA-2B51-E244-BCCF-381240E49D20}"/>
              </a:ext>
            </a:extLst>
          </p:cNvPr>
          <p:cNvCxnSpPr>
            <a:cxnSpLocks/>
          </p:cNvCxnSpPr>
          <p:nvPr/>
        </p:nvCxnSpPr>
        <p:spPr>
          <a:xfrm flipH="1" flipV="1">
            <a:off x="1477153" y="5202303"/>
            <a:ext cx="1204054" cy="3311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1EEF901F-2F41-1743-9AFD-911075CDAF02}"/>
              </a:ext>
            </a:extLst>
          </p:cNvPr>
          <p:cNvSpPr txBox="1"/>
          <p:nvPr/>
        </p:nvSpPr>
        <p:spPr>
          <a:xfrm>
            <a:off x="1875692" y="5643952"/>
            <a:ext cx="2388663" cy="523220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Centre pour handicapés de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Thanh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Tam</a:t>
            </a:r>
          </a:p>
        </p:txBody>
      </p:sp>
      <p:sp>
        <p:nvSpPr>
          <p:cNvPr id="44" name="Cadre 43">
            <a:extLst>
              <a:ext uri="{FF2B5EF4-FFF2-40B4-BE49-F238E27FC236}">
                <a16:creationId xmlns:a16="http://schemas.microsoft.com/office/drawing/2014/main" id="{F155619B-0DD4-104B-A1A6-EFE4B2BFE4EE}"/>
              </a:ext>
            </a:extLst>
          </p:cNvPr>
          <p:cNvSpPr/>
          <p:nvPr/>
        </p:nvSpPr>
        <p:spPr>
          <a:xfrm>
            <a:off x="1773345" y="5542125"/>
            <a:ext cx="2579422" cy="768643"/>
          </a:xfrm>
          <a:prstGeom prst="fram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Cadre 45">
            <a:extLst>
              <a:ext uri="{FF2B5EF4-FFF2-40B4-BE49-F238E27FC236}">
                <a16:creationId xmlns:a16="http://schemas.microsoft.com/office/drawing/2014/main" id="{35D72339-9AA9-784E-97A1-B626FD5B7055}"/>
              </a:ext>
            </a:extLst>
          </p:cNvPr>
          <p:cNvSpPr/>
          <p:nvPr/>
        </p:nvSpPr>
        <p:spPr>
          <a:xfrm>
            <a:off x="4775382" y="5587707"/>
            <a:ext cx="2338231" cy="635711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EC51582-62D1-D048-92E1-A33A0795D630}"/>
              </a:ext>
            </a:extLst>
          </p:cNvPr>
          <p:cNvSpPr txBox="1"/>
          <p:nvPr/>
        </p:nvSpPr>
        <p:spPr>
          <a:xfrm>
            <a:off x="4963939" y="5772559"/>
            <a:ext cx="20575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Centre pour  handicapés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D905B66-0275-7C4B-A219-7CB6AFFE1A65}"/>
              </a:ext>
            </a:extLst>
          </p:cNvPr>
          <p:cNvCxnSpPr>
            <a:cxnSpLocks/>
            <a:stCxn id="46" idx="0"/>
            <a:endCxn id="24" idx="2"/>
          </p:cNvCxnSpPr>
          <p:nvPr/>
        </p:nvCxnSpPr>
        <p:spPr>
          <a:xfrm flipV="1">
            <a:off x="5944498" y="5120267"/>
            <a:ext cx="167111" cy="4674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Cadre 53">
            <a:extLst>
              <a:ext uri="{FF2B5EF4-FFF2-40B4-BE49-F238E27FC236}">
                <a16:creationId xmlns:a16="http://schemas.microsoft.com/office/drawing/2014/main" id="{292843B7-21E0-AE46-BBF3-230ADE3BC95A}"/>
              </a:ext>
            </a:extLst>
          </p:cNvPr>
          <p:cNvSpPr/>
          <p:nvPr/>
        </p:nvSpPr>
        <p:spPr>
          <a:xfrm>
            <a:off x="119885" y="5674465"/>
            <a:ext cx="1104456" cy="506120"/>
          </a:xfrm>
          <a:prstGeom prst="frame">
            <a:avLst/>
          </a:prstGeom>
          <a:solidFill>
            <a:schemeClr val="accent6">
              <a:alpha val="0"/>
            </a:schemeClr>
          </a:solidFill>
          <a:ln cmpd="dbl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3ABD68B-8300-7D4C-B4FA-02F38BC266D6}"/>
              </a:ext>
            </a:extLst>
          </p:cNvPr>
          <p:cNvSpPr txBox="1"/>
          <p:nvPr/>
        </p:nvSpPr>
        <p:spPr>
          <a:xfrm>
            <a:off x="194021" y="5811527"/>
            <a:ext cx="929242" cy="307777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6">
                <a:alpha val="57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Sao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Binh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4C07DD83-FB53-044E-9B93-A22D7B7D71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432" y="55229"/>
            <a:ext cx="1360416" cy="62011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C6256F64-BB80-1F41-A0B5-518DB22B2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70" y="6287864"/>
            <a:ext cx="1423851" cy="514397"/>
          </a:xfrm>
          <a:prstGeom prst="rect">
            <a:avLst/>
          </a:prstGeom>
        </p:spPr>
      </p:pic>
      <p:sp>
        <p:nvSpPr>
          <p:cNvPr id="58" name="Cadre 57">
            <a:extLst>
              <a:ext uri="{FF2B5EF4-FFF2-40B4-BE49-F238E27FC236}">
                <a16:creationId xmlns:a16="http://schemas.microsoft.com/office/drawing/2014/main" id="{1C25C7A4-6979-9941-8307-990A72A7BC11}"/>
              </a:ext>
            </a:extLst>
          </p:cNvPr>
          <p:cNvSpPr/>
          <p:nvPr/>
        </p:nvSpPr>
        <p:spPr>
          <a:xfrm>
            <a:off x="67342" y="3788001"/>
            <a:ext cx="1549188" cy="525659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9B026EB-24C2-324D-883D-D9A0D3A27A34}"/>
              </a:ext>
            </a:extLst>
          </p:cNvPr>
          <p:cNvSpPr txBox="1"/>
          <p:nvPr/>
        </p:nvSpPr>
        <p:spPr>
          <a:xfrm>
            <a:off x="265721" y="3893026"/>
            <a:ext cx="10994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Orphelinat</a:t>
            </a:r>
          </a:p>
        </p:txBody>
      </p:sp>
      <p:sp>
        <p:nvSpPr>
          <p:cNvPr id="61" name="Cadre 60">
            <a:extLst>
              <a:ext uri="{FF2B5EF4-FFF2-40B4-BE49-F238E27FC236}">
                <a16:creationId xmlns:a16="http://schemas.microsoft.com/office/drawing/2014/main" id="{ABEB9009-54A5-EC42-A9B6-AFA256AE1C86}"/>
              </a:ext>
            </a:extLst>
          </p:cNvPr>
          <p:cNvSpPr/>
          <p:nvPr/>
        </p:nvSpPr>
        <p:spPr>
          <a:xfrm>
            <a:off x="5556433" y="3704969"/>
            <a:ext cx="1186276" cy="637058"/>
          </a:xfrm>
          <a:prstGeom prst="frame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5A7F6BF-C5D5-AB44-901E-002085AB09E1}"/>
              </a:ext>
            </a:extLst>
          </p:cNvPr>
          <p:cNvSpPr txBox="1"/>
          <p:nvPr/>
        </p:nvSpPr>
        <p:spPr>
          <a:xfrm>
            <a:off x="5636412" y="3854221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Vinh Son</a:t>
            </a:r>
          </a:p>
        </p:txBody>
      </p:sp>
      <p:sp>
        <p:nvSpPr>
          <p:cNvPr id="75" name="Cadre 74">
            <a:extLst>
              <a:ext uri="{FF2B5EF4-FFF2-40B4-BE49-F238E27FC236}">
                <a16:creationId xmlns:a16="http://schemas.microsoft.com/office/drawing/2014/main" id="{57BAFE32-4E37-DE47-B99C-05E169DC24D6}"/>
              </a:ext>
            </a:extLst>
          </p:cNvPr>
          <p:cNvSpPr/>
          <p:nvPr/>
        </p:nvSpPr>
        <p:spPr>
          <a:xfrm>
            <a:off x="7721995" y="1104811"/>
            <a:ext cx="3950191" cy="711200"/>
          </a:xfrm>
          <a:prstGeom prst="frame">
            <a:avLst/>
          </a:prstGeom>
          <a:solidFill>
            <a:schemeClr val="accent6">
              <a:alpha val="60000"/>
            </a:schemeClr>
          </a:solidFill>
          <a:ln cap="rnd">
            <a:solidFill>
              <a:schemeClr val="accent6">
                <a:shade val="50000"/>
              </a:schemeClr>
            </a:solidFill>
            <a:prstDash val="solid"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D15E7F6-253D-504E-8403-DDE51B5136EB}"/>
              </a:ext>
            </a:extLst>
          </p:cNvPr>
          <p:cNvSpPr txBox="1"/>
          <p:nvPr/>
        </p:nvSpPr>
        <p:spPr>
          <a:xfrm>
            <a:off x="8610600" y="1240862"/>
            <a:ext cx="23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Nord</a:t>
            </a:r>
            <a:r>
              <a:rPr lang="fr-FR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4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 Vietnam</a:t>
            </a:r>
          </a:p>
        </p:txBody>
      </p:sp>
      <p:sp>
        <p:nvSpPr>
          <p:cNvPr id="48" name="Cadre 47">
            <a:extLst>
              <a:ext uri="{FF2B5EF4-FFF2-40B4-BE49-F238E27FC236}">
                <a16:creationId xmlns:a16="http://schemas.microsoft.com/office/drawing/2014/main" id="{68070B39-F148-6A45-8394-61A1819110FB}"/>
              </a:ext>
            </a:extLst>
          </p:cNvPr>
          <p:cNvSpPr/>
          <p:nvPr/>
        </p:nvSpPr>
        <p:spPr>
          <a:xfrm>
            <a:off x="9193899" y="3524584"/>
            <a:ext cx="1361684" cy="706996"/>
          </a:xfrm>
          <a:prstGeom prst="frame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Cadre 48">
            <a:extLst>
              <a:ext uri="{FF2B5EF4-FFF2-40B4-BE49-F238E27FC236}">
                <a16:creationId xmlns:a16="http://schemas.microsoft.com/office/drawing/2014/main" id="{B3271DB5-9F81-0A4B-92AD-820A60C22092}"/>
              </a:ext>
            </a:extLst>
          </p:cNvPr>
          <p:cNvSpPr/>
          <p:nvPr/>
        </p:nvSpPr>
        <p:spPr>
          <a:xfrm>
            <a:off x="9158585" y="2265573"/>
            <a:ext cx="1361684" cy="706996"/>
          </a:xfrm>
          <a:prstGeom prst="frame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553887-37A3-294B-89F8-A51FE77A91DC}"/>
              </a:ext>
            </a:extLst>
          </p:cNvPr>
          <p:cNvSpPr txBox="1"/>
          <p:nvPr/>
        </p:nvSpPr>
        <p:spPr>
          <a:xfrm>
            <a:off x="9478974" y="2444874"/>
            <a:ext cx="9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Phu Cat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CFD290A-61AC-1847-8EBD-397E74A03F8B}"/>
              </a:ext>
            </a:extLst>
          </p:cNvPr>
          <p:cNvSpPr txBox="1"/>
          <p:nvPr/>
        </p:nvSpPr>
        <p:spPr>
          <a:xfrm>
            <a:off x="9323801" y="3694639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Vong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Phan</a:t>
            </a:r>
          </a:p>
        </p:txBody>
      </p:sp>
      <p:sp>
        <p:nvSpPr>
          <p:cNvPr id="52" name="Moins 51">
            <a:extLst>
              <a:ext uri="{FF2B5EF4-FFF2-40B4-BE49-F238E27FC236}">
                <a16:creationId xmlns:a16="http://schemas.microsoft.com/office/drawing/2014/main" id="{3387BDCA-05E3-E14D-AAB4-A763D5BEB913}"/>
              </a:ext>
            </a:extLst>
          </p:cNvPr>
          <p:cNvSpPr/>
          <p:nvPr/>
        </p:nvSpPr>
        <p:spPr>
          <a:xfrm rot="5400000">
            <a:off x="4516505" y="3644115"/>
            <a:ext cx="5666198" cy="28777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2CD5269-AF32-D647-B3FB-69417416A87D}"/>
              </a:ext>
            </a:extLst>
          </p:cNvPr>
          <p:cNvSpPr txBox="1"/>
          <p:nvPr/>
        </p:nvSpPr>
        <p:spPr>
          <a:xfrm>
            <a:off x="11283043" y="4033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518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3A6AEC-A9F4-614C-9658-448B5810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5C2EC1-957C-9646-B3C0-3A3105D03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4728"/>
            <a:ext cx="6294664" cy="35269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E51953-CB1B-D047-A1EE-134671752C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302" y="-18714"/>
            <a:ext cx="4728466" cy="35463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96B46F-61C7-934A-8CC4-24DE894D71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9302" cy="33382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B760EBB-B183-5D47-8F0A-D2B7321FB8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664" y="3527636"/>
            <a:ext cx="5897336" cy="331403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C660FCF-8D04-CA45-98CB-A95C0C2428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7768" y="-2385"/>
            <a:ext cx="2724232" cy="37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B32A4-695F-BA4C-A69E-8B09273E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97786" cy="944438"/>
          </a:xfrm>
          <a:solidFill>
            <a:srgbClr val="EFE9D9">
              <a:alpha val="52000"/>
            </a:srgbClr>
          </a:solidFill>
        </p:spPr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</a:rPr>
              <a:t>parrainage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est au cœur de notre action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4AF674E-0CC4-6146-ADEB-FCB4C4D0D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5012"/>
            <a:ext cx="3429000" cy="4351338"/>
          </a:xfrm>
          <a:solidFill>
            <a:schemeClr val="bg1">
              <a:lumMod val="95000"/>
              <a:alpha val="49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L’éducation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 est un moyen de lutter contre toutes les formes de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pauvreté</a:t>
            </a:r>
            <a:br>
              <a:rPr lang="fr-FR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endParaRPr lang="fr-FR" sz="3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A29C18B-7601-7E47-9563-EE48ED635D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30D20D-23FC-124F-9AB6-18E07DD8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23</a:t>
            </a:fld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8D211FA3-69DA-DA42-B1A5-A0730A811EE1}"/>
              </a:ext>
            </a:extLst>
          </p:cNvPr>
          <p:cNvSpPr/>
          <p:nvPr/>
        </p:nvSpPr>
        <p:spPr>
          <a:xfrm>
            <a:off x="-659381" y="1309564"/>
            <a:ext cx="11518145" cy="26597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D44DE878-B7F4-FD4C-935C-6D14F87EF558}"/>
              </a:ext>
            </a:extLst>
          </p:cNvPr>
          <p:cNvSpPr txBox="1">
            <a:spLocks/>
          </p:cNvSpPr>
          <p:nvPr/>
        </p:nvSpPr>
        <p:spPr>
          <a:xfrm>
            <a:off x="4695092" y="1646199"/>
            <a:ext cx="7057292" cy="4836243"/>
          </a:xfrm>
          <a:prstGeom prst="rect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sz="4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Le parrainage</a:t>
            </a:r>
          </a:p>
          <a:p>
            <a:pPr>
              <a:lnSpc>
                <a:spcPct val="120000"/>
              </a:lnSpc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aide les jeunes à accéder à une éducation de qualité, </a:t>
            </a:r>
          </a:p>
          <a:p>
            <a:pPr>
              <a:lnSpc>
                <a:spcPct val="120000"/>
              </a:lnSpc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 donne les moyens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-  d’avoir de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meilleures conditions de travail</a:t>
            </a:r>
            <a:br>
              <a:rPr lang="fr-FR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-  d’obtenir un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emploi décent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et devenir autonomes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-  d’être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acteur de leur avenir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, particulièrement pour les  femmes.</a:t>
            </a:r>
          </a:p>
        </p:txBody>
      </p:sp>
      <p:sp>
        <p:nvSpPr>
          <p:cNvPr id="12" name="Moins 11">
            <a:extLst>
              <a:ext uri="{FF2B5EF4-FFF2-40B4-BE49-F238E27FC236}">
                <a16:creationId xmlns:a16="http://schemas.microsoft.com/office/drawing/2014/main" id="{B590B910-903E-2946-827E-82643C913F68}"/>
              </a:ext>
            </a:extLst>
          </p:cNvPr>
          <p:cNvSpPr/>
          <p:nvPr/>
        </p:nvSpPr>
        <p:spPr>
          <a:xfrm rot="5400000">
            <a:off x="1648047" y="3928113"/>
            <a:ext cx="5666198" cy="28777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1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84517-FE3E-604F-8944-81BAC422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52" y="55229"/>
            <a:ext cx="8364479" cy="926250"/>
          </a:xfrm>
          <a:prstGeom prst="fram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Les programmes de parrainage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EDV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24D3F1-6F64-2946-8595-76841026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24</a:t>
            </a:fld>
            <a:endParaRPr lang="fr-FR" dirty="0"/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82513A30-F9F6-C84B-BD82-7AD58B9C3961}"/>
              </a:ext>
            </a:extLst>
          </p:cNvPr>
          <p:cNvSpPr/>
          <p:nvPr/>
        </p:nvSpPr>
        <p:spPr>
          <a:xfrm>
            <a:off x="948076" y="3145068"/>
            <a:ext cx="3950191" cy="711200"/>
          </a:xfrm>
          <a:prstGeom prst="frame">
            <a:avLst/>
          </a:prstGeom>
          <a:solidFill>
            <a:schemeClr val="accent6">
              <a:alpha val="60000"/>
            </a:schemeClr>
          </a:solidFill>
          <a:ln cap="rnd">
            <a:solidFill>
              <a:schemeClr val="accent6">
                <a:shade val="50000"/>
              </a:schemeClr>
            </a:solidFill>
            <a:prstDash val="solid"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0C5065-39D2-C14F-8D8C-C14D6D9A432A}"/>
              </a:ext>
            </a:extLst>
          </p:cNvPr>
          <p:cNvSpPr txBox="1"/>
          <p:nvPr/>
        </p:nvSpPr>
        <p:spPr>
          <a:xfrm>
            <a:off x="1477152" y="3269836"/>
            <a:ext cx="262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Centre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 Vietnam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4C07DD83-FB53-044E-9B93-A22D7B7D71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432" y="55229"/>
            <a:ext cx="1360416" cy="62011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C6256F64-BB80-1F41-A0B5-518DB22B2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70" y="6287864"/>
            <a:ext cx="1423851" cy="514397"/>
          </a:xfrm>
          <a:prstGeom prst="rect">
            <a:avLst/>
          </a:prstGeom>
        </p:spPr>
      </p:pic>
      <p:sp>
        <p:nvSpPr>
          <p:cNvPr id="75" name="Cadre 74">
            <a:extLst>
              <a:ext uri="{FF2B5EF4-FFF2-40B4-BE49-F238E27FC236}">
                <a16:creationId xmlns:a16="http://schemas.microsoft.com/office/drawing/2014/main" id="{57BAFE32-4E37-DE47-B99C-05E169DC24D6}"/>
              </a:ext>
            </a:extLst>
          </p:cNvPr>
          <p:cNvSpPr/>
          <p:nvPr/>
        </p:nvSpPr>
        <p:spPr>
          <a:xfrm>
            <a:off x="948076" y="1486077"/>
            <a:ext cx="3950191" cy="711200"/>
          </a:xfrm>
          <a:prstGeom prst="frame">
            <a:avLst/>
          </a:prstGeom>
          <a:solidFill>
            <a:schemeClr val="accent6">
              <a:alpha val="60000"/>
            </a:schemeClr>
          </a:solidFill>
          <a:ln cap="rnd">
            <a:solidFill>
              <a:schemeClr val="accent6">
                <a:shade val="50000"/>
              </a:schemeClr>
            </a:solidFill>
            <a:prstDash val="solid"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D15E7F6-253D-504E-8403-DDE51B5136EB}"/>
              </a:ext>
            </a:extLst>
          </p:cNvPr>
          <p:cNvSpPr txBox="1"/>
          <p:nvPr/>
        </p:nvSpPr>
        <p:spPr>
          <a:xfrm>
            <a:off x="1556639" y="1567163"/>
            <a:ext cx="23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Nord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 Vietnam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2CD5269-AF32-D647-B3FB-69417416A87D}"/>
              </a:ext>
            </a:extLst>
          </p:cNvPr>
          <p:cNvSpPr txBox="1"/>
          <p:nvPr/>
        </p:nvSpPr>
        <p:spPr>
          <a:xfrm>
            <a:off x="11283043" y="4033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1" name="Cadre 50">
            <a:extLst>
              <a:ext uri="{FF2B5EF4-FFF2-40B4-BE49-F238E27FC236}">
                <a16:creationId xmlns:a16="http://schemas.microsoft.com/office/drawing/2014/main" id="{7DD1E945-CD2F-1F48-9198-3D0D2D9545A0}"/>
              </a:ext>
            </a:extLst>
          </p:cNvPr>
          <p:cNvSpPr/>
          <p:nvPr/>
        </p:nvSpPr>
        <p:spPr>
          <a:xfrm>
            <a:off x="948076" y="4716466"/>
            <a:ext cx="3950191" cy="711200"/>
          </a:xfrm>
          <a:prstGeom prst="frame">
            <a:avLst/>
          </a:prstGeom>
          <a:solidFill>
            <a:schemeClr val="accent6">
              <a:alpha val="60000"/>
            </a:schemeClr>
          </a:solidFill>
          <a:ln cap="rnd">
            <a:solidFill>
              <a:schemeClr val="accent6">
                <a:shade val="50000"/>
              </a:schemeClr>
            </a:solidFill>
            <a:prstDash val="solid"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A5633ED-CD67-354A-B736-18154CD6EB6B}"/>
              </a:ext>
            </a:extLst>
          </p:cNvPr>
          <p:cNvSpPr txBox="1"/>
          <p:nvPr/>
        </p:nvSpPr>
        <p:spPr>
          <a:xfrm>
            <a:off x="1556639" y="4841233"/>
            <a:ext cx="262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Sud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 Vietnam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B5E2344-809C-9143-BB35-66ABB16A9548}"/>
              </a:ext>
            </a:extLst>
          </p:cNvPr>
          <p:cNvCxnSpPr>
            <a:cxnSpLocks/>
          </p:cNvCxnSpPr>
          <p:nvPr/>
        </p:nvCxnSpPr>
        <p:spPr>
          <a:xfrm>
            <a:off x="5127171" y="1841677"/>
            <a:ext cx="3347358" cy="0"/>
          </a:xfrm>
          <a:prstGeom prst="straightConnector1">
            <a:avLst/>
          </a:prstGeom>
          <a:ln w="88900" cmpd="sng">
            <a:solidFill>
              <a:schemeClr val="accent6">
                <a:alpha val="69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D4A2EDFF-7E6B-7C43-B057-8C562AE3E6D3}"/>
              </a:ext>
            </a:extLst>
          </p:cNvPr>
          <p:cNvCxnSpPr>
            <a:cxnSpLocks/>
          </p:cNvCxnSpPr>
          <p:nvPr/>
        </p:nvCxnSpPr>
        <p:spPr>
          <a:xfrm>
            <a:off x="5127171" y="3500668"/>
            <a:ext cx="3347358" cy="0"/>
          </a:xfrm>
          <a:prstGeom prst="straightConnector1">
            <a:avLst/>
          </a:prstGeom>
          <a:ln w="88900" cmpd="sng">
            <a:solidFill>
              <a:schemeClr val="accent6">
                <a:alpha val="68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DF840C58-0FA2-114A-8DF5-D29D1762B84A}"/>
              </a:ext>
            </a:extLst>
          </p:cNvPr>
          <p:cNvCxnSpPr>
            <a:cxnSpLocks/>
          </p:cNvCxnSpPr>
          <p:nvPr/>
        </p:nvCxnSpPr>
        <p:spPr>
          <a:xfrm>
            <a:off x="5127171" y="5095829"/>
            <a:ext cx="3347358" cy="0"/>
          </a:xfrm>
          <a:prstGeom prst="straightConnector1">
            <a:avLst/>
          </a:prstGeom>
          <a:ln w="88900" cmpd="sng">
            <a:solidFill>
              <a:schemeClr val="accent6">
                <a:alpha val="69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42FD72F-41DA-794A-993C-D8D1A66B852B}"/>
              </a:ext>
            </a:extLst>
          </p:cNvPr>
          <p:cNvSpPr txBox="1"/>
          <p:nvPr/>
        </p:nvSpPr>
        <p:spPr>
          <a:xfrm>
            <a:off x="9073849" y="4922890"/>
            <a:ext cx="1818959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17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programmes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9654ADE-B7CB-1B49-977C-0AAB89368CCE}"/>
              </a:ext>
            </a:extLst>
          </p:cNvPr>
          <p:cNvSpPr txBox="1"/>
          <p:nvPr/>
        </p:nvSpPr>
        <p:spPr>
          <a:xfrm>
            <a:off x="9073849" y="3299582"/>
            <a:ext cx="1719573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5 programmes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B8663817-9CB6-7642-8FA5-33F0216FB938}"/>
              </a:ext>
            </a:extLst>
          </p:cNvPr>
          <p:cNvSpPr txBox="1"/>
          <p:nvPr/>
        </p:nvSpPr>
        <p:spPr>
          <a:xfrm>
            <a:off x="9032491" y="1666757"/>
            <a:ext cx="1701941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9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programmes</a:t>
            </a:r>
          </a:p>
        </p:txBody>
      </p:sp>
      <p:sp>
        <p:nvSpPr>
          <p:cNvPr id="33" name="Bouée 32">
            <a:extLst>
              <a:ext uri="{FF2B5EF4-FFF2-40B4-BE49-F238E27FC236}">
                <a16:creationId xmlns:a16="http://schemas.microsoft.com/office/drawing/2014/main" id="{C2A633AC-8CC8-294C-A211-1FAFF20D91B3}"/>
              </a:ext>
            </a:extLst>
          </p:cNvPr>
          <p:cNvSpPr/>
          <p:nvPr/>
        </p:nvSpPr>
        <p:spPr>
          <a:xfrm>
            <a:off x="8703433" y="1226912"/>
            <a:ext cx="2351010" cy="1261016"/>
          </a:xfrm>
          <a:prstGeom prst="donut">
            <a:avLst>
              <a:gd name="adj" fmla="val 10716"/>
            </a:avLst>
          </a:prstGeom>
          <a:solidFill>
            <a:schemeClr val="accent6">
              <a:alpha val="6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Bouée 65">
            <a:extLst>
              <a:ext uri="{FF2B5EF4-FFF2-40B4-BE49-F238E27FC236}">
                <a16:creationId xmlns:a16="http://schemas.microsoft.com/office/drawing/2014/main" id="{A5A1A377-8225-6A4F-84AC-6DC34219400B}"/>
              </a:ext>
            </a:extLst>
          </p:cNvPr>
          <p:cNvSpPr/>
          <p:nvPr/>
        </p:nvSpPr>
        <p:spPr>
          <a:xfrm>
            <a:off x="8728635" y="2846116"/>
            <a:ext cx="2351010" cy="1261016"/>
          </a:xfrm>
          <a:prstGeom prst="donut">
            <a:avLst>
              <a:gd name="adj" fmla="val 10716"/>
            </a:avLst>
          </a:prstGeom>
          <a:solidFill>
            <a:schemeClr val="accent6">
              <a:alpha val="70000"/>
            </a:schemeClr>
          </a:solidFill>
          <a:ln w="3175">
            <a:solidFill>
              <a:schemeClr val="accent6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Bouée 66">
            <a:extLst>
              <a:ext uri="{FF2B5EF4-FFF2-40B4-BE49-F238E27FC236}">
                <a16:creationId xmlns:a16="http://schemas.microsoft.com/office/drawing/2014/main" id="{D118FE0F-5F11-3D47-ACC6-C89C3F84EB60}"/>
              </a:ext>
            </a:extLst>
          </p:cNvPr>
          <p:cNvSpPr/>
          <p:nvPr/>
        </p:nvSpPr>
        <p:spPr>
          <a:xfrm>
            <a:off x="8769693" y="4465321"/>
            <a:ext cx="2351010" cy="1261016"/>
          </a:xfrm>
          <a:prstGeom prst="donut">
            <a:avLst>
              <a:gd name="adj" fmla="val 10716"/>
            </a:avLst>
          </a:prstGeom>
          <a:solidFill>
            <a:schemeClr val="accent6">
              <a:alpha val="79000"/>
            </a:schemeClr>
          </a:solidFill>
          <a:ln w="3175">
            <a:solidFill>
              <a:schemeClr val="accent6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6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B32A4-695F-BA4C-A69E-8B09273E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33"/>
            <a:ext cx="10287000" cy="1176925"/>
          </a:xfrm>
          <a:solidFill>
            <a:srgbClr val="EFE9D9">
              <a:alpha val="36000"/>
            </a:srgbClr>
          </a:solidFill>
          <a:ln w="60325" cmpd="sng">
            <a:solidFill>
              <a:schemeClr val="accent6">
                <a:shade val="50000"/>
              </a:schemeClr>
            </a:solidFill>
          </a:ln>
        </p:spPr>
        <p:txBody>
          <a:bodyPr anchor="ctr">
            <a:normAutofit fontScale="90000"/>
          </a:bodyPr>
          <a:lstStyle/>
          <a:p>
            <a:br>
              <a:rPr lang="fr-F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4900" b="1" dirty="0">
                <a:solidFill>
                  <a:schemeClr val="accent6">
                    <a:lumMod val="50000"/>
                  </a:schemeClr>
                </a:solidFill>
              </a:rPr>
              <a:t>Nous recherchons des parrains / marraines</a:t>
            </a:r>
            <a:br>
              <a:rPr lang="fr-FR" dirty="0">
                <a:solidFill>
                  <a:schemeClr val="accent6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4AF674E-0CC4-6146-ADEB-FCB4C4D0D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816" y="1587424"/>
            <a:ext cx="4746171" cy="4768926"/>
          </a:xfrm>
          <a:solidFill>
            <a:schemeClr val="accent6">
              <a:lumMod val="20000"/>
              <a:lumOff val="80000"/>
              <a:alpha val="49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Nous  vous sollicitons pour devenir des 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ambassadeurs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de notre association</a:t>
            </a:r>
          </a:p>
          <a:p>
            <a:pPr marL="0" indent="0" algn="ctr">
              <a:lnSpc>
                <a:spcPct val="200000"/>
              </a:lnSpc>
              <a:buNone/>
            </a:pP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A29C18B-7601-7E47-9563-EE48ED635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638800" cy="4351338"/>
          </a:xfrm>
          <a:solidFill>
            <a:schemeClr val="bg1">
              <a:lumMod val="95000"/>
              <a:alpha val="49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30D20D-23FC-124F-9AB6-18E07DD8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25</a:t>
            </a:fld>
            <a:endParaRPr lang="fr-FR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B13A80A9-072C-B043-BD95-26AC8F20029E}"/>
              </a:ext>
            </a:extLst>
          </p:cNvPr>
          <p:cNvSpPr/>
          <p:nvPr/>
        </p:nvSpPr>
        <p:spPr>
          <a:xfrm rot="5400000">
            <a:off x="2266591" y="3881016"/>
            <a:ext cx="5666198" cy="28777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FB436D2-0115-E340-9943-EC4EAB2ADD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576" y="1994252"/>
            <a:ext cx="7188708" cy="41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74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6F356B4-78BF-8C45-BE77-4E95B1DD4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783" y="25304"/>
            <a:ext cx="4874217" cy="344602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D8D6A68-8995-BE4A-9A32-C1085B4CD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5590" y="3027292"/>
            <a:ext cx="2936410" cy="3830707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0C98B4-E866-9D4B-87E0-2064EC57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26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A2F2567-A991-B94C-AB5A-B234727351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781" y="4794"/>
            <a:ext cx="6036529" cy="37713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8CF01B6-848D-5149-8D94-C638424047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0301"/>
            <a:ext cx="3219061" cy="398769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B68F561-B51F-ED49-AE70-9257D6A58B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06662" cy="28380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9B76DE4-3AA3-A045-9787-DC50DB08EF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061" y="3114076"/>
            <a:ext cx="6141309" cy="37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425" y="224072"/>
            <a:ext cx="5515940" cy="915035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Le Modèle économique</a:t>
            </a:r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548588" y="1139107"/>
            <a:ext cx="7317965" cy="32003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BFD0C2-4C93-CD40-BF26-CA9159D7E9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801" y="84083"/>
            <a:ext cx="1347199" cy="59750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DD5F87-DD57-15F0-BA1E-FB7180F2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18ADBF-C492-954E-9C9D-81BDD25BF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4F8146-5915-2B3D-E423-C412A8148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44" y="1459146"/>
            <a:ext cx="8668512" cy="51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6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548" y="222312"/>
            <a:ext cx="6058827" cy="878459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Le Modèle économique</a:t>
            </a:r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528139" y="1100771"/>
            <a:ext cx="7317965" cy="36576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BFD0C2-4C93-CD40-BF26-CA9159D7E9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801" y="47635"/>
            <a:ext cx="1347199" cy="61408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DD5F87-DD57-15F0-BA1E-FB7180F2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88B9FF-D373-D747-87B8-4A42AD5A75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3C687A-99F0-76D2-43E0-FF921A04A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44" y="1331842"/>
            <a:ext cx="8668512" cy="52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5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548" y="225901"/>
            <a:ext cx="5901665" cy="750443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Le Modèle économique</a:t>
            </a:r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571001" y="976344"/>
            <a:ext cx="7317965" cy="329184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BFD0C2-4C93-CD40-BF26-CA9159D7E9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593" y="74342"/>
            <a:ext cx="1347199" cy="61408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DD5F87-DD57-15F0-BA1E-FB7180F2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29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9AC17E-B175-8541-8192-AD527B1D9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A3E181-2C7B-1615-B678-574F0BC3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44" y="1232452"/>
            <a:ext cx="8668512" cy="53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2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365125"/>
            <a:ext cx="4910959" cy="1127343"/>
          </a:xfrm>
          <a:solidFill>
            <a:srgbClr val="F3ECDA">
              <a:alpha val="4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Notre objet social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58800" y="1952368"/>
            <a:ext cx="5582508" cy="4351338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914400" lvl="2" indent="0">
              <a:lnSpc>
                <a:spcPct val="80000"/>
              </a:lnSpc>
              <a:buNone/>
            </a:pPr>
            <a:endParaRPr lang="fr-FR" altLang="fr-FR" dirty="0"/>
          </a:p>
          <a:p>
            <a:pPr marL="457200" lvl="1" indent="0">
              <a:lnSpc>
                <a:spcPct val="200000"/>
              </a:lnSpc>
              <a:buNone/>
            </a:pPr>
            <a:r>
              <a:rPr lang="fr-FR" altLang="fr-FR" sz="3500" dirty="0">
                <a:ea typeface="Verdana" panose="020B0604030504040204" pitchFamily="34" charset="0"/>
                <a:cs typeface="Verdana" panose="020B0604030504040204" pitchFamily="34" charset="0"/>
              </a:rPr>
              <a:t>EDV scolarise et apporte une aide alimentaire et médicale aux enfants du Vietnam issus des familles les plus dém</a:t>
            </a:r>
            <a:r>
              <a:rPr lang="fr-FR" altLang="fr-FR" sz="3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unies</a:t>
            </a:r>
            <a:endParaRPr lang="fr-FR" altLang="fr-FR" sz="3500" dirty="0">
              <a:latin typeface="+mj-lt"/>
            </a:endParaRP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FAFC203-FC4F-DF48-A472-D8C21230F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5765" y="2005012"/>
            <a:ext cx="5376101" cy="435133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fr-FR" altLang="fr-FR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par le parrainage d’enfants</a:t>
            </a: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individuel ou collectif.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fr-FR" altLang="fr-FR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par l’éducation</a:t>
            </a: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: maternelles, classes du cœur, bourses scolaires, formation professionnelle, foyers étudiants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fr-FR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par les soins médicaux </a:t>
            </a: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et l’apprentissage de  l’hygiène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7720" y="0"/>
            <a:ext cx="2188948" cy="12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162681" y="1591578"/>
            <a:ext cx="5838710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oins 15">
            <a:extLst>
              <a:ext uri="{FF2B5EF4-FFF2-40B4-BE49-F238E27FC236}">
                <a16:creationId xmlns:a16="http://schemas.microsoft.com/office/drawing/2014/main" id="{E612BF27-6ECB-4F47-8349-C95CD1B4EFC1}"/>
              </a:ext>
            </a:extLst>
          </p:cNvPr>
          <p:cNvSpPr/>
          <p:nvPr/>
        </p:nvSpPr>
        <p:spPr>
          <a:xfrm rot="16200000">
            <a:off x="3455429" y="3947569"/>
            <a:ext cx="5989824" cy="3609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2EE3C6-2407-CF49-91B5-2A0DB729B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01815"/>
            <a:ext cx="1580606" cy="57102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C5C3FB-7926-FB4B-A7F7-01081985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550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339281" cy="826677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Rapport moral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5935" y="1927654"/>
            <a:ext cx="7302843" cy="3962647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fr-FR" altLang="fr-FR" sz="11200" dirty="0"/>
              <a:t>Dernières réalisations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altLang="fr-FR" sz="11200" dirty="0"/>
          </a:p>
          <a:p>
            <a:pPr>
              <a:lnSpc>
                <a:spcPct val="120000"/>
              </a:lnSpc>
              <a:buFontTx/>
              <a:buNone/>
            </a:pPr>
            <a:r>
              <a:rPr lang="fr-FR" altLang="fr-FR" sz="11200" dirty="0"/>
              <a:t>Nouveaux projets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altLang="fr-FR" sz="11200" dirty="0"/>
          </a:p>
          <a:p>
            <a:pPr>
              <a:lnSpc>
                <a:spcPct val="120000"/>
              </a:lnSpc>
              <a:buFontTx/>
              <a:buNone/>
            </a:pPr>
            <a:r>
              <a:rPr lang="fr-FR" altLang="fr-FR" sz="11200" dirty="0"/>
              <a:t>Junior EDV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altLang="fr-FR" sz="11200" dirty="0"/>
          </a:p>
          <a:p>
            <a:pPr>
              <a:lnSpc>
                <a:spcPct val="120000"/>
              </a:lnSpc>
              <a:buFontTx/>
              <a:buNone/>
            </a:pPr>
            <a:r>
              <a:rPr lang="fr-FR" altLang="fr-FR" sz="11200" dirty="0"/>
              <a:t>Animations en France</a:t>
            </a:r>
          </a:p>
          <a:p>
            <a:pPr lvl="1">
              <a:lnSpc>
                <a:spcPct val="250000"/>
              </a:lnSpc>
              <a:buNone/>
            </a:pPr>
            <a:endParaRPr lang="fr-FR" altLang="fr-FR" sz="3200" dirty="0"/>
          </a:p>
          <a:p>
            <a:pPr lvl="2">
              <a:lnSpc>
                <a:spcPct val="22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635" y="0"/>
            <a:ext cx="1732365" cy="9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6153433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586945" y="3774989"/>
            <a:ext cx="5115697" cy="210065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A9413F-7757-784D-A28D-CD671DE3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9475CB-7866-7D46-A33C-2782929F7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339281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Dernières réalisations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5938" y="1699053"/>
            <a:ext cx="6773582" cy="4565823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altLang="fr-FR" sz="9600" dirty="0"/>
              <a:t>Les aides d’urgence</a:t>
            </a:r>
          </a:p>
          <a:p>
            <a:pPr algn="just">
              <a:lnSpc>
                <a:spcPct val="170000"/>
              </a:lnSpc>
            </a:pPr>
            <a:r>
              <a:rPr lang="fr-FR" altLang="fr-FR" sz="9600" dirty="0"/>
              <a:t>Constructions </a:t>
            </a:r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fr-FR" altLang="fr-FR" sz="9600" dirty="0"/>
              <a:t>- Ecoles maternelles</a:t>
            </a:r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fr-FR" altLang="fr-FR" sz="9600" dirty="0"/>
              <a:t>- Internats</a:t>
            </a:r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fr-FR" altLang="fr-FR" sz="9600" dirty="0"/>
              <a:t>- Equipement (écoles et foyers)</a:t>
            </a:r>
          </a:p>
          <a:p>
            <a:pPr algn="just">
              <a:lnSpc>
                <a:spcPct val="170000"/>
              </a:lnSpc>
            </a:pPr>
            <a:r>
              <a:rPr lang="fr-FR" altLang="fr-FR" sz="9600" dirty="0"/>
              <a:t>Parrainage Individuel </a:t>
            </a:r>
          </a:p>
          <a:p>
            <a:pPr algn="just">
              <a:lnSpc>
                <a:spcPct val="170000"/>
              </a:lnSpc>
            </a:pPr>
            <a:r>
              <a:rPr lang="fr-FR" altLang="fr-FR" sz="9600" dirty="0"/>
              <a:t>Programmes « Cantine »</a:t>
            </a:r>
          </a:p>
          <a:p>
            <a:pPr lvl="1">
              <a:lnSpc>
                <a:spcPct val="250000"/>
              </a:lnSpc>
              <a:buNone/>
            </a:pPr>
            <a:endParaRPr lang="fr-FR" altLang="fr-FR" sz="3200" dirty="0"/>
          </a:p>
          <a:p>
            <a:pPr lvl="2">
              <a:lnSpc>
                <a:spcPct val="22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6153433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081216" y="3787345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55F774-9A17-3945-8D73-AC30235C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EB1935-1132-F243-AFFA-5D9478DA7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1" name="Picture 4" descr="logo_EDV_m">
            <a:extLst>
              <a:ext uri="{FF2B5EF4-FFF2-40B4-BE49-F238E27FC236}">
                <a16:creationId xmlns:a16="http://schemas.microsoft.com/office/drawing/2014/main" id="{658A85B7-8ABD-C340-B5AD-C7772EC6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114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Nord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2101736"/>
            <a:ext cx="6936735" cy="4026034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province de Ha Nam dans la ville de Phu Ly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Contribution à la construction d’une école maternelle de 3 étages, 6 salles de classe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Accueil de 200 enfants de 2 à 5 ans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fr-FR" altLang="fr-FR" sz="8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Suivi :Sr Anna </a:t>
            </a:r>
            <a:r>
              <a:rPr lang="fr-FR" altLang="fr-FR" sz="8000" dirty="0" err="1">
                <a:cs typeface="Times New Roman" panose="02020603050405020304" pitchFamily="18" charset="0"/>
              </a:rPr>
              <a:t>Kiem</a:t>
            </a:r>
            <a:r>
              <a:rPr lang="fr-FR" altLang="fr-FR" sz="8000" dirty="0">
                <a:cs typeface="Times New Roman" panose="02020603050405020304" pitchFamily="18" charset="0"/>
              </a:rPr>
              <a:t> et la congrégation des Amantes de la Croix de Hanoi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Caractéristiques : zone rurale agricole 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Statut :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projet financé par </a:t>
            </a:r>
            <a:r>
              <a:rPr lang="fr-FR" altLang="fr-FR" sz="8000" b="1" dirty="0">
                <a:solidFill>
                  <a:srgbClr val="C00000"/>
                </a:solidFill>
                <a:cs typeface="Times New Roman" panose="02020603050405020304" pitchFamily="18" charset="0"/>
              </a:rPr>
              <a:t>Bouygues</a:t>
            </a: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32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05385" y="607027"/>
            <a:ext cx="16836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BICH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 TRI</a:t>
            </a:r>
          </a:p>
        </p:txBody>
      </p:sp>
      <p:pic>
        <p:nvPicPr>
          <p:cNvPr id="14" name="Image 2">
            <a:extLst>
              <a:ext uri="{FF2B5EF4-FFF2-40B4-BE49-F238E27FC236}">
                <a16:creationId xmlns:a16="http://schemas.microsoft.com/office/drawing/2014/main" id="{DBF74ECE-CA98-A947-A6AE-A06554B7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7799" y="1678201"/>
            <a:ext cx="2298410" cy="4835615"/>
          </a:xfrm>
          <a:prstGeom prst="rect">
            <a:avLst/>
          </a:prstGeom>
          <a:noFill/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80ECBA-A513-144C-8F0D-7EDA7276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32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B21494-4122-194C-8335-2BA44F21AA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C0729A32-FB36-4947-BAB6-3109A447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8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AE6535-3000-9D48-96EA-7C2E3A7A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B5696B-6AD0-1A45-A06A-0983E54D3C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179" y="30997"/>
            <a:ext cx="5194935" cy="69265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Bich</a:t>
            </a:r>
            <a:r>
              <a:rPr lang="fr-FR" sz="4000" dirty="0"/>
              <a:t> Tri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0E6CFD-4227-1348-9FAF-542333D04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593" y="31021"/>
            <a:ext cx="52863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Nord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2101736"/>
            <a:ext cx="6936735" cy="4026034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province de Ha Nam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Achat de médicaments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Achat de matériel médical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Passage de médecins spécialistes 4 fois par an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Rénovation de l’espace cuisine et construction d’une buanderie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fr-FR" altLang="fr-FR" sz="8400" dirty="0">
                <a:cs typeface="Times New Roman" panose="02020603050405020304" pitchFamily="18" charset="0"/>
              </a:rPr>
              <a:t>Suivi :Sr In et la congrégation des Amantes de la Croix de Hanoi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Caractéristiques : centre pour handicapés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32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79386" y="607027"/>
            <a:ext cx="16836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KÊ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NGHÉ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Image 2">
            <a:extLst>
              <a:ext uri="{FF2B5EF4-FFF2-40B4-BE49-F238E27FC236}">
                <a16:creationId xmlns:a16="http://schemas.microsoft.com/office/drawing/2014/main" id="{DBF74ECE-CA98-A947-A6AE-A06554B7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7799" y="1678201"/>
            <a:ext cx="2298410" cy="4835615"/>
          </a:xfrm>
          <a:prstGeom prst="rect">
            <a:avLst/>
          </a:prstGeom>
          <a:noFill/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51C0C0-8E87-B040-BBB1-3796FBDD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34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34C7B7C-4AEE-0148-986C-6E25F12BD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98BB31E8-F1F9-EA40-BAB1-5BED2263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51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Kê</a:t>
            </a:r>
            <a:r>
              <a:rPr lang="fr-FR" sz="4000" dirty="0"/>
              <a:t> </a:t>
            </a:r>
            <a:r>
              <a:rPr lang="fr-FR" sz="4000" dirty="0" err="1"/>
              <a:t>Nghé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940AE4-115E-7B49-8919-AD4210EB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90621D-828D-A341-BC2F-2C38D9DE7E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206" y="40495"/>
            <a:ext cx="90868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19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Kê</a:t>
            </a:r>
            <a:r>
              <a:rPr lang="fr-FR" sz="4000" dirty="0"/>
              <a:t> </a:t>
            </a:r>
            <a:r>
              <a:rPr lang="fr-FR" sz="4000" dirty="0" err="1"/>
              <a:t>Nghé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940AE4-115E-7B49-8919-AD4210EB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7747EC-CD72-6742-9271-9BD96914B1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282" y="36"/>
            <a:ext cx="9043035" cy="69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7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Nord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2101736"/>
            <a:ext cx="6936735" cy="4026034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province de Nam Dinh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400" dirty="0">
                <a:cs typeface="Times New Roman" panose="02020603050405020304" pitchFamily="18" charset="0"/>
              </a:rPr>
              <a:t>  Actions EDV :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Construction d’une école maternelle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Accueil de  50 enfants de 2 à 4 ans </a:t>
            </a:r>
          </a:p>
          <a:p>
            <a:pPr marL="457200" lvl="1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fr-FR" altLang="fr-FR" sz="80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fr-FR" altLang="fr-FR" sz="8400" dirty="0">
                <a:cs typeface="Times New Roman" panose="02020603050405020304" pitchFamily="18" charset="0"/>
              </a:rPr>
              <a:t>Suivi :Sr Anna </a:t>
            </a:r>
            <a:r>
              <a:rPr lang="fr-FR" altLang="fr-FR" sz="8400" dirty="0" err="1">
                <a:cs typeface="Times New Roman" panose="02020603050405020304" pitchFamily="18" charset="0"/>
              </a:rPr>
              <a:t>Kiem</a:t>
            </a:r>
            <a:r>
              <a:rPr lang="fr-FR" altLang="fr-FR" sz="8400" dirty="0">
                <a:cs typeface="Times New Roman" panose="02020603050405020304" pitchFamily="18" charset="0"/>
              </a:rPr>
              <a:t> et la congrégation des Amantes de la    Croix de Hanoi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Caractéristiques : Zone rurale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Statut : Projet financé par </a:t>
            </a:r>
            <a:r>
              <a:rPr lang="fr-FR" altLang="fr-FR" sz="8000" b="1" dirty="0">
                <a:solidFill>
                  <a:srgbClr val="C00000"/>
                </a:solidFill>
                <a:cs typeface="Times New Roman" panose="02020603050405020304" pitchFamily="18" charset="0"/>
              </a:rPr>
              <a:t>un don ciblé</a:t>
            </a: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3200" dirty="0">
              <a:solidFill>
                <a:srgbClr val="FF0000"/>
              </a:solidFill>
            </a:endParaRPr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161174" y="607027"/>
            <a:ext cx="182918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TIEN </a:t>
            </a:r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HAO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EEBBA63F-BDC1-A44D-AE3F-D3CB7CDC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3739" y="1513840"/>
            <a:ext cx="2248759" cy="46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B6065C-424E-F942-84D9-5C9799DC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37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D77DDFE-50D6-F14E-AA20-49E5117291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5" name="Picture 4" descr="logo_EDV_m">
            <a:extLst>
              <a:ext uri="{FF2B5EF4-FFF2-40B4-BE49-F238E27FC236}">
                <a16:creationId xmlns:a16="http://schemas.microsoft.com/office/drawing/2014/main" id="{70A04B06-0503-654B-9142-A6B5FFB9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80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5" y="365126"/>
            <a:ext cx="2099120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Tien </a:t>
            </a:r>
            <a:r>
              <a:rPr lang="fr-FR" sz="4000" dirty="0" err="1"/>
              <a:t>Hao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60C9E2-7079-4242-8B8A-C58555FD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1C5339-E1BF-7349-AEB5-D54915F73A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577" y="37"/>
            <a:ext cx="9687592" cy="69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9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5" y="365126"/>
            <a:ext cx="2099120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Tien </a:t>
            </a:r>
            <a:r>
              <a:rPr lang="fr-FR" sz="4000" dirty="0" err="1"/>
              <a:t>Hao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60C9E2-7079-4242-8B8A-C58555FD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39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3F839E-359F-4346-B755-3A09F02C9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2795" y="1840071"/>
            <a:ext cx="4543425" cy="5029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AE2583-2701-0F4C-BC3F-C0A20737F5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" y="1840095"/>
            <a:ext cx="77819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C9A6DC-D8F0-9C42-A4FF-68D16D104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3" y="1701895"/>
            <a:ext cx="5536908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fr-FR" altLang="fr-FR" sz="33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Rapport financier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fr-FR" altLang="fr-FR" sz="2600" dirty="0">
                <a:solidFill>
                  <a:schemeClr val="accent6">
                    <a:lumMod val="50000"/>
                  </a:schemeClr>
                </a:solidFill>
              </a:rPr>
              <a:t>L’année 2022 est marquée par une perte sans conséquences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fr-FR" altLang="fr-FR" sz="2600" dirty="0">
                <a:solidFill>
                  <a:schemeClr val="accent6">
                    <a:lumMod val="50000"/>
                  </a:schemeClr>
                </a:solidFill>
              </a:rPr>
              <a:t>Les frais représentent environ </a:t>
            </a:r>
            <a:r>
              <a:rPr lang="fr-FR" altLang="fr-FR" sz="2600" b="1" dirty="0">
                <a:solidFill>
                  <a:schemeClr val="accent6">
                    <a:lumMod val="50000"/>
                  </a:schemeClr>
                </a:solidFill>
              </a:rPr>
              <a:t>5 %</a:t>
            </a:r>
            <a:r>
              <a:rPr lang="fr-FR" altLang="fr-FR" sz="2600" dirty="0">
                <a:solidFill>
                  <a:schemeClr val="accent6">
                    <a:lumMod val="50000"/>
                  </a:schemeClr>
                </a:solidFill>
              </a:rPr>
              <a:t> des revenus, chiffre très faible qui intègre tous les frais de fonctionnement, collecte, frais locaux</a:t>
            </a:r>
            <a:endParaRPr lang="fr-FR" altLang="fr-FR" sz="2600" strike="sngStrike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fr-FR" altLang="fr-FR" sz="2600" dirty="0">
                <a:solidFill>
                  <a:schemeClr val="accent6">
                    <a:lumMod val="50000"/>
                  </a:schemeClr>
                </a:solidFill>
              </a:rPr>
              <a:t>Les comptes d’EDV sont établis par le cabinet d’expertise comptable </a:t>
            </a:r>
            <a:r>
              <a:rPr lang="fr-FR" altLang="fr-FR" sz="2600" b="1" dirty="0" err="1">
                <a:solidFill>
                  <a:schemeClr val="accent6">
                    <a:lumMod val="50000"/>
                  </a:schemeClr>
                </a:solidFill>
              </a:rPr>
              <a:t>FITECO</a:t>
            </a:r>
            <a:r>
              <a:rPr lang="fr-FR" altLang="fr-FR" sz="2600" dirty="0">
                <a:solidFill>
                  <a:schemeClr val="accent6">
                    <a:lumMod val="50000"/>
                  </a:schemeClr>
                </a:solidFill>
              </a:rPr>
              <a:t> et sont certifiés par le Commissaire aux Comptes </a:t>
            </a:r>
            <a:r>
              <a:rPr lang="fr-FR" altLang="fr-FR" sz="2600" b="1" dirty="0" err="1">
                <a:solidFill>
                  <a:schemeClr val="accent6">
                    <a:lumMod val="50000"/>
                  </a:schemeClr>
                </a:solidFill>
              </a:rPr>
              <a:t>AJILEC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F039377-B025-A241-A96F-CA667C32A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6002" y="1682654"/>
            <a:ext cx="5964962" cy="4580512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latin typeface="+mj-lt"/>
              </a:rPr>
              <a:t>Rapport Moral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fr-FR" altLang="fr-FR" sz="2000" dirty="0">
                <a:solidFill>
                  <a:schemeClr val="bg2">
                    <a:lumMod val="25000"/>
                  </a:schemeClr>
                </a:solidFill>
              </a:rPr>
              <a:t>Les indicateurs sont dans l’ensemble stables (parrainages, adhérents, programmes)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fr-FR" altLang="fr-FR" sz="2000" dirty="0">
                <a:solidFill>
                  <a:schemeClr val="bg2">
                    <a:lumMod val="25000"/>
                  </a:schemeClr>
                </a:solidFill>
              </a:rPr>
              <a:t>L’année 2022 est excellente, marquée par de belles réalisations avec les constructions des écoles et foyers de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Teresa -</a:t>
            </a:r>
            <a:r>
              <a:rPr lang="fr-FR" sz="1800" dirty="0"/>
              <a:t> </a:t>
            </a:r>
            <a:r>
              <a:rPr lang="fr-F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Ia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Pior</a:t>
            </a:r>
            <a:r>
              <a:rPr lang="fr-FR" sz="1800" dirty="0"/>
              <a:t> -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Da Ninh - </a:t>
            </a:r>
            <a:r>
              <a:rPr lang="fr-F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Thuy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Yen</a:t>
            </a:r>
            <a:r>
              <a:rPr lang="fr-FR" sz="1800" dirty="0"/>
              <a:t> -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Thuan Loi</a:t>
            </a:r>
            <a:r>
              <a:rPr lang="fr-FR" sz="1800" dirty="0"/>
              <a:t> -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Bac Ha</a:t>
            </a:r>
            <a:r>
              <a:rPr lang="fr-FR" sz="1800" dirty="0"/>
              <a:t> - </a:t>
            </a:r>
            <a:r>
              <a:rPr lang="fr-F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Bich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Tri</a:t>
            </a:r>
            <a:r>
              <a:rPr lang="fr-FR" altLang="fr-FR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fr-FR" altLang="fr-FR" sz="2000" dirty="0">
                <a:solidFill>
                  <a:schemeClr val="bg2">
                    <a:lumMod val="25000"/>
                  </a:schemeClr>
                </a:solidFill>
              </a:rPr>
              <a:t>2022 est une bonne année en matière de mécénat grâce à nos partenaires </a:t>
            </a:r>
            <a:r>
              <a:rPr lang="fr-FR" altLang="fr-FR" sz="2000" b="1" dirty="0">
                <a:solidFill>
                  <a:schemeClr val="bg2">
                    <a:lumMod val="25000"/>
                  </a:schemeClr>
                </a:solidFill>
              </a:rPr>
              <a:t>Saint-Gobain – </a:t>
            </a:r>
            <a:r>
              <a:rPr lang="fr-FR" altLang="fr-FR" sz="2000" b="1" dirty="0" err="1">
                <a:solidFill>
                  <a:schemeClr val="bg2">
                    <a:lumMod val="25000"/>
                  </a:schemeClr>
                </a:solidFill>
              </a:rPr>
              <a:t>CIAM</a:t>
            </a:r>
            <a:r>
              <a:rPr lang="fr-FR" altLang="fr-FR" sz="2000" b="1" dirty="0">
                <a:solidFill>
                  <a:schemeClr val="bg2">
                    <a:lumMod val="25000"/>
                  </a:schemeClr>
                </a:solidFill>
              </a:rPr>
              <a:t> - Bouygues - Fondation Notre Dame -  les bols de riz - et nos donateurs privés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F6F683C-30D9-9245-826F-09A82D50C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133" y="335372"/>
            <a:ext cx="5835869" cy="1006474"/>
          </a:xfrm>
          <a:solidFill>
            <a:srgbClr val="F3ECDA">
              <a:alpha val="45000"/>
            </a:srgbClr>
          </a:solidFill>
        </p:spPr>
        <p:txBody>
          <a:bodyPr>
            <a:no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Rapport moral et financier</a:t>
            </a:r>
          </a:p>
        </p:txBody>
      </p:sp>
      <p:sp>
        <p:nvSpPr>
          <p:cNvPr id="9" name="Moins 8">
            <a:extLst>
              <a:ext uri="{FF2B5EF4-FFF2-40B4-BE49-F238E27FC236}">
                <a16:creationId xmlns:a16="http://schemas.microsoft.com/office/drawing/2014/main" id="{2BD46CB7-51F8-2F47-8B62-1B29B0279AB9}"/>
              </a:ext>
            </a:extLst>
          </p:cNvPr>
          <p:cNvSpPr/>
          <p:nvPr/>
        </p:nvSpPr>
        <p:spPr>
          <a:xfrm>
            <a:off x="-688866" y="1408124"/>
            <a:ext cx="7924800" cy="27453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4" descr="logo_EDV_m">
            <a:extLst>
              <a:ext uri="{FF2B5EF4-FFF2-40B4-BE49-F238E27FC236}">
                <a16:creationId xmlns:a16="http://schemas.microsoft.com/office/drawing/2014/main" id="{421D7B87-B6CB-EE49-A8F7-BDAE09C1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3349" y="0"/>
            <a:ext cx="2188948" cy="12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4AD0D5-1281-3548-B219-606AA9C9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714" y="6176963"/>
            <a:ext cx="2068286" cy="681037"/>
          </a:xfrm>
        </p:spPr>
        <p:txBody>
          <a:bodyPr/>
          <a:lstStyle/>
          <a:p>
            <a:fld id="{B678F104-D591-2D4C-BE43-B61AB17B6500}" type="slidenum">
              <a:rPr lang="fr-FR" smtClean="0"/>
              <a:t>4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85E4C6-9777-BD47-B18F-50D823BD9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9445"/>
            <a:ext cx="1463040" cy="5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2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2783" y="1686397"/>
            <a:ext cx="6936735" cy="5027208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dirty="0">
                <a:cs typeface="Times New Roman" panose="02020603050405020304" pitchFamily="18" charset="0"/>
              </a:rPr>
              <a:t>Géographie : commune située à 70 km environ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7200" dirty="0">
                <a:cs typeface="Times New Roman" panose="02020603050405020304" pitchFamily="18" charset="0"/>
              </a:rPr>
              <a:t>       au sud ouest de </a:t>
            </a:r>
            <a:r>
              <a:rPr lang="fr-FR" altLang="fr-FR" sz="7200" dirty="0" err="1">
                <a:cs typeface="Times New Roman" panose="02020603050405020304" pitchFamily="18" charset="0"/>
              </a:rPr>
              <a:t>Pleiku</a:t>
            </a:r>
            <a:r>
              <a:rPr lang="fr-FR" altLang="fr-FR" sz="7200" dirty="0">
                <a:cs typeface="Times New Roman" panose="02020603050405020304" pitchFamily="18" charset="0"/>
              </a:rPr>
              <a:t>, </a:t>
            </a:r>
            <a:r>
              <a:rPr lang="fr-FR" altLang="fr-FR" sz="7200" b="1" dirty="0">
                <a:cs typeface="Times New Roman" panose="02020603050405020304" pitchFamily="18" charset="0"/>
              </a:rPr>
              <a:t>province de Gia Lai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7200" b="1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dirty="0">
                <a:cs typeface="Times New Roman" panose="02020603050405020304" pitchFamily="18" charset="0"/>
              </a:rPr>
              <a:t>Actions EDV :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En 2020 rénovation d’une maison pour créer un internat pour 50 jeunes de 6 à 14 ans de l’ethnie </a:t>
            </a:r>
            <a:r>
              <a:rPr lang="fr-FR" altLang="fr-FR" sz="72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Jarai</a:t>
            </a: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–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En 2022: Construction d’une maison de 162m2 – </a:t>
            </a:r>
            <a:r>
              <a:rPr lang="fr-FR" altLang="fr-FR" sz="72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salle d’études et dortoir</a:t>
            </a: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- et équipement –</a:t>
            </a:r>
            <a:r>
              <a:rPr lang="fr-FR" altLang="fr-FR" sz="72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tables, Chaises et nattes</a:t>
            </a: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Accueil de 65 enfants en septembre 2022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Mise en place d’un programme « cantine »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fr-FR" altLang="fr-FR" sz="72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dirty="0">
                <a:cs typeface="Times New Roman" panose="02020603050405020304" pitchFamily="18" charset="0"/>
              </a:rPr>
              <a:t>Suivi : Sai – Congrégation des Sœurs Dominicaines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fr-FR" altLang="fr-FR" sz="72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dirty="0">
                <a:cs typeface="Times New Roman" panose="02020603050405020304" pitchFamily="18" charset="0"/>
              </a:rPr>
              <a:t>Caractéristiques : zone rurale agricole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fr-FR" altLang="fr-FR" sz="72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7200" dirty="0">
                <a:cs typeface="Times New Roman" panose="02020603050405020304" pitchFamily="18" charset="0"/>
              </a:rPr>
              <a:t>Statut : </a:t>
            </a:r>
            <a:r>
              <a:rPr lang="fr-FR" altLang="fr-FR" sz="7200" b="1" dirty="0">
                <a:cs typeface="Times New Roman" panose="02020603050405020304" pitchFamily="18" charset="0"/>
              </a:rPr>
              <a:t>c</a:t>
            </a: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onstruction</a:t>
            </a:r>
            <a:r>
              <a:rPr lang="fr-FR" altLang="fr-FR" sz="72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financée par </a:t>
            </a:r>
            <a:r>
              <a:rPr lang="fr-FR" altLang="fr-FR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la Fondation Notre Dame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fr-FR" altLang="fr-FR" sz="7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           cantine</a:t>
            </a:r>
            <a:r>
              <a:rPr lang="fr-FR" altLang="fr-FR" sz="72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financée par </a:t>
            </a:r>
            <a:r>
              <a:rPr lang="fr-FR" altLang="fr-FR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CIAM</a:t>
            </a:r>
          </a:p>
          <a:p>
            <a:pPr lvl="1">
              <a:lnSpc>
                <a:spcPct val="170000"/>
              </a:lnSpc>
              <a:buNone/>
            </a:pPr>
            <a:endParaRPr lang="fr-FR" altLang="fr-FR" sz="32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pic>
        <p:nvPicPr>
          <p:cNvPr id="12" name="Image 2">
            <a:extLst>
              <a:ext uri="{FF2B5EF4-FFF2-40B4-BE49-F238E27FC236}">
                <a16:creationId xmlns:a16="http://schemas.microsoft.com/office/drawing/2014/main" id="{87DAB54D-433F-784B-845A-136965CD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7496" y="1686397"/>
            <a:ext cx="2428515" cy="502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14946" y="607027"/>
            <a:ext cx="15149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IA </a:t>
            </a:r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PIOR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8DC47-617D-8744-9185-2B7BBE33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40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DD81256-8B26-474F-9A71-9B1429B52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5" name="Picture 4" descr="logo_EDV_m">
            <a:extLst>
              <a:ext uri="{FF2B5EF4-FFF2-40B4-BE49-F238E27FC236}">
                <a16:creationId xmlns:a16="http://schemas.microsoft.com/office/drawing/2014/main" id="{E6DA5B18-9C54-0A4A-9A5E-1E3AABC7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04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1893637" cy="7342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Ia</a:t>
            </a:r>
            <a:r>
              <a:rPr lang="fr-FR" sz="4000" dirty="0"/>
              <a:t> </a:t>
            </a:r>
            <a:r>
              <a:rPr lang="fr-FR" sz="4000" dirty="0" err="1"/>
              <a:t>Pior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2BF7D8-C951-3447-86F0-FEAF5048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6B119A-F3BD-6940-B0DC-95A9AB8827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" y="2194710"/>
            <a:ext cx="6938592" cy="46632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5EFDB8-6E4B-5F4B-9145-33DAA62B6A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630" y="-56801"/>
            <a:ext cx="52578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9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2BF7D8-C951-3447-86F0-FEAF5048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E17E7A-FA42-6F4F-8B3D-A4D5DF75F2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" y="37"/>
            <a:ext cx="12323540" cy="68688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1893637" cy="7342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Ia</a:t>
            </a:r>
            <a:r>
              <a:rPr lang="fr-FR" sz="4000" dirty="0"/>
              <a:t> </a:t>
            </a:r>
            <a:r>
              <a:rPr lang="fr-FR" sz="4000" dirty="0" err="1"/>
              <a:t>Pior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28459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1677981"/>
            <a:ext cx="7045879" cy="4623462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</a:t>
            </a:r>
            <a:r>
              <a:rPr lang="fr-FR" altLang="fr-FR" sz="8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8000" b="1" dirty="0" err="1">
                <a:cs typeface="Times New Roman" panose="02020603050405020304" pitchFamily="18" charset="0"/>
              </a:rPr>
              <a:t>Dak</a:t>
            </a:r>
            <a:r>
              <a:rPr lang="fr-FR" altLang="fr-FR" sz="8000" b="1" dirty="0">
                <a:cs typeface="Times New Roman" panose="02020603050405020304" pitchFamily="18" charset="0"/>
              </a:rPr>
              <a:t> </a:t>
            </a:r>
            <a:r>
              <a:rPr lang="fr-FR" altLang="fr-FR" sz="8000" b="1" dirty="0" err="1">
                <a:cs typeface="Times New Roman" panose="02020603050405020304" pitchFamily="18" charset="0"/>
              </a:rPr>
              <a:t>Nong</a:t>
            </a:r>
            <a:r>
              <a:rPr lang="fr-FR" altLang="fr-FR" sz="8000" dirty="0">
                <a:cs typeface="Times New Roman" panose="02020603050405020304" pitchFamily="18" charset="0"/>
              </a:rPr>
              <a:t> à 60 km de Buon Ma </a:t>
            </a:r>
            <a:r>
              <a:rPr lang="fr-FR" altLang="fr-FR" sz="8000" dirty="0" err="1">
                <a:cs typeface="Times New Roman" panose="02020603050405020304" pitchFamily="18" charset="0"/>
              </a:rPr>
              <a:t>Thuot</a:t>
            </a:r>
            <a:endParaRPr lang="fr-FR" altLang="fr-FR" sz="8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: </a:t>
            </a:r>
          </a:p>
          <a:p>
            <a:pPr marL="649800" lvl="1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Contribution à la </a:t>
            </a:r>
            <a:r>
              <a:rPr lang="fr-FR" altLang="fr-FR" sz="8000" b="1" dirty="0">
                <a:solidFill>
                  <a:srgbClr val="7030A0"/>
                </a:solidFill>
                <a:cs typeface="Times New Roman" panose="02020603050405020304" pitchFamily="18" charset="0"/>
              </a:rPr>
              <a:t>construction d’une école primaire privée - </a:t>
            </a: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Marie Curie - de 5 salles de classe avec toilettes et cuisine</a:t>
            </a:r>
          </a:p>
          <a:p>
            <a:pPr lvl="1" algn="just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Accueil de 150 à 200 enfants du CP au CM2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400" dirty="0">
                <a:cs typeface="Times New Roman" panose="02020603050405020304" pitchFamily="18" charset="0"/>
              </a:rPr>
              <a:t>  Suivi</a:t>
            </a:r>
            <a:r>
              <a:rPr lang="fr-FR" altLang="fr-FR" sz="8800" dirty="0">
                <a:cs typeface="Times New Roman" panose="02020603050405020304" pitchFamily="18" charset="0"/>
              </a:rPr>
              <a:t>: Sai et la congrégation Marie Reine de la Paix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  Caractéristiques : </a:t>
            </a:r>
            <a:r>
              <a:rPr lang="fr-FR" altLang="fr-FR" sz="8000" b="1" u="sng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la première école primaire officielle dans l’histoire d’</a:t>
            </a:r>
            <a:r>
              <a:rPr lang="fr-FR" altLang="fr-FR" sz="8000" b="1" u="sng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EDV</a:t>
            </a:r>
            <a:endParaRPr lang="fr-FR" altLang="fr-FR" sz="8000" b="1" u="sng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Statut :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projet financé par </a:t>
            </a:r>
            <a:r>
              <a:rPr lang="fr-FR" altLang="fr-FR" sz="8000" b="1" dirty="0">
                <a:solidFill>
                  <a:srgbClr val="C00000"/>
                </a:solidFill>
                <a:cs typeface="Times New Roman" panose="02020603050405020304" pitchFamily="18" charset="0"/>
              </a:rPr>
              <a:t>Fondation Saint Gobain</a:t>
            </a:r>
          </a:p>
          <a:p>
            <a:pPr marL="0" indent="0" algn="ctr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fr-FR" altLang="fr-FR" sz="8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Inauguration en mai 2023</a:t>
            </a: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32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15101" y="607027"/>
            <a:ext cx="16836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DAK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 MIL</a:t>
            </a:r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81668BC2-28D6-4D47-8B33-7A10EDF6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693" y="1925192"/>
            <a:ext cx="2271338" cy="43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815CF1-F980-404B-9857-C91AD0C9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43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F1F6512-AFF0-7640-9A84-BA7287E726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5" name="Picture 4" descr="logo_EDV_m">
            <a:extLst>
              <a:ext uri="{FF2B5EF4-FFF2-40B4-BE49-F238E27FC236}">
                <a16:creationId xmlns:a16="http://schemas.microsoft.com/office/drawing/2014/main" id="{6DCD3D35-76FC-DE41-AA70-18054A76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90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Dak</a:t>
            </a:r>
            <a:r>
              <a:rPr lang="fr-FR" sz="4000" dirty="0"/>
              <a:t> Mil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48FCEF-38E7-3240-B2DA-8B2338C3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B29A0E-0C7F-1F47-BF9B-6C22A40D82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506" y="15535"/>
            <a:ext cx="89154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70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Dak</a:t>
            </a:r>
            <a:r>
              <a:rPr lang="fr-FR" sz="4000" dirty="0"/>
              <a:t> Mil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48FCEF-38E7-3240-B2DA-8B2338C3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4538DF-1C3E-5243-A00E-67FF307D9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677" y="-18543"/>
            <a:ext cx="9191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1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Dak</a:t>
            </a:r>
            <a:r>
              <a:rPr lang="fr-FR" sz="4000" dirty="0"/>
              <a:t> Mil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48FCEF-38E7-3240-B2DA-8B2338C3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DFCCEC-98F4-6C4A-B8CF-C6516B4695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235440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14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1802424"/>
            <a:ext cx="7381500" cy="4228549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</a:t>
            </a:r>
            <a:r>
              <a:rPr lang="fr-FR" altLang="fr-FR" sz="8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8000" b="1" dirty="0" err="1">
                <a:cs typeface="Times New Roman" panose="02020603050405020304" pitchFamily="18" charset="0"/>
              </a:rPr>
              <a:t>Thua</a:t>
            </a:r>
            <a:r>
              <a:rPr lang="fr-FR" altLang="fr-FR" sz="8000" b="1" dirty="0">
                <a:cs typeface="Times New Roman" panose="02020603050405020304" pitchFamily="18" charset="0"/>
              </a:rPr>
              <a:t> </a:t>
            </a:r>
            <a:r>
              <a:rPr lang="fr-FR" altLang="fr-FR" sz="8000" b="1" dirty="0" err="1">
                <a:cs typeface="Times New Roman" panose="02020603050405020304" pitchFamily="18" charset="0"/>
              </a:rPr>
              <a:t>Thien</a:t>
            </a:r>
            <a:r>
              <a:rPr lang="fr-FR" altLang="fr-FR" sz="8000" b="1" dirty="0">
                <a:cs typeface="Times New Roman" panose="02020603050405020304" pitchFamily="18" charset="0"/>
              </a:rPr>
              <a:t> </a:t>
            </a:r>
            <a:r>
              <a:rPr lang="fr-FR" altLang="fr-FR" sz="8000" dirty="0">
                <a:cs typeface="Times New Roman" panose="02020603050405020304" pitchFamily="18" charset="0"/>
              </a:rPr>
              <a:t>à 40 km au </a:t>
            </a:r>
            <a:r>
              <a:rPr lang="fr-FR" altLang="fr-FR" sz="8000" dirty="0" err="1">
                <a:cs typeface="Times New Roman" panose="02020603050405020304" pitchFamily="18" charset="0"/>
              </a:rPr>
              <a:t>S.O</a:t>
            </a:r>
            <a:r>
              <a:rPr lang="fr-FR" altLang="fr-FR" sz="8000" dirty="0">
                <a:cs typeface="Times New Roman" panose="02020603050405020304" pitchFamily="18" charset="0"/>
              </a:rPr>
              <a:t> de Hué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: </a:t>
            </a:r>
          </a:p>
          <a:p>
            <a:pPr marL="649800" lvl="1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de 2 salles de classe de maternelle avec toilettes et rénovation du bâtiment existant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Accueil de 60 enfants de  3 et 4 ans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fr-FR" altLang="fr-FR" sz="8400" dirty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800" dirty="0">
                <a:cs typeface="Times New Roman" panose="02020603050405020304" pitchFamily="18" charset="0"/>
              </a:rPr>
              <a:t>  Suivi: Sai et la congrégation des Filles de l’Immaculée     conception</a:t>
            </a:r>
            <a:endParaRPr lang="fr-FR" altLang="fr-FR" sz="84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  Caractéristiques: zone rurale soumise aux intempéries et inondations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  Statut :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projet financé par </a:t>
            </a:r>
            <a:r>
              <a:rPr lang="fr-FR" altLang="fr-FR" sz="8000" b="1" dirty="0">
                <a:solidFill>
                  <a:srgbClr val="C00000"/>
                </a:solidFill>
                <a:cs typeface="Times New Roman" panose="02020603050405020304" pitchFamily="18" charset="0"/>
              </a:rPr>
              <a:t>Fondation Notre Dame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32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1330" y="7431"/>
            <a:ext cx="2170670" cy="11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92880" y="604452"/>
            <a:ext cx="19028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THUY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 YEN</a:t>
            </a:r>
          </a:p>
        </p:txBody>
      </p:sp>
      <p:pic>
        <p:nvPicPr>
          <p:cNvPr id="13" name="Image 4">
            <a:extLst>
              <a:ext uri="{FF2B5EF4-FFF2-40B4-BE49-F238E27FC236}">
                <a16:creationId xmlns:a16="http://schemas.microsoft.com/office/drawing/2014/main" id="{12891BB1-9EC1-E74F-9E9F-98033608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1466138"/>
            <a:ext cx="2590800" cy="490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646C5-0AD8-B741-AA7A-B04E3185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47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02D7C7-A641-5448-9220-87B527520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8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5E45A-B4BF-0946-ABB5-3E413A3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222754-3F3F-8D45-B9D9-7A86093B2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402" y="37"/>
            <a:ext cx="10620756" cy="6936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92" y="380624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Thuy</a:t>
            </a:r>
            <a:r>
              <a:rPr lang="fr-FR" sz="4000" dirty="0"/>
              <a:t> Yen</a:t>
            </a:r>
          </a:p>
        </p:txBody>
      </p:sp>
    </p:spTree>
    <p:extLst>
      <p:ext uri="{BB962C8B-B14F-4D97-AF65-F5344CB8AC3E}">
        <p14:creationId xmlns:p14="http://schemas.microsoft.com/office/powerpoint/2010/main" val="2104435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92" y="349628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/>
              <a:t>Thuy</a:t>
            </a:r>
            <a:r>
              <a:rPr lang="fr-FR" sz="4000" dirty="0"/>
              <a:t> Yen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5E45A-B4BF-0946-ABB5-3E413A3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49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91D527-D315-5E40-82D1-49B6B5AD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46" y="25255"/>
            <a:ext cx="9715500" cy="68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4"/>
            <a:ext cx="6117404" cy="1088357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Rapport financier 2022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2430" y="2513074"/>
            <a:ext cx="6687089" cy="3529380"/>
          </a:xfr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fr-FR" altLang="fr-FR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altLang="fr-FR" dirty="0"/>
          </a:p>
          <a:p>
            <a:pPr lvl="2" eaLnBrk="1" hangingPunct="1">
              <a:lnSpc>
                <a:spcPct val="150000"/>
              </a:lnSpc>
              <a:buFont typeface="Wingdings" pitchFamily="2" charset="2"/>
              <a:buNone/>
            </a:pPr>
            <a:endParaRPr lang="fr-FR" altLang="fr-FR" sz="2400" dirty="0"/>
          </a:p>
          <a:p>
            <a:pPr lvl="2" eaLnBrk="1" hangingPunct="1">
              <a:lnSpc>
                <a:spcPct val="80000"/>
              </a:lnSpc>
            </a:pP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832" y="40606"/>
            <a:ext cx="2257168" cy="12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0" y="1536839"/>
            <a:ext cx="7053185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>
            <a:off x="-166818" y="4306330"/>
            <a:ext cx="4423720" cy="23477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CAA3F57-53B3-764F-B16E-69056E264F90}"/>
              </a:ext>
            </a:extLst>
          </p:cNvPr>
          <p:cNvSpPr txBox="1">
            <a:spLocks noChangeArrowheads="1"/>
          </p:cNvSpPr>
          <p:nvPr/>
        </p:nvSpPr>
        <p:spPr>
          <a:xfrm>
            <a:off x="2247900" y="2280159"/>
            <a:ext cx="6601619" cy="38854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300000"/>
              </a:lnSpc>
              <a:buFontTx/>
              <a:buNone/>
            </a:pPr>
            <a:r>
              <a:rPr lang="fr-FR" altLang="fr-FR" dirty="0"/>
              <a:t>Principaux Indicateurs</a:t>
            </a:r>
          </a:p>
          <a:p>
            <a:pPr algn="just">
              <a:lnSpc>
                <a:spcPct val="300000"/>
              </a:lnSpc>
              <a:buFontTx/>
              <a:buNone/>
            </a:pPr>
            <a:r>
              <a:rPr lang="fr-FR" altLang="fr-FR" dirty="0"/>
              <a:t>Comptes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46FEB16-AE68-D749-ADA9-2131EA23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66544B8-03F3-5E49-94AB-DB9FC7E756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08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1205" y="1880732"/>
            <a:ext cx="7090036" cy="4228549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  Géographie : Situé près de la ville de Danang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: </a:t>
            </a:r>
          </a:p>
          <a:p>
            <a:pPr marL="649800" lvl="1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Participation à la construction d’une école maternelle avec 5 salles de classe, toilettes, cuisine</a:t>
            </a:r>
          </a:p>
          <a:p>
            <a:pPr marL="649800" lvl="1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Accueil de 100 enfants de  2 à 5 ans à la rentrée de septembre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fr-FR" altLang="fr-FR" sz="8400" dirty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800" dirty="0">
                <a:cs typeface="Times New Roman" panose="02020603050405020304" pitchFamily="18" charset="0"/>
              </a:rPr>
              <a:t>  Suivi: </a:t>
            </a:r>
            <a:r>
              <a:rPr lang="fr-FR" altLang="fr-FR" sz="8800" dirty="0" err="1">
                <a:cs typeface="Times New Roman" panose="02020603050405020304" pitchFamily="18" charset="0"/>
              </a:rPr>
              <a:t>SPC</a:t>
            </a:r>
            <a:r>
              <a:rPr lang="fr-FR" altLang="fr-FR" sz="8800" dirty="0">
                <a:cs typeface="Times New Roman" panose="02020603050405020304" pitchFamily="18" charset="0"/>
              </a:rPr>
              <a:t> Danang. Sr Marie Xuan Lan</a:t>
            </a:r>
            <a:endParaRPr lang="fr-FR" altLang="fr-FR" sz="8400" dirty="0"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  Caractéristiques: zone rurale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  Statut :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projet financé par </a:t>
            </a:r>
            <a:r>
              <a:rPr lang="fr-FR" altLang="fr-FR" sz="8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LMO</a:t>
            </a:r>
            <a:endParaRPr lang="fr-FR" altLang="fr-FR" sz="3200" dirty="0">
              <a:solidFill>
                <a:srgbClr val="C00000"/>
              </a:solidFill>
            </a:endParaRPr>
          </a:p>
          <a:p>
            <a:pPr lvl="2">
              <a:lnSpc>
                <a:spcPct val="12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1330" y="7431"/>
            <a:ext cx="2170670" cy="11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55774" y="621847"/>
            <a:ext cx="19028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AN </a:t>
            </a:r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NGAY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646C5-0AD8-B741-AA7A-B04E3185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50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02D7C7-A641-5448-9220-87B527520D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08A379-A515-2A42-A97E-4327F3B945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330" y="1880732"/>
            <a:ext cx="2166265" cy="42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5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An </a:t>
            </a:r>
            <a:r>
              <a:rPr lang="fr-FR" sz="4000" dirty="0" err="1"/>
              <a:t>Ngay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5E45A-B4BF-0946-ABB5-3E413A3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E9FA3A-A7FE-144C-B6A7-895AE7A13D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968" y="37"/>
            <a:ext cx="91535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15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1802423"/>
            <a:ext cx="7381500" cy="4525811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</a:t>
            </a:r>
            <a:r>
              <a:rPr lang="fr-FR" altLang="fr-FR" sz="8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8000" b="1" dirty="0" err="1">
                <a:cs typeface="Times New Roman" panose="02020603050405020304" pitchFamily="18" charset="0"/>
              </a:rPr>
              <a:t>Lam</a:t>
            </a:r>
            <a:r>
              <a:rPr lang="fr-FR" altLang="fr-FR" sz="8000" b="1" dirty="0">
                <a:cs typeface="Times New Roman" panose="02020603050405020304" pitchFamily="18" charset="0"/>
              </a:rPr>
              <a:t> Dong</a:t>
            </a:r>
            <a:endParaRPr lang="fr-FR" altLang="fr-FR" sz="8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: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d’une maison polyvalente avec salle de classe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Classe du cœur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pour 100 enfants de 6 à 12 ans de l’ethnie M’</a:t>
            </a:r>
            <a:r>
              <a:rPr lang="fr-FR" altLang="fr-FR" sz="8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Nong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et </a:t>
            </a:r>
            <a:r>
              <a:rPr lang="fr-FR" altLang="fr-FR" sz="8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Kho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fr-FR" altLang="fr-FR" sz="8000" dirty="0"/>
              <a:t>cours supplémentaires, en particulier de vietnamien</a:t>
            </a:r>
          </a:p>
          <a:p>
            <a:pPr lvl="1" algn="just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Programme cantine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pour 100 enfants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800" dirty="0">
                <a:cs typeface="Times New Roman" panose="02020603050405020304" pitchFamily="18" charset="0"/>
              </a:rPr>
              <a:t>  Suivi: Sai et la congrégation des Filles de la Charité</a:t>
            </a:r>
            <a:endParaRPr lang="fr-FR" altLang="fr-FR" sz="8400" dirty="0"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  Caractéristiques: zone rurale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  Statut : </a:t>
            </a: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projet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financé par </a:t>
            </a:r>
            <a:r>
              <a:rPr lang="fr-FR" altLang="fr-FR" sz="8000" b="1" dirty="0">
                <a:solidFill>
                  <a:srgbClr val="C00000"/>
                </a:solidFill>
                <a:cs typeface="Times New Roman" panose="02020603050405020304" pitchFamily="18" charset="0"/>
              </a:rPr>
              <a:t>Fondation Notre Dame</a:t>
            </a:r>
            <a:r>
              <a:rPr lang="fr-FR" altLang="fr-FR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fr-FR" altLang="fr-FR" sz="8000" dirty="0">
                <a:cs typeface="Times New Roman" panose="02020603050405020304" pitchFamily="18" charset="0"/>
              </a:rPr>
              <a:t>	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</a:t>
            </a: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programme cantine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financé par </a:t>
            </a:r>
            <a:r>
              <a:rPr lang="fr-FR" altLang="fr-FR" sz="8000" b="1" dirty="0">
                <a:solidFill>
                  <a:srgbClr val="C00000"/>
                </a:solidFill>
                <a:cs typeface="Times New Roman" panose="02020603050405020304" pitchFamily="18" charset="0"/>
              </a:rPr>
              <a:t>CIAM 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endParaRPr lang="fr-FR" altLang="fr-FR" sz="8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32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333786" y="360805"/>
            <a:ext cx="268754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/>
              <a:t>DA NINH</a:t>
            </a:r>
          </a:p>
          <a:p>
            <a:r>
              <a:rPr lang="fr-FR" sz="3200" dirty="0" err="1"/>
              <a:t>LIENG</a:t>
            </a:r>
            <a:r>
              <a:rPr lang="fr-FR" sz="3200" dirty="0"/>
              <a:t> </a:t>
            </a:r>
            <a:r>
              <a:rPr lang="fr-FR" sz="3200" dirty="0" err="1"/>
              <a:t>TRANG</a:t>
            </a:r>
            <a:endParaRPr lang="fr-FR" sz="3200" dirty="0"/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07CF60CD-B1F5-5241-924B-090FC216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627" y="1466138"/>
            <a:ext cx="2541373" cy="52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2B555A-4903-8341-A26E-D543ECB8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52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61CE983-D251-CB45-A5FC-2FC5F4AF47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5" name="Picture 4" descr="logo_EDV_m">
            <a:extLst>
              <a:ext uri="{FF2B5EF4-FFF2-40B4-BE49-F238E27FC236}">
                <a16:creationId xmlns:a16="http://schemas.microsoft.com/office/drawing/2014/main" id="{06921251-E30B-FE42-8876-CF0EA897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32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65126"/>
            <a:ext cx="2285999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dirty="0" err="1"/>
              <a:t>Lieng</a:t>
            </a:r>
            <a:r>
              <a:rPr lang="fr-FR" sz="4000" dirty="0"/>
              <a:t> </a:t>
            </a:r>
            <a:r>
              <a:rPr lang="fr-FR" sz="4000" dirty="0" err="1"/>
              <a:t>Trang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2556FF-3F1D-AC40-AD44-9F71CF64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AA5545-0D3B-AB43-AD83-764B1B7EB2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63" y="0"/>
            <a:ext cx="9091136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25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65126"/>
            <a:ext cx="2285999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dirty="0" err="1"/>
              <a:t>Lieng</a:t>
            </a:r>
            <a:r>
              <a:rPr lang="fr-FR" sz="4000" dirty="0"/>
              <a:t> </a:t>
            </a:r>
            <a:r>
              <a:rPr lang="fr-FR" sz="4000" dirty="0" err="1"/>
              <a:t>Trang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2556FF-3F1D-AC40-AD44-9F71CF64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EDED1E-9FDA-BA40-83F2-4B231A82B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06" y="0"/>
            <a:ext cx="10197465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8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9" y="317830"/>
            <a:ext cx="2285999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dirty="0" err="1"/>
              <a:t>Lieng</a:t>
            </a:r>
            <a:r>
              <a:rPr lang="fr-FR" sz="4000" dirty="0"/>
              <a:t> </a:t>
            </a:r>
            <a:r>
              <a:rPr lang="fr-FR" sz="4000" dirty="0" err="1"/>
              <a:t>Trang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2556FF-3F1D-AC40-AD44-9F71CF64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6739D8-A8FF-C94B-ADC4-A930E199F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999" y="0"/>
            <a:ext cx="9687592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6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60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1802424"/>
            <a:ext cx="7381500" cy="4228549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</a:t>
            </a:r>
            <a:r>
              <a:rPr lang="fr-FR" altLang="fr-FR" sz="8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8000" b="1" dirty="0" err="1">
                <a:cs typeface="Times New Roman" panose="02020603050405020304" pitchFamily="18" charset="0"/>
              </a:rPr>
              <a:t>Lam</a:t>
            </a:r>
            <a:r>
              <a:rPr lang="fr-FR" altLang="fr-FR" sz="8000" b="1" dirty="0">
                <a:cs typeface="Times New Roman" panose="02020603050405020304" pitchFamily="18" charset="0"/>
              </a:rPr>
              <a:t> Dong</a:t>
            </a:r>
            <a:endParaRPr lang="fr-FR" altLang="fr-FR" sz="8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: </a:t>
            </a:r>
          </a:p>
          <a:p>
            <a:pPr marL="457200" lvl="1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« Marmite de bouillie d’amour » tourne dans 10 villages</a:t>
            </a:r>
          </a:p>
          <a:p>
            <a:pPr marL="457200" lvl="1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Et prépare 1 repas pour 200 personnes 1 fois par semaine</a:t>
            </a:r>
            <a:endParaRPr lang="fr-FR" altLang="fr-FR" sz="80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400" dirty="0">
                <a:cs typeface="Times New Roman" panose="02020603050405020304" pitchFamily="18" charset="0"/>
              </a:rPr>
              <a:t>Suivi: Sai et la congrégation des Filles de la Charité</a:t>
            </a:r>
            <a:endParaRPr lang="fr-FR" altLang="fr-FR" sz="8000" dirty="0"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Caractéristiques: zone rurale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8000" dirty="0">
                <a:cs typeface="Times New Roman" panose="02020603050405020304" pitchFamily="18" charset="0"/>
              </a:rPr>
              <a:t>Statut :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financé</a:t>
            </a:r>
            <a:r>
              <a:rPr lang="fr-FR" altLang="fr-FR" sz="8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par </a:t>
            </a:r>
            <a:r>
              <a:rPr lang="fr-FR" altLang="fr-FR" sz="8000" b="1" dirty="0">
                <a:solidFill>
                  <a:srgbClr val="C00000"/>
                </a:solidFill>
                <a:cs typeface="Times New Roman" panose="02020603050405020304" pitchFamily="18" charset="0"/>
              </a:rPr>
              <a:t>CIAM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32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1330" y="7431"/>
            <a:ext cx="2170670" cy="11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333786" y="607026"/>
            <a:ext cx="20026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/>
              <a:t>DA NINH</a:t>
            </a:r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07CF60CD-B1F5-5241-924B-090FC216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627" y="1466138"/>
            <a:ext cx="2541373" cy="52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0781B8-C02F-7043-BED0-1A146E46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56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73C3EF-E635-5C46-9DC1-CB6CA2676C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9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65126"/>
            <a:ext cx="2014151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Da Ninh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50E887-93F3-0143-8809-410F7762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BE919B-3B7C-824A-A9D8-6AE44AE8F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371" y="13"/>
            <a:ext cx="9206579" cy="68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23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0714" y="1677980"/>
            <a:ext cx="7583042" cy="4582143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Actions EDV : </a:t>
            </a:r>
            <a:r>
              <a:rPr lang="fr-FR" altLang="fr-FR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Achat de 50 vélos</a:t>
            </a:r>
            <a:endParaRPr lang="fr-FR" altLang="fr-FR" sz="24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Prêt d’un vélo à un jeune pendant l’année scolaire; les vélos sont remis en état durant l’été et font l’objet d’un nouveau prêt l’année suivante.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Minorités M’</a:t>
            </a:r>
            <a:r>
              <a:rPr lang="fr-FR" altLang="fr-FR" sz="2000" dirty="0" err="1">
                <a:cs typeface="Times New Roman" panose="02020603050405020304" pitchFamily="18" charset="0"/>
              </a:rPr>
              <a:t>Nong</a:t>
            </a:r>
            <a:r>
              <a:rPr lang="fr-FR" altLang="fr-FR" sz="2000" dirty="0">
                <a:cs typeface="Times New Roman" panose="02020603050405020304" pitchFamily="18" charset="0"/>
              </a:rPr>
              <a:t> et </a:t>
            </a:r>
            <a:r>
              <a:rPr lang="fr-FR" altLang="fr-FR" sz="2000" dirty="0" err="1">
                <a:cs typeface="Times New Roman" panose="02020603050405020304" pitchFamily="18" charset="0"/>
              </a:rPr>
              <a:t>Kho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Géographie : </a:t>
            </a:r>
            <a:r>
              <a:rPr lang="fr-FR" altLang="fr-FR" sz="2000" dirty="0">
                <a:cs typeface="Times New Roman" panose="02020603050405020304" pitchFamily="18" charset="0"/>
              </a:rPr>
              <a:t>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Lam</a:t>
            </a:r>
            <a:r>
              <a:rPr lang="fr-FR" altLang="fr-FR" sz="2000" b="1" dirty="0">
                <a:cs typeface="Times New Roman" panose="02020603050405020304" pitchFamily="18" charset="0"/>
              </a:rPr>
              <a:t> Dong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Suivi: </a:t>
            </a:r>
            <a:r>
              <a:rPr lang="fr-FR" altLang="fr-FR" sz="2000" dirty="0">
                <a:cs typeface="Times New Roman" panose="02020603050405020304" pitchFamily="18" charset="0"/>
              </a:rPr>
              <a:t>Sai et la congrégation des Filles de La Charité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Caractéristiques: </a:t>
            </a:r>
            <a:r>
              <a:rPr lang="fr-FR" altLang="fr-FR" sz="2000" dirty="0">
                <a:cs typeface="Times New Roman" panose="02020603050405020304" pitchFamily="18" charset="0"/>
              </a:rPr>
              <a:t>zone rurale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Statut : Don ciblé</a:t>
            </a:r>
            <a:r>
              <a:rPr lang="fr-FR" altLang="fr-FR" sz="2400" b="1" dirty="0">
                <a:cs typeface="Times New Roman" panose="02020603050405020304" pitchFamily="18" charset="0"/>
              </a:rPr>
              <a:t>.  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1 VELO pour se rendre à l’école = 60€</a:t>
            </a:r>
            <a:endParaRPr lang="fr-FR" altLang="fr-FR" sz="2400" dirty="0">
              <a:solidFill>
                <a:srgbClr val="C00000"/>
              </a:solidFill>
            </a:endParaRPr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400" dirty="0"/>
              <a:t>		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6601735" y="621847"/>
            <a:ext cx="1946138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DA TONG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00911D84-0723-554B-A64A-782700B06136}"/>
              </a:ext>
            </a:extLst>
          </p:cNvPr>
          <p:cNvSpPr/>
          <p:nvPr/>
        </p:nvSpPr>
        <p:spPr>
          <a:xfrm>
            <a:off x="-523162" y="1258871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F36D94BF-BD90-614C-BE14-01DDD78D2C63}"/>
              </a:ext>
            </a:extLst>
          </p:cNvPr>
          <p:cNvSpPr/>
          <p:nvPr/>
        </p:nvSpPr>
        <p:spPr>
          <a:xfrm rot="5400000" flipV="1">
            <a:off x="-1467888" y="3719358"/>
            <a:ext cx="6018571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C6E51FFB-AC74-024A-9B4F-37339F49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627" y="1466138"/>
            <a:ext cx="2541373" cy="52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69B2159-5FEE-6545-96A5-942567C86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D920451D-B422-5C4B-B560-326A3F20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B0D23E6F-96DA-DF4C-9E5B-1D4CA221D492}"/>
              </a:ext>
            </a:extLst>
          </p:cNvPr>
          <p:cNvSpPr txBox="1">
            <a:spLocks noChangeArrowheads="1"/>
          </p:cNvSpPr>
          <p:nvPr/>
        </p:nvSpPr>
        <p:spPr>
          <a:xfrm>
            <a:off x="458054" y="390765"/>
            <a:ext cx="5908589" cy="826677"/>
          </a:xfrm>
          <a:prstGeom prst="rect">
            <a:avLst/>
          </a:prstGeom>
          <a:solidFill>
            <a:srgbClr val="EFE9D9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b="1" dirty="0">
                <a:solidFill>
                  <a:schemeClr val="accent6">
                    <a:lumMod val="50000"/>
                  </a:schemeClr>
                </a:solidFill>
              </a:rPr>
              <a:t>Dernières réalisations - Centre</a:t>
            </a:r>
          </a:p>
        </p:txBody>
      </p:sp>
      <p:grpSp>
        <p:nvGrpSpPr>
          <p:cNvPr id="18" name="Groupe 8">
            <a:extLst>
              <a:ext uri="{FF2B5EF4-FFF2-40B4-BE49-F238E27FC236}">
                <a16:creationId xmlns:a16="http://schemas.microsoft.com/office/drawing/2014/main" id="{E7843E72-2EA9-874C-8D04-50F38636D7F3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1714491-5D7E-1A4D-8055-EB6FF9E7D7F7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A18204B-19B9-764D-9DAF-E3364153C95F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1313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65126"/>
            <a:ext cx="2014151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Da Tong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50E887-93F3-0143-8809-410F7762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59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7210DB-C2E8-7B40-91D2-3FA41EA6F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4618"/>
            <a:ext cx="7282828" cy="57262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F4501C-C4B5-C24A-9AB2-47F5FC7E7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1318" y="39477"/>
            <a:ext cx="2466523" cy="32952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EE83CC-E138-8841-83D8-69CC0554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9351" y="52812"/>
            <a:ext cx="2433403" cy="32952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BCC881-DCAB-5D4C-98BB-5514441192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7841" y="3193920"/>
            <a:ext cx="2433404" cy="36974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D46AF1-93F4-904A-93FB-22073E98CC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28" y="3348083"/>
            <a:ext cx="2475768" cy="35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800344" cy="826677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Principaux indicateurs </a:t>
            </a:r>
            <a:r>
              <a:rPr lang="fr-FR" altLang="fr-FR" sz="22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(*)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2431" y="1804086"/>
            <a:ext cx="7228705" cy="4361936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</a:pPr>
            <a:endParaRPr lang="fr-FR" altLang="fr-FR" dirty="0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267 adhérents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419 bienfaiteurs (reçus fiscaux 2022)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390 parrainages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2437 filleuls (337 individuels, 2100 collectifs)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31 programmes de parrainages individuels actifs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34 programmes de parrainages collectifs actifs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91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constructions depuis 1999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arlett" pitchFamily="2" charset="2"/>
              <a:buChar char="a"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26 dispensaires équipés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				(*) au 31/12/2022 hors LMO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altLang="fr-FR" dirty="0"/>
          </a:p>
          <a:p>
            <a:pPr lvl="2" eaLnBrk="1" hangingPunct="1">
              <a:lnSpc>
                <a:spcPct val="150000"/>
              </a:lnSpc>
              <a:buFont typeface="Wingdings" pitchFamily="2" charset="2"/>
              <a:buNone/>
            </a:pPr>
            <a:endParaRPr lang="fr-FR" altLang="fr-FR" sz="2400" dirty="0"/>
          </a:p>
          <a:p>
            <a:pPr lvl="2" eaLnBrk="1" hangingPunct="1">
              <a:lnSpc>
                <a:spcPct val="80000"/>
              </a:lnSpc>
            </a:pP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4538" y="-56069"/>
            <a:ext cx="25574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3" y="1177419"/>
            <a:ext cx="7053185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>
            <a:off x="-869390" y="3826179"/>
            <a:ext cx="5767081" cy="29656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51DE02-BFD3-D24D-825D-EC3F0946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ED2D04-E5B1-794B-82BC-C82341C6B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4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Sud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69314" y="1898227"/>
            <a:ext cx="6936735" cy="4026034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Géographie : Situé dans la province de </a:t>
            </a:r>
            <a:r>
              <a:rPr lang="fr-FR" altLang="fr-FR" sz="8000" dirty="0" err="1">
                <a:cs typeface="Times New Roman" panose="02020603050405020304" pitchFamily="18" charset="0"/>
              </a:rPr>
              <a:t>Binh</a:t>
            </a:r>
            <a:r>
              <a:rPr lang="fr-FR" altLang="fr-FR" sz="8000" dirty="0">
                <a:cs typeface="Times New Roman" panose="02020603050405020304" pitchFamily="18" charset="0"/>
              </a:rPr>
              <a:t> </a:t>
            </a:r>
            <a:r>
              <a:rPr lang="fr-FR" altLang="fr-FR" sz="8000" dirty="0" err="1">
                <a:cs typeface="Times New Roman" panose="02020603050405020304" pitchFamily="18" charset="0"/>
              </a:rPr>
              <a:t>Phuoc</a:t>
            </a:r>
            <a:endParaRPr lang="fr-FR" altLang="fr-FR" sz="8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Actions EDV </a:t>
            </a:r>
            <a:r>
              <a:rPr lang="fr-FR" altLang="fr-FR" sz="9600" dirty="0">
                <a:cs typeface="Times New Roman" panose="02020603050405020304" pitchFamily="18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8000" dirty="0">
                <a:solidFill>
                  <a:schemeClr val="accent6">
                    <a:lumMod val="50000"/>
                  </a:schemeClr>
                </a:solidFill>
              </a:rPr>
              <a:t>Construction d’une école maternelle comprenant deux salles de classe avec toilettes et cuisine sur un terrain de 1 300 m2 offert. 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8000" dirty="0">
                <a:solidFill>
                  <a:schemeClr val="accent6">
                    <a:lumMod val="50000"/>
                  </a:schemeClr>
                </a:solidFill>
              </a:rPr>
              <a:t>60 enfants des minorités S’</a:t>
            </a:r>
            <a:r>
              <a:rPr lang="fr-FR" sz="8000" dirty="0" err="1">
                <a:solidFill>
                  <a:schemeClr val="accent6">
                    <a:lumMod val="50000"/>
                  </a:schemeClr>
                </a:solidFill>
              </a:rPr>
              <a:t>Tieng</a:t>
            </a:r>
            <a:r>
              <a:rPr lang="fr-FR" sz="8000" dirty="0">
                <a:solidFill>
                  <a:schemeClr val="accent6">
                    <a:lumMod val="50000"/>
                  </a:schemeClr>
                </a:solidFill>
              </a:rPr>
              <a:t> de 2 à 4 ans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fr-FR" altLang="fr-FR" sz="80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Suivi: congrégation Marie Reine de la Paix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8000" dirty="0">
                <a:cs typeface="Times New Roman" panose="02020603050405020304" pitchFamily="18" charset="0"/>
              </a:rPr>
              <a:t>Caractéristiques : Région pauvre, Plantations d’hévéas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fr-FR" altLang="fr-FR" sz="80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80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800" dirty="0"/>
              <a:t>			</a:t>
            </a:r>
            <a:endParaRPr lang="fr-FR" altLang="fr-FR" sz="2400" dirty="0"/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053" y="53263"/>
            <a:ext cx="25574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271749" y="3749535"/>
            <a:ext cx="5712401" cy="23147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140153" y="607027"/>
            <a:ext cx="180863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Thuan Loi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908990-7067-0640-988C-9E77D8A3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EDFE25-C6D5-1046-9C54-A00EB64CC9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5B3C01-269B-7249-ACDB-2CDCFBCFFB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381" y="1618995"/>
            <a:ext cx="2310619" cy="45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821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2078572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dirty="0"/>
              <a:t>Thuan Loi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663DC-CBEF-7746-A1E4-55FE030A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E70E42-506E-6340-B17B-1CCB2F90B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696" y="0"/>
            <a:ext cx="9235440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59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Sud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2101736"/>
            <a:ext cx="6936735" cy="4026034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Géographie : Situé dans le district de </a:t>
            </a:r>
            <a:r>
              <a:rPr lang="fr-FR" altLang="fr-FR" sz="2000" dirty="0" err="1">
                <a:cs typeface="Times New Roman" panose="02020603050405020304" pitchFamily="18" charset="0"/>
              </a:rPr>
              <a:t>Cuchi</a:t>
            </a:r>
            <a:r>
              <a:rPr lang="fr-FR" altLang="fr-FR" sz="2000" dirty="0">
                <a:cs typeface="Times New Roman" panose="02020603050405020304" pitchFamily="18" charset="0"/>
              </a:rPr>
              <a:t> près de </a:t>
            </a:r>
            <a:r>
              <a:rPr lang="fr-FR" altLang="fr-FR" sz="2000" dirty="0" err="1">
                <a:cs typeface="Times New Roman" panose="02020603050405020304" pitchFamily="18" charset="0"/>
              </a:rPr>
              <a:t>HCM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Actions EDV 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d’un foyer pour des jeunes filles du primaire au lycée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Suivi : communauté des filles de Marie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Caractéristiques :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Statut : Projet financé par </a:t>
            </a:r>
            <a:r>
              <a:rPr lang="fr-FR" alt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la</a:t>
            </a:r>
            <a:r>
              <a:rPr lang="fr-FR" altLang="fr-FR" sz="2000" dirty="0"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Fondation Saint Gobain</a:t>
            </a:r>
          </a:p>
          <a:p>
            <a:pPr marL="0" indent="0" algn="ctr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Inauguration en décembre 2022</a:t>
            </a:r>
          </a:p>
          <a:p>
            <a:pPr marL="342900" indent="-342900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fr-FR" altLang="fr-FR" sz="20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dirty="0"/>
              <a:t>			</a:t>
            </a:r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140153" y="607027"/>
            <a:ext cx="16836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BAC HA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59E5A8-6415-8B42-9464-B0AE8B76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62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F5585CF-311E-E341-9956-52164D61DA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4" name="Picture 4" descr="logo_EDV_m">
            <a:extLst>
              <a:ext uri="{FF2B5EF4-FFF2-40B4-BE49-F238E27FC236}">
                <a16:creationId xmlns:a16="http://schemas.microsoft.com/office/drawing/2014/main" id="{99246FB4-41A3-FB43-890C-FB746669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E4639F-3967-0349-9828-D8B7F2724E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947" y="1237558"/>
            <a:ext cx="2530324" cy="48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972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1760073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Bac Ha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5D996F-33B6-624B-BD8D-C719A95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331A20-F5D1-F648-9460-2D9A1E7D2A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9" y="38"/>
            <a:ext cx="87915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89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4" y="365126"/>
            <a:ext cx="1760073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Bac Ha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5D996F-33B6-624B-BD8D-C719A95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30F714-FFB0-7A4F-ADF6-793F49F47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25" y="37"/>
            <a:ext cx="91630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326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Sud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1802424"/>
            <a:ext cx="7381500" cy="4228549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Géographie : 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Binh</a:t>
            </a:r>
            <a:r>
              <a:rPr lang="fr-FR" altLang="fr-FR" sz="2000" b="1" dirty="0"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Phuoc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Actions EDV : 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Parrainages de 10 enfants de 6 à 9 ans 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des minorités M’</a:t>
            </a:r>
            <a:r>
              <a:rPr lang="fr-FR" altLang="fr-FR" sz="2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nong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et </a:t>
            </a:r>
            <a:r>
              <a:rPr lang="fr-FR" altLang="fr-FR" sz="2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Stieng</a:t>
            </a:r>
            <a:endParaRPr lang="fr-FR" altLang="fr-FR" sz="20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Suivi: Sai et la congrégation Marie Reine de la Paix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Caractéristiques: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zone rurale agricole, culture de café et noix de cajou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Parents travaillent comme journaliers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Familles (entre 4 et 7 personnes) vivent dans des maisons de 30 à 50 m2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fr-FR" altLang="fr-FR" sz="20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0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dirty="0"/>
              <a:t>			</a:t>
            </a:r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407521" y="3852904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359766" y="1686397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333786" y="607026"/>
            <a:ext cx="19028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THIEN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  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CEA431-DE74-0041-85E6-8140F36E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65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F8E4C3C-59B8-934B-9FCB-567BFDBF5B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4" name="Picture 4" descr="logo_EDV_m">
            <a:extLst>
              <a:ext uri="{FF2B5EF4-FFF2-40B4-BE49-F238E27FC236}">
                <a16:creationId xmlns:a16="http://schemas.microsoft.com/office/drawing/2014/main" id="{8AD22A61-AEF9-044F-AF3E-239D4D00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ED7278C-7F4B-3440-8FB6-7975A36726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381" y="1618995"/>
            <a:ext cx="2310619" cy="45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0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EFE9D9">
              <a:alpha val="88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rPr>
              <a:t>Dernières réalisations - Sud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9057" y="1817593"/>
            <a:ext cx="7858986" cy="4228549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Géographie : Situé dans la province de </a:t>
            </a:r>
            <a:r>
              <a:rPr lang="fr-FR" altLang="fr-FR" sz="2000" dirty="0" err="1">
                <a:cs typeface="Times New Roman" panose="02020603050405020304" pitchFamily="18" charset="0"/>
              </a:rPr>
              <a:t>Lam</a:t>
            </a:r>
            <a:r>
              <a:rPr lang="fr-FR" altLang="fr-FR" sz="2000" dirty="0">
                <a:cs typeface="Times New Roman" panose="02020603050405020304" pitchFamily="18" charset="0"/>
              </a:rPr>
              <a:t> Dong à 20 km de la ville de Bao </a:t>
            </a:r>
            <a:r>
              <a:rPr lang="fr-FR" altLang="fr-FR" sz="2000" dirty="0" err="1">
                <a:cs typeface="Times New Roman" panose="02020603050405020304" pitchFamily="18" charset="0"/>
              </a:rPr>
              <a:t>Loc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Actions EDV : 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Rénovation de l’école maternelle pour 70 enfants de l’ethnie Chau Ma, âgés de 2 à 4 ans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1800" dirty="0"/>
              <a:t>réfection des plafonds,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fr-FR" sz="1800" dirty="0"/>
              <a:t>agrandissement de l’auvent du préau,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fr-FR" sz="1800" dirty="0"/>
              <a:t>création d’une pièce pour les jeux et la gymnastique</a:t>
            </a:r>
            <a:endParaRPr lang="fr-FR" altLang="fr-FR" sz="20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  Suivi: Sai et la congrégation des Amantes de la Croix de Dalat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  Caractéristiques: zone rurale agricole, culture de café et noix de cajou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fr-FR" altLang="fr-FR" sz="20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0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dirty="0"/>
              <a:t>			</a:t>
            </a:r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1662868" y="3796510"/>
            <a:ext cx="6030097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173895" y="1712909"/>
            <a:ext cx="956866" cy="993047"/>
            <a:chOff x="-2236594" y="1645611"/>
            <a:chExt cx="792429" cy="792428"/>
          </a:xfrm>
          <a:solidFill>
            <a:schemeClr val="accent6">
              <a:lumMod val="40000"/>
              <a:lumOff val="60000"/>
              <a:alpha val="61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36593" y="1645611"/>
              <a:ext cx="792428" cy="7924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10605"/>
              <a:ext cx="792428" cy="245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ACTIF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54158" y="607027"/>
            <a:ext cx="20026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chemeClr val="accent6">
                    <a:lumMod val="50000"/>
                  </a:schemeClr>
                </a:solidFill>
              </a:rPr>
              <a:t>B’SUMRAC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D3E100F3-F4C6-0D41-B774-0EF44F68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2150" y="1466138"/>
            <a:ext cx="2369849" cy="48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A7B2DD-403A-D240-9698-7F591907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66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8F33A9A-F17B-E742-A790-19F0F5B2E4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5" name="Picture 4" descr="logo_EDV_m">
            <a:extLst>
              <a:ext uri="{FF2B5EF4-FFF2-40B4-BE49-F238E27FC236}">
                <a16:creationId xmlns:a16="http://schemas.microsoft.com/office/drawing/2014/main" id="{720A3CC5-419D-0740-AF6C-E8182415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256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65126"/>
            <a:ext cx="2014151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dirty="0" err="1"/>
              <a:t>B’Sumrac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A0F30A-47E9-7642-AD54-970618D0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C3B781-0F34-B341-B4F2-6A039FCD61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3" y="1467788"/>
            <a:ext cx="4869021" cy="53902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916EC1-89AE-4C48-B06E-28C5C70340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001" y="-10410"/>
            <a:ext cx="5230006" cy="69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05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908589" cy="826677"/>
          </a:xfrm>
          <a:solidFill>
            <a:srgbClr val="F3ECDA">
              <a:alpha val="5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rgbClr val="C00000"/>
                </a:solidFill>
              </a:rPr>
              <a:t>Nouveaux Projets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1543" y="1677981"/>
            <a:ext cx="7381500" cy="4352992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Actions EDV : 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d’une école maternelle avec 2 salles de classe pouvant accueillir 60 enfants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Géographie : </a:t>
            </a:r>
            <a:r>
              <a:rPr lang="fr-FR" altLang="fr-FR" sz="2000" dirty="0">
                <a:cs typeface="Times New Roman" panose="02020603050405020304" pitchFamily="18" charset="0"/>
              </a:rPr>
              <a:t>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Lam</a:t>
            </a:r>
            <a:r>
              <a:rPr lang="fr-FR" altLang="fr-FR" sz="2000" b="1" dirty="0">
                <a:cs typeface="Times New Roman" panose="02020603050405020304" pitchFamily="18" charset="0"/>
              </a:rPr>
              <a:t> Dong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Suivi: </a:t>
            </a:r>
            <a:r>
              <a:rPr lang="fr-FR" altLang="fr-FR" sz="2000" dirty="0">
                <a:cs typeface="Times New Roman" panose="02020603050405020304" pitchFamily="18" charset="0"/>
              </a:rPr>
              <a:t>Sai et la congrégation des Amantes de la Croix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Caractéristiques: </a:t>
            </a:r>
            <a:r>
              <a:rPr lang="fr-FR" altLang="fr-FR" sz="2000" dirty="0">
                <a:cs typeface="Times New Roman" panose="02020603050405020304" pitchFamily="18" charset="0"/>
              </a:rPr>
              <a:t>zone rurale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Statut : 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projet financé par </a:t>
            </a:r>
            <a:r>
              <a:rPr lang="fr-FR" alt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un don ciblé</a:t>
            </a: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0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400" dirty="0"/>
              <a:t>			</a:t>
            </a: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83767" y="1828800"/>
            <a:ext cx="1168125" cy="1089060"/>
            <a:chOff x="-2296296" y="1645610"/>
            <a:chExt cx="1026945" cy="98267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96296" y="1645610"/>
              <a:ext cx="1026945" cy="98267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56009"/>
              <a:ext cx="913495" cy="4165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C00000"/>
                  </a:solidFill>
                </a:rPr>
                <a:t>Projet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66658" y="607027"/>
            <a:ext cx="1661933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Lộc Sơn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07CF60CD-B1F5-5241-924B-090FC216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627" y="1466138"/>
            <a:ext cx="2541373" cy="52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oins 12">
            <a:extLst>
              <a:ext uri="{FF2B5EF4-FFF2-40B4-BE49-F238E27FC236}">
                <a16:creationId xmlns:a16="http://schemas.microsoft.com/office/drawing/2014/main" id="{00911D84-0723-554B-A64A-782700B06136}"/>
              </a:ext>
            </a:extLst>
          </p:cNvPr>
          <p:cNvSpPr/>
          <p:nvPr/>
        </p:nvSpPr>
        <p:spPr>
          <a:xfrm>
            <a:off x="-143017" y="1231227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F36D94BF-BD90-614C-BE14-01DDD78D2C63}"/>
              </a:ext>
            </a:extLst>
          </p:cNvPr>
          <p:cNvSpPr/>
          <p:nvPr/>
        </p:nvSpPr>
        <p:spPr>
          <a:xfrm rot="5400000" flipV="1">
            <a:off x="-1608194" y="3712374"/>
            <a:ext cx="6018571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F6185A-414E-6A44-B240-94F236A4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68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3EB5EB4-038E-1D43-AEA7-11735D8F9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3BC09A97-F59F-DA43-A7ED-694C14EF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155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7" y="278628"/>
            <a:ext cx="1828800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4000" b="1" dirty="0">
                <a:solidFill>
                  <a:srgbClr val="C00000"/>
                </a:solidFill>
              </a:rPr>
              <a:t>Lộc Sơn </a:t>
            </a:r>
            <a:br>
              <a:rPr lang="fr-FR" sz="4000" dirty="0">
                <a:solidFill>
                  <a:srgbClr val="C00000"/>
                </a:solidFill>
              </a:rPr>
            </a:b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F28530-9CBF-244A-BAE9-C76DDDE8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69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E20E27-2CEB-2845-A435-CE21E674D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085" y="0"/>
            <a:ext cx="9310915" cy="68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234" y="336331"/>
            <a:ext cx="4295323" cy="855471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n>
                  <a:noFill/>
                </a:ln>
              </a:rPr>
              <a:t>Comptes 2022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2432" y="1917596"/>
            <a:ext cx="5678285" cy="4248426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altLang="fr-FR" dirty="0"/>
              <a:t>Etablis par le cabinet FITECO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altLang="fr-FR" sz="2600" dirty="0"/>
              <a:t>	Expert Comptable</a:t>
            </a:r>
          </a:p>
          <a:p>
            <a:pPr marL="0" indent="0">
              <a:lnSpc>
                <a:spcPct val="120000"/>
              </a:lnSpc>
              <a:buNone/>
            </a:pPr>
            <a:endParaRPr lang="fr-FR" altLang="fr-FR" sz="3600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altLang="fr-FR" dirty="0"/>
              <a:t>Certifiés par le cabinet </a:t>
            </a:r>
            <a:r>
              <a:rPr lang="fr-FR" altLang="fr-FR" dirty="0" err="1"/>
              <a:t>AJILEC</a:t>
            </a:r>
            <a:endParaRPr lang="fr-FR" alt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altLang="fr-FR" sz="2400" dirty="0"/>
              <a:t>	Commissaire aux Comptes </a:t>
            </a:r>
          </a:p>
          <a:p>
            <a:pPr>
              <a:lnSpc>
                <a:spcPct val="120000"/>
              </a:lnSpc>
              <a:buNone/>
            </a:pPr>
            <a:r>
              <a:rPr lang="fr-FR" altLang="fr-FR" sz="2400" dirty="0"/>
              <a:t>			</a:t>
            </a:r>
          </a:p>
        </p:txBody>
      </p:sp>
      <p:pic>
        <p:nvPicPr>
          <p:cNvPr id="22531" name="Picture 4" descr="logo_EDV_m">
            <a:extLst>
              <a:ext uri="{FF2B5EF4-FFF2-40B4-BE49-F238E27FC236}">
                <a16:creationId xmlns:a16="http://schemas.microsoft.com/office/drawing/2014/main" id="{BFE35194-FFCD-DA49-94C8-B9DA0C8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3672" y="142682"/>
            <a:ext cx="2135860" cy="11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98622" y="1191802"/>
            <a:ext cx="5893942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>
            <a:off x="-869390" y="3826179"/>
            <a:ext cx="5767081" cy="296561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20A66D-5F80-4748-ADD1-AD48B947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B75331-B957-9948-A86A-D61CFE7B70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28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055" y="357286"/>
            <a:ext cx="5908589" cy="826677"/>
          </a:xfrm>
          <a:solidFill>
            <a:srgbClr val="F3ECDA">
              <a:alpha val="5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rgbClr val="C00000"/>
                </a:solidFill>
              </a:rPr>
              <a:t>Nouveaux Projets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9183" y="1742099"/>
            <a:ext cx="7562075" cy="4165541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  Actions EDV : 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d’un foyer pour 60 jeunes filles Jaraï de 7 à 18 ans de 300 m2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Les locaux de l’actuel établissement sont étroits, détériorés et ne peuvent accueillir que 40 jeunes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Géographie : </a:t>
            </a:r>
            <a:r>
              <a:rPr lang="fr-FR" altLang="fr-FR" sz="2000" dirty="0">
                <a:cs typeface="Times New Roman" panose="02020603050405020304" pitchFamily="18" charset="0"/>
              </a:rPr>
              <a:t>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Kontum</a:t>
            </a:r>
            <a:endParaRPr lang="fr-FR" altLang="fr-FR" sz="2000" b="1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Suivi: </a:t>
            </a:r>
            <a:r>
              <a:rPr lang="fr-FR" altLang="fr-FR" sz="2000" dirty="0">
                <a:cs typeface="Times New Roman" panose="02020603050405020304" pitchFamily="18" charset="0"/>
              </a:rPr>
              <a:t>Sr </a:t>
            </a:r>
            <a:r>
              <a:rPr lang="fr-FR" altLang="fr-FR" sz="2000" dirty="0" err="1">
                <a:cs typeface="Times New Roman" panose="02020603050405020304" pitchFamily="18" charset="0"/>
              </a:rPr>
              <a:t>Hoan</a:t>
            </a:r>
            <a:r>
              <a:rPr lang="fr-FR" altLang="fr-FR" sz="2000" dirty="0"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cs typeface="Times New Roman" panose="02020603050405020304" pitchFamily="18" charset="0"/>
              </a:rPr>
              <a:t>Thi</a:t>
            </a:r>
            <a:r>
              <a:rPr lang="fr-FR" altLang="fr-FR" sz="2000" dirty="0">
                <a:cs typeface="Times New Roman" panose="02020603050405020304" pitchFamily="18" charset="0"/>
              </a:rPr>
              <a:t> Lien de la congrégation de Saint Paul de Chartres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Caractéristiques: </a:t>
            </a:r>
            <a:r>
              <a:rPr lang="fr-FR" altLang="fr-FR" sz="2000" dirty="0">
                <a:cs typeface="Times New Roman" panose="02020603050405020304" pitchFamily="18" charset="0"/>
              </a:rPr>
              <a:t>zone rurale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Statut : </a:t>
            </a:r>
            <a:r>
              <a:rPr lang="fr-FR" altLang="fr-FR" sz="2000" dirty="0">
                <a:cs typeface="Times New Roman" panose="02020603050405020304" pitchFamily="18" charset="0"/>
              </a:rPr>
              <a:t>projet financé par </a:t>
            </a:r>
            <a:r>
              <a:rPr lang="fr-FR" alt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La Fondation Notre Dame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4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400" dirty="0"/>
              <a:t>			</a:t>
            </a: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164387" y="1808252"/>
            <a:ext cx="1087505" cy="1109608"/>
            <a:chOff x="-2296296" y="1645610"/>
            <a:chExt cx="1026945" cy="98267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96296" y="1645610"/>
              <a:ext cx="1026945" cy="98267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56009"/>
              <a:ext cx="913495" cy="4165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C00000"/>
                  </a:solidFill>
                </a:rPr>
                <a:t>Projet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7066658" y="607027"/>
            <a:ext cx="1661933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VO </a:t>
            </a:r>
            <a:r>
              <a:rPr lang="fr-FR" sz="3200" dirty="0" err="1">
                <a:solidFill>
                  <a:srgbClr val="C00000"/>
                </a:solidFill>
              </a:rPr>
              <a:t>LAM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00911D84-0723-554B-A64A-782700B06136}"/>
              </a:ext>
            </a:extLst>
          </p:cNvPr>
          <p:cNvSpPr/>
          <p:nvPr/>
        </p:nvSpPr>
        <p:spPr>
          <a:xfrm>
            <a:off x="-399871" y="1218395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F36D94BF-BD90-614C-BE14-01DDD78D2C63}"/>
              </a:ext>
            </a:extLst>
          </p:cNvPr>
          <p:cNvSpPr/>
          <p:nvPr/>
        </p:nvSpPr>
        <p:spPr>
          <a:xfrm rot="5400000" flipV="1">
            <a:off x="-1672207" y="3637806"/>
            <a:ext cx="6018571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178006-1317-874B-A5B1-D8D5624FA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2224" y="1316736"/>
            <a:ext cx="2779776" cy="514502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9C083A-FAF6-DA43-A480-FED09A20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70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1AB1291-0A64-1740-9D7C-619EB40D1A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B0D00401-F574-F647-A3A6-790FAD62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8440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7" y="278628"/>
            <a:ext cx="1828800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4000" b="1" dirty="0">
                <a:solidFill>
                  <a:srgbClr val="C00000"/>
                </a:solidFill>
              </a:rPr>
              <a:t>Vo </a:t>
            </a:r>
            <a:r>
              <a:rPr lang="fr-FR" sz="4000" b="1" dirty="0" err="1">
                <a:solidFill>
                  <a:srgbClr val="C00000"/>
                </a:solidFill>
              </a:rPr>
              <a:t>Lam</a:t>
            </a:r>
            <a:br>
              <a:rPr lang="fr-FR" sz="4000" dirty="0">
                <a:solidFill>
                  <a:srgbClr val="C00000"/>
                </a:solidFill>
              </a:rPr>
            </a:b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DA40E3-4043-8843-A579-5E34D68B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584800-89FE-354B-9A97-FCC58494B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859" y="0"/>
            <a:ext cx="970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389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055" y="379945"/>
            <a:ext cx="5908589" cy="826677"/>
          </a:xfrm>
          <a:solidFill>
            <a:srgbClr val="F3ECDA">
              <a:alpha val="5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rgbClr val="C00000"/>
                </a:solidFill>
              </a:rPr>
              <a:t>Nouveaux Projets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60533" y="1743842"/>
            <a:ext cx="7381500" cy="4434220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 Actions EDV :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Achat de 50 vélos pour des collégiens et lycéens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10 vélos pour le foyer </a:t>
            </a:r>
            <a:r>
              <a:rPr lang="fr-FR" altLang="fr-FR" sz="2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Dak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To – école à 4 km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15 vélos pour des élèves de </a:t>
            </a:r>
            <a:r>
              <a:rPr lang="fr-FR" altLang="fr-FR" sz="2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Kon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Bo Bang – école à 10 km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15 vélos pour le village de </a:t>
            </a:r>
            <a:r>
              <a:rPr lang="fr-FR" altLang="fr-FR" sz="2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Dak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Tuc – école à 5 km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10 vélos pour </a:t>
            </a:r>
            <a:r>
              <a:rPr lang="fr-FR" altLang="fr-FR" sz="20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Mang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La – école à 7 km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fr-FR" sz="1600" dirty="0"/>
              <a:t>« Ce sont des étudiants issus de familles pauvres. Pas assez de nourriture à manger, pas assez de vêtements à porter. Cependant ils essaient toujours d’aller à l’école »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 Géographie : </a:t>
            </a:r>
            <a:r>
              <a:rPr lang="fr-FR" altLang="fr-FR" sz="2000" dirty="0">
                <a:cs typeface="Times New Roman" panose="02020603050405020304" pitchFamily="18" charset="0"/>
              </a:rPr>
              <a:t>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Kontum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Suivi: </a:t>
            </a:r>
            <a:r>
              <a:rPr lang="fr-FR" altLang="fr-FR" sz="2000" dirty="0">
                <a:cs typeface="Times New Roman" panose="02020603050405020304" pitchFamily="18" charset="0"/>
              </a:rPr>
              <a:t>Sai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Caractéristiques: </a:t>
            </a:r>
            <a:r>
              <a:rPr lang="fr-FR" altLang="fr-FR" sz="2000" dirty="0">
                <a:cs typeface="Times New Roman" panose="02020603050405020304" pitchFamily="18" charset="0"/>
              </a:rPr>
              <a:t>minorités ethniques- villages isolés et pauvres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4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400" dirty="0"/>
              <a:t>			</a:t>
            </a: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92468" y="1677980"/>
            <a:ext cx="1218961" cy="1219332"/>
            <a:chOff x="-2312737" y="1645610"/>
            <a:chExt cx="1009483" cy="97299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312737" y="1645610"/>
              <a:ext cx="1009483" cy="97299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45407" y="1947910"/>
              <a:ext cx="870519" cy="3683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C00000"/>
                  </a:solidFill>
                </a:rPr>
                <a:t>Projet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6631900" y="626643"/>
            <a:ext cx="3527003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Région</a:t>
            </a:r>
            <a:r>
              <a:rPr lang="en-US" sz="3200" dirty="0">
                <a:solidFill>
                  <a:srgbClr val="C00000"/>
                </a:solidFill>
              </a:rPr>
              <a:t> de </a:t>
            </a:r>
            <a:r>
              <a:rPr lang="en-US" sz="3200" dirty="0" err="1">
                <a:solidFill>
                  <a:srgbClr val="C00000"/>
                </a:solidFill>
              </a:rPr>
              <a:t>KONTUM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00911D84-0723-554B-A64A-782700B06136}"/>
              </a:ext>
            </a:extLst>
          </p:cNvPr>
          <p:cNvSpPr/>
          <p:nvPr/>
        </p:nvSpPr>
        <p:spPr>
          <a:xfrm>
            <a:off x="-523162" y="1258871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F36D94BF-BD90-614C-BE14-01DDD78D2C63}"/>
              </a:ext>
            </a:extLst>
          </p:cNvPr>
          <p:cNvSpPr/>
          <p:nvPr/>
        </p:nvSpPr>
        <p:spPr>
          <a:xfrm rot="5400000" flipV="1">
            <a:off x="-1566554" y="3720605"/>
            <a:ext cx="6018571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2809E1-99BF-3242-95B3-DE8AD371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72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69B2159-5FEE-6545-96A5-942567C869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D920451D-B422-5C4B-B560-326A3F20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0864EB-A3EC-294F-B108-1B78F6D7FD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980" y="1316736"/>
            <a:ext cx="2673019" cy="4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530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978" y="354652"/>
            <a:ext cx="5908589" cy="826677"/>
          </a:xfrm>
          <a:solidFill>
            <a:srgbClr val="F3ECDA">
              <a:alpha val="5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rgbClr val="C00000"/>
                </a:solidFill>
              </a:rPr>
              <a:t>Nouveaux Projets - Sud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8424" y="1677982"/>
            <a:ext cx="7381500" cy="4352992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Actions EDV :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d’une école maternelle avec 2 salles de classe + toilettes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Rénovation des classes existantes et de la cuisine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Accueil de 60 enfants en maternelle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Cours de soutien pour 20 enfants de 8 à 10 ans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Cours d’été pour 80 enfants du primaire et du collège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cs typeface="Times New Roman" panose="02020603050405020304" pitchFamily="18" charset="0"/>
              </a:rPr>
              <a:t>Géographie : 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Hau</a:t>
            </a:r>
            <a:r>
              <a:rPr lang="fr-FR" altLang="fr-FR" sz="2000" b="1" dirty="0"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Giang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  Suivi: Sai et la congrégation des Filles de Marie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  Caractéristiques: zone rurale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000" dirty="0">
                <a:cs typeface="Times New Roman" panose="02020603050405020304" pitchFamily="18" charset="0"/>
              </a:rPr>
              <a:t>  Statut : 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projet financé par </a:t>
            </a:r>
            <a:r>
              <a:rPr lang="fr-FR" alt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Notre Dame Sainte Famille de Sannois</a:t>
            </a: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4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400" dirty="0"/>
              <a:t>			</a:t>
            </a: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92468" y="1677980"/>
            <a:ext cx="1218961" cy="1219332"/>
            <a:chOff x="-2312737" y="1645610"/>
            <a:chExt cx="1009483" cy="97299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312737" y="1645610"/>
              <a:ext cx="1009483" cy="97299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45407" y="1947910"/>
              <a:ext cx="870519" cy="3683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C00000"/>
                  </a:solidFill>
                </a:rPr>
                <a:t>Projet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6758433" y="621847"/>
            <a:ext cx="1946138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Vĩnh </a:t>
            </a:r>
            <a:r>
              <a:rPr lang="en-US" sz="3200" dirty="0" err="1">
                <a:solidFill>
                  <a:srgbClr val="C00000"/>
                </a:solidFill>
              </a:rPr>
              <a:t>Chèo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00911D84-0723-554B-A64A-782700B06136}"/>
              </a:ext>
            </a:extLst>
          </p:cNvPr>
          <p:cNvSpPr/>
          <p:nvPr/>
        </p:nvSpPr>
        <p:spPr>
          <a:xfrm>
            <a:off x="-440968" y="1235510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F36D94BF-BD90-614C-BE14-01DDD78D2C63}"/>
              </a:ext>
            </a:extLst>
          </p:cNvPr>
          <p:cNvSpPr/>
          <p:nvPr/>
        </p:nvSpPr>
        <p:spPr>
          <a:xfrm rot="5400000" flipV="1">
            <a:off x="-1404360" y="3706611"/>
            <a:ext cx="6018571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7C04F6-F3F9-9C41-B789-7BB61A26FA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515" y="1509846"/>
            <a:ext cx="2602485" cy="464298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FBDF30-334F-F244-822A-7D37E1F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73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844F535-A90A-8A49-99EB-32349C499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D0A04372-238B-7C40-97F7-9D6FA752A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046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28" y="278628"/>
            <a:ext cx="2187145" cy="7547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C00000"/>
                </a:solidFill>
              </a:rPr>
            </a:br>
            <a:br>
              <a:rPr lang="fr-FR" sz="4000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Vĩnh </a:t>
            </a:r>
            <a:r>
              <a:rPr lang="en-US" sz="4000" b="1" dirty="0" err="1">
                <a:solidFill>
                  <a:srgbClr val="C00000"/>
                </a:solidFill>
              </a:rPr>
              <a:t>Chèo</a:t>
            </a:r>
            <a:br>
              <a:rPr lang="fr-FR" sz="4000" dirty="0">
                <a:solidFill>
                  <a:srgbClr val="C00000"/>
                </a:solidFill>
              </a:rPr>
            </a:br>
            <a:br>
              <a:rPr lang="fr-FR" sz="4000" dirty="0">
                <a:solidFill>
                  <a:srgbClr val="C00000"/>
                </a:solidFill>
              </a:rPr>
            </a:b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71CCC6-EC25-8247-AB01-5F7612F7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D0DD70-923B-2249-9385-67812D8D7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13" y="20451"/>
            <a:ext cx="9651844" cy="68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8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339281" cy="826677"/>
          </a:xfrm>
          <a:solidFill>
            <a:srgbClr val="EFE9D9">
              <a:alpha val="88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</a:rPr>
              <a:t>Projets en direct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5021" y="1794749"/>
            <a:ext cx="7320311" cy="3414527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rmAutofit lnSpcReduction="10000"/>
          </a:bodyPr>
          <a:lstStyle/>
          <a:p>
            <a:pPr lvl="1">
              <a:lnSpc>
                <a:spcPct val="220000"/>
              </a:lnSpc>
              <a:buFont typeface="Courier New" panose="02070309020205020404" pitchFamily="49" charset="0"/>
              <a:buChar char="o"/>
            </a:pPr>
            <a:endParaRPr lang="fr-FR" altLang="fr-FR" dirty="0"/>
          </a:p>
          <a:p>
            <a:pPr lvl="1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Les projets sont choisis par nos relais vietnamiens</a:t>
            </a:r>
          </a:p>
          <a:p>
            <a:pPr lvl="1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Le financement se fait directement au Vietnam</a:t>
            </a:r>
            <a:r>
              <a:rPr lang="fr-FR" altLang="fr-FR" sz="3200" dirty="0"/>
              <a:t>	</a:t>
            </a:r>
            <a:endParaRPr lang="fr-FR" altLang="fr-FR" sz="2800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0" y="1276557"/>
            <a:ext cx="5907861" cy="23966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>
            <a:extLst>
              <a:ext uri="{FF2B5EF4-FFF2-40B4-BE49-F238E27FC236}">
                <a16:creationId xmlns:a16="http://schemas.microsoft.com/office/drawing/2014/main" id="{7EC71BE8-EEBA-1648-B969-D4BB1D67D2E3}"/>
              </a:ext>
            </a:extLst>
          </p:cNvPr>
          <p:cNvSpPr/>
          <p:nvPr/>
        </p:nvSpPr>
        <p:spPr>
          <a:xfrm rot="5400000" flipV="1">
            <a:off x="-776073" y="3391726"/>
            <a:ext cx="4620422" cy="220574"/>
          </a:xfrm>
          <a:prstGeom prst="mathMinus">
            <a:avLst>
              <a:gd name="adj1" fmla="val 3831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55F774-9A17-3945-8D73-AC30235C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EB1935-1132-F243-AFFA-5D9478DA7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1" name="Picture 4" descr="logo_EDV_m">
            <a:extLst>
              <a:ext uri="{FF2B5EF4-FFF2-40B4-BE49-F238E27FC236}">
                <a16:creationId xmlns:a16="http://schemas.microsoft.com/office/drawing/2014/main" id="{658A85B7-8ABD-C340-B5AD-C7772EC6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5702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055" y="357286"/>
            <a:ext cx="5908589" cy="826677"/>
          </a:xfrm>
          <a:solidFill>
            <a:srgbClr val="F3ECDA">
              <a:alpha val="5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rgbClr val="C00000"/>
                </a:solidFill>
              </a:rPr>
              <a:t>Nouveaux Projets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9184" y="1742099"/>
            <a:ext cx="7449060" cy="4165541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  Actions EDV : 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d’un foyer pour 40 jeunes filles des minorités </a:t>
            </a:r>
            <a:r>
              <a:rPr lang="fr-FR" altLang="fr-FR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Sedang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et </a:t>
            </a:r>
            <a:r>
              <a:rPr lang="fr-FR" altLang="fr-FR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Ro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Ngao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de 12 à 18 ans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Les locaux de l’actuel établissement sont, détériorés et insalubres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fr-FR" altLang="fr-FR" sz="2400" dirty="0">
                <a:cs typeface="Times New Roman" panose="02020603050405020304" pitchFamily="18" charset="0"/>
              </a:rPr>
              <a:t>Géographie :</a:t>
            </a:r>
            <a:r>
              <a:rPr lang="fr-FR" altLang="fr-FR" dirty="0"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cs typeface="Times New Roman" panose="02020603050405020304" pitchFamily="18" charset="0"/>
              </a:rPr>
              <a:t>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</a:t>
            </a:r>
            <a:r>
              <a:rPr lang="fr-FR" altLang="fr-FR" sz="2000" b="1" dirty="0" err="1">
                <a:cs typeface="Times New Roman" panose="02020603050405020304" pitchFamily="18" charset="0"/>
              </a:rPr>
              <a:t>Kontum</a:t>
            </a:r>
            <a:endParaRPr lang="fr-FR" altLang="fr-FR" sz="2000" b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 Suivi: </a:t>
            </a:r>
            <a:r>
              <a:rPr lang="fr-FR" altLang="fr-FR" sz="2000" dirty="0">
                <a:cs typeface="Times New Roman" panose="02020603050405020304" pitchFamily="18" charset="0"/>
              </a:rPr>
              <a:t>Sr </a:t>
            </a:r>
            <a:r>
              <a:rPr lang="fr-FR" altLang="fr-FR" sz="2000" dirty="0" err="1">
                <a:cs typeface="Times New Roman" panose="02020603050405020304" pitchFamily="18" charset="0"/>
              </a:rPr>
              <a:t>Tuyet</a:t>
            </a:r>
            <a:r>
              <a:rPr lang="fr-FR" altLang="fr-FR" sz="2000" dirty="0">
                <a:cs typeface="Times New Roman" panose="02020603050405020304" pitchFamily="18" charset="0"/>
              </a:rPr>
              <a:t> et la congrégation des Dominicaines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 Caractéristiques: </a:t>
            </a:r>
            <a:r>
              <a:rPr lang="fr-FR" altLang="fr-FR" sz="2000" dirty="0">
                <a:cs typeface="Times New Roman" panose="02020603050405020304" pitchFamily="18" charset="0"/>
              </a:rPr>
              <a:t>zone rurale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 Statut : </a:t>
            </a:r>
            <a:r>
              <a:rPr lang="fr-FR" altLang="fr-FR" sz="2000" dirty="0">
                <a:cs typeface="Times New Roman" panose="02020603050405020304" pitchFamily="18" charset="0"/>
              </a:rPr>
              <a:t>projet financé par </a:t>
            </a:r>
            <a:r>
              <a:rPr lang="fr-FR" altLang="fr-FR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Giving</a:t>
            </a:r>
            <a:r>
              <a:rPr lang="fr-FR" alt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Back Project </a:t>
            </a:r>
            <a:r>
              <a:rPr lang="fr-FR" altLang="fr-F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de </a:t>
            </a:r>
            <a:r>
              <a:rPr lang="fr-FR" altLang="fr-FR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Réhahn</a:t>
            </a:r>
            <a:r>
              <a:rPr lang="fr-FR" altLang="fr-F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4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400" dirty="0"/>
              <a:t>			</a:t>
            </a: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164387" y="1808252"/>
            <a:ext cx="1087505" cy="1109608"/>
            <a:chOff x="-2296296" y="1645610"/>
            <a:chExt cx="1026945" cy="98267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96296" y="1645610"/>
              <a:ext cx="1026945" cy="98267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56009"/>
              <a:ext cx="913495" cy="4165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C00000"/>
                  </a:solidFill>
                </a:rPr>
                <a:t>Projet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6950805" y="633620"/>
            <a:ext cx="1604731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rgbClr val="C00000"/>
                </a:solidFill>
              </a:rPr>
              <a:t>DAK</a:t>
            </a:r>
            <a:r>
              <a:rPr lang="fr-FR" sz="3200" dirty="0">
                <a:solidFill>
                  <a:srgbClr val="C00000"/>
                </a:solidFill>
              </a:rPr>
              <a:t> TO</a:t>
            </a:r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00911D84-0723-554B-A64A-782700B06136}"/>
              </a:ext>
            </a:extLst>
          </p:cNvPr>
          <p:cNvSpPr/>
          <p:nvPr/>
        </p:nvSpPr>
        <p:spPr>
          <a:xfrm>
            <a:off x="-399871" y="1218395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F36D94BF-BD90-614C-BE14-01DDD78D2C63}"/>
              </a:ext>
            </a:extLst>
          </p:cNvPr>
          <p:cNvSpPr/>
          <p:nvPr/>
        </p:nvSpPr>
        <p:spPr>
          <a:xfrm rot="5400000" flipV="1">
            <a:off x="-1672207" y="3637806"/>
            <a:ext cx="6018571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8AB9AD-193D-B048-94DD-9AD43E123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2224" y="1316736"/>
            <a:ext cx="2779776" cy="514502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12519B-BC26-7D4D-ACAE-53BE24F8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76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DC22F0A-CEC8-D74F-8141-209E99DAB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B4B5DB28-ADA3-404F-B222-4A4D784E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83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7" y="278629"/>
            <a:ext cx="1714812" cy="6665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4000" b="1" dirty="0" err="1">
                <a:solidFill>
                  <a:srgbClr val="C00000"/>
                </a:solidFill>
              </a:rPr>
              <a:t>Dak</a:t>
            </a:r>
            <a:r>
              <a:rPr lang="fr-FR" sz="4000" b="1" dirty="0">
                <a:solidFill>
                  <a:srgbClr val="C00000"/>
                </a:solidFill>
              </a:rPr>
              <a:t> To</a:t>
            </a:r>
            <a:br>
              <a:rPr lang="fr-FR" sz="4000" dirty="0">
                <a:solidFill>
                  <a:srgbClr val="C00000"/>
                </a:solidFill>
              </a:rPr>
            </a:b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BF16FF-7D13-CF4E-B58A-AAF0719F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543C20-41DB-FF43-A2F3-7D244B46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85" y="611926"/>
            <a:ext cx="4519246" cy="60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979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9376" y="365125"/>
            <a:ext cx="5908589" cy="826677"/>
          </a:xfrm>
          <a:solidFill>
            <a:srgbClr val="F3ECDA">
              <a:alpha val="5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>
                <a:ln>
                  <a:noFill/>
                </a:ln>
                <a:solidFill>
                  <a:srgbClr val="C00000"/>
                </a:solidFill>
              </a:rPr>
              <a:t>Nouveaux Projets - Centre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9183" y="1742099"/>
            <a:ext cx="7692951" cy="4165541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  Actions EDV : 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Construction d’un foyer pour 38 enfants - 28 filles et 10 garçons- des minorités ethniques des classes du primaire et du collège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L’objectif est d’accueillir 70 jeunes 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Les locaux de l’actuel établissement sont inadaptés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fr-FR" altLang="fr-FR" sz="2400" dirty="0">
                <a:cs typeface="Times New Roman" panose="02020603050405020304" pitchFamily="18" charset="0"/>
              </a:rPr>
              <a:t>Géographie :</a:t>
            </a:r>
            <a:r>
              <a:rPr lang="fr-FR" altLang="fr-FR" dirty="0"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cs typeface="Times New Roman" panose="02020603050405020304" pitchFamily="18" charset="0"/>
              </a:rPr>
              <a:t>Situé dans la </a:t>
            </a:r>
            <a:r>
              <a:rPr lang="fr-FR" altLang="fr-FR" sz="2000" b="1" dirty="0">
                <a:cs typeface="Times New Roman" panose="02020603050405020304" pitchFamily="18" charset="0"/>
              </a:rPr>
              <a:t>province de Gia Lai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 Suivi: </a:t>
            </a:r>
            <a:r>
              <a:rPr lang="fr-FR" altLang="fr-FR" sz="2000" dirty="0">
                <a:cs typeface="Times New Roman" panose="02020603050405020304" pitchFamily="18" charset="0"/>
              </a:rPr>
              <a:t>Sr </a:t>
            </a:r>
            <a:r>
              <a:rPr lang="fr-FR" altLang="fr-FR" sz="2000" dirty="0" err="1">
                <a:cs typeface="Times New Roman" panose="02020603050405020304" pitchFamily="18" charset="0"/>
              </a:rPr>
              <a:t>Nhi</a:t>
            </a:r>
            <a:r>
              <a:rPr lang="fr-FR" altLang="fr-FR" sz="2000" dirty="0">
                <a:cs typeface="Times New Roman" panose="02020603050405020304" pitchFamily="18" charset="0"/>
              </a:rPr>
              <a:t> et la congrégation de </a:t>
            </a:r>
            <a:r>
              <a:rPr lang="fr-FR" altLang="fr-FR" sz="2000" dirty="0" err="1">
                <a:cs typeface="Times New Roman" panose="02020603050405020304" pitchFamily="18" charset="0"/>
              </a:rPr>
              <a:t>SPC</a:t>
            </a:r>
            <a:r>
              <a:rPr lang="fr-FR" altLang="fr-FR" sz="2000" dirty="0">
                <a:cs typeface="Times New Roman" panose="02020603050405020304" pitchFamily="18" charset="0"/>
              </a:rPr>
              <a:t> de Danang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 Caractéristiques: </a:t>
            </a:r>
            <a:r>
              <a:rPr lang="fr-FR" altLang="fr-FR" sz="2000" dirty="0">
                <a:cs typeface="Times New Roman" panose="02020603050405020304" pitchFamily="18" charset="0"/>
              </a:rPr>
              <a:t>zone rurale. Culture de café et d’arbres fruitiers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>
                <a:cs typeface="Times New Roman" panose="02020603050405020304" pitchFamily="18" charset="0"/>
              </a:rPr>
              <a:t>   Statut : </a:t>
            </a:r>
            <a:r>
              <a:rPr lang="fr-FR" altLang="fr-FR" sz="2000" dirty="0">
                <a:cs typeface="Times New Roman" panose="02020603050405020304" pitchFamily="18" charset="0"/>
              </a:rPr>
              <a:t>projet financé par </a:t>
            </a:r>
            <a:r>
              <a:rPr lang="fr-FR" altLang="fr-FR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Giving</a:t>
            </a:r>
            <a:r>
              <a:rPr lang="fr-FR" alt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Back Project </a:t>
            </a:r>
            <a:r>
              <a:rPr lang="fr-FR" altLang="fr-F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de </a:t>
            </a:r>
            <a:r>
              <a:rPr lang="fr-FR" altLang="fr-FR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Réhahn</a:t>
            </a:r>
            <a:r>
              <a:rPr lang="fr-FR" altLang="fr-F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fr-FR" altLang="fr-FR" sz="2400" dirty="0"/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altLang="fr-FR" sz="2400" dirty="0"/>
              <a:t>			</a:t>
            </a: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8457882F-CF05-6349-BD87-377C0D15245B}"/>
              </a:ext>
            </a:extLst>
          </p:cNvPr>
          <p:cNvGrpSpPr/>
          <p:nvPr/>
        </p:nvGrpSpPr>
        <p:grpSpPr>
          <a:xfrm>
            <a:off x="164387" y="1808252"/>
            <a:ext cx="1087505" cy="1109608"/>
            <a:chOff x="-2296296" y="1645610"/>
            <a:chExt cx="1026945" cy="98267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4A186-B90B-F040-82B1-ADE5B52EF631}"/>
                </a:ext>
              </a:extLst>
            </p:cNvPr>
            <p:cNvSpPr/>
            <p:nvPr/>
          </p:nvSpPr>
          <p:spPr bwMode="auto">
            <a:xfrm>
              <a:off x="-2296296" y="1645610"/>
              <a:ext cx="1026945" cy="98267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B19D79-B6A9-0F49-93AD-336639995EA5}"/>
                </a:ext>
              </a:extLst>
            </p:cNvPr>
            <p:cNvSpPr txBox="1"/>
            <p:nvPr/>
          </p:nvSpPr>
          <p:spPr>
            <a:xfrm>
              <a:off x="-2236594" y="1956009"/>
              <a:ext cx="913495" cy="4165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C00000"/>
                  </a:solidFill>
                </a:rPr>
                <a:t>Projet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96CBD88-8B75-BE43-B3DB-80611A154760}"/>
              </a:ext>
            </a:extLst>
          </p:cNvPr>
          <p:cNvSpPr txBox="1"/>
          <p:nvPr/>
        </p:nvSpPr>
        <p:spPr>
          <a:xfrm>
            <a:off x="6914508" y="607027"/>
            <a:ext cx="2013736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3200" dirty="0" err="1">
                <a:solidFill>
                  <a:srgbClr val="C00000"/>
                </a:solidFill>
              </a:rPr>
              <a:t>THANH</a:t>
            </a:r>
            <a:r>
              <a:rPr lang="fr-FR" sz="3200" dirty="0">
                <a:solidFill>
                  <a:srgbClr val="C00000"/>
                </a:solidFill>
              </a:rPr>
              <a:t> AN</a:t>
            </a:r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00911D84-0723-554B-A64A-782700B06136}"/>
              </a:ext>
            </a:extLst>
          </p:cNvPr>
          <p:cNvSpPr/>
          <p:nvPr/>
        </p:nvSpPr>
        <p:spPr>
          <a:xfrm>
            <a:off x="-521841" y="1220449"/>
            <a:ext cx="7871022" cy="274336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F36D94BF-BD90-614C-BE14-01DDD78D2C63}"/>
              </a:ext>
            </a:extLst>
          </p:cNvPr>
          <p:cNvSpPr/>
          <p:nvPr/>
        </p:nvSpPr>
        <p:spPr>
          <a:xfrm rot="5400000" flipV="1">
            <a:off x="-1672207" y="3637806"/>
            <a:ext cx="6018571" cy="28420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3D279044-64CB-064E-B982-503528AE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5243" y="1494785"/>
            <a:ext cx="2136757" cy="442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8F78FD-3E22-6446-8DC4-9073A641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78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1FE406C-6BC8-764C-B152-2D7D757A88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423851" cy="514397"/>
          </a:xfrm>
          <a:prstGeom prst="rect">
            <a:avLst/>
          </a:prstGeom>
        </p:spPr>
      </p:pic>
      <p:pic>
        <p:nvPicPr>
          <p:cNvPr id="16" name="Picture 4" descr="logo_EDV_m">
            <a:extLst>
              <a:ext uri="{FF2B5EF4-FFF2-40B4-BE49-F238E27FC236}">
                <a16:creationId xmlns:a16="http://schemas.microsoft.com/office/drawing/2014/main" id="{62F1D3F9-0F86-0142-9DBC-F12E428B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6148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9FD5-9DDF-FA45-8134-3844E12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7" y="278629"/>
            <a:ext cx="2170036" cy="6665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4000" b="1" dirty="0" err="1">
                <a:solidFill>
                  <a:srgbClr val="C00000"/>
                </a:solidFill>
              </a:rPr>
              <a:t>Thanh</a:t>
            </a:r>
            <a:r>
              <a:rPr lang="fr-FR" sz="4000" b="1" dirty="0">
                <a:solidFill>
                  <a:srgbClr val="C00000"/>
                </a:solidFill>
              </a:rPr>
              <a:t> An</a:t>
            </a:r>
            <a:br>
              <a:rPr lang="fr-FR" sz="4000" dirty="0">
                <a:solidFill>
                  <a:srgbClr val="C00000"/>
                </a:solidFill>
              </a:rPr>
            </a:b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CBAC7-6CD9-EB4A-A5AB-D4A7CEFC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79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FD2058-A704-464C-A752-69A2B4A0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72" y="515922"/>
            <a:ext cx="7091973" cy="55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1201-7949-46D7-9CE0-844C3899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SYNOPTIQUE des comptes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8A11-01D7-4C2E-BD40-3280CDB233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BILAN ACTIF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95F5CE-121A-4656-A70A-7F54938C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1443037"/>
            <a:ext cx="5925669" cy="46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042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CF4E2-8E62-4A4B-ACC2-CC8AA16A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222201"/>
            <a:ext cx="3756073" cy="1043892"/>
          </a:xfrm>
          <a:solidFill>
            <a:srgbClr val="EFE9D9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fr-FR" sz="4000" dirty="0"/>
              <a:t>JUNIOR EDV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FB7861-E547-E246-ABC5-B3C1FC65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8085" y="1448972"/>
            <a:ext cx="4994031" cy="47279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Noémie, Domitille et Gatien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06746A-9F92-5D4E-8E9A-1AACEA7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80</a:t>
            </a:fld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75CF184-ABD8-A84C-8777-F0B747FDA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964701" cy="4351338"/>
          </a:xfrm>
          <a:solidFill>
            <a:schemeClr val="accent6">
              <a:lumMod val="20000"/>
              <a:lumOff val="80000"/>
              <a:alpha val="48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+mj-lt"/>
              </a:rPr>
              <a:t>Objectif</a:t>
            </a:r>
            <a:r>
              <a:rPr lang="fr-FR" dirty="0">
                <a:latin typeface="+mj-lt"/>
              </a:rPr>
              <a:t>:</a:t>
            </a:r>
            <a:r>
              <a:rPr lang="fr-FR" sz="2400" dirty="0"/>
              <a:t> </a:t>
            </a:r>
            <a:r>
              <a:rPr lang="fr-FR" sz="2000" dirty="0"/>
              <a:t>accueillir les jeunes voulant s’investir dans l’humanitaire au Vietnam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+mj-lt"/>
              </a:rPr>
              <a:t>Recrutement</a:t>
            </a:r>
            <a:r>
              <a:rPr lang="fr-FR" sz="2400" dirty="0">
                <a:latin typeface="+mj-lt"/>
              </a:rPr>
              <a:t>: </a:t>
            </a:r>
            <a:r>
              <a:rPr lang="fr-FR" sz="2000" dirty="0"/>
              <a:t>les jeunes prêts à  s’investir sur la durée</a:t>
            </a:r>
          </a:p>
          <a:p>
            <a:pPr lvl="1"/>
            <a:r>
              <a:rPr lang="fr-FR" sz="2000" dirty="0"/>
              <a:t>ayant déjà été au Vietnam sous la supervision d’</a:t>
            </a:r>
            <a:r>
              <a:rPr lang="fr-FR" sz="2000" dirty="0" err="1"/>
              <a:t>EDV</a:t>
            </a:r>
            <a:endParaRPr lang="fr-FR" sz="2000" dirty="0"/>
          </a:p>
          <a:p>
            <a:pPr lvl="1"/>
            <a:r>
              <a:rPr lang="fr-FR" sz="2000" dirty="0"/>
              <a:t>ayant rendu des services à EDV à titre bénévole</a:t>
            </a:r>
          </a:p>
          <a:p>
            <a:pPr lvl="1">
              <a:lnSpc>
                <a:spcPct val="150000"/>
              </a:lnSpc>
            </a:pPr>
            <a:r>
              <a:rPr lang="fr-FR" sz="2000" dirty="0"/>
              <a:t>ayant un lien avec le Vietnam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400" b="1" dirty="0">
                <a:latin typeface="+mj-lt"/>
              </a:rPr>
              <a:t>Missions</a:t>
            </a:r>
            <a:r>
              <a:rPr lang="fr-FR" sz="2400" dirty="0">
                <a:latin typeface="+mj-lt"/>
              </a:rPr>
              <a:t>: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/>
              <a:t>développer des actions humanitaires incubées par EDV, uniquement gérées par les jeunes</a:t>
            </a:r>
          </a:p>
          <a:p>
            <a:pPr marL="457200" lvl="1" indent="0">
              <a:buNone/>
            </a:pP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0AE7BCC-3B68-7745-8917-2DDE391CBD70}"/>
              </a:ext>
            </a:extLst>
          </p:cNvPr>
          <p:cNvCxnSpPr>
            <a:cxnSpLocks/>
          </p:cNvCxnSpPr>
          <p:nvPr/>
        </p:nvCxnSpPr>
        <p:spPr>
          <a:xfrm>
            <a:off x="365760" y="1448972"/>
            <a:ext cx="3756074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2AAB5D5-A825-E546-8F36-AD8DFEBC72C3}"/>
              </a:ext>
            </a:extLst>
          </p:cNvPr>
          <p:cNvCxnSpPr>
            <a:cxnSpLocks/>
          </p:cNvCxnSpPr>
          <p:nvPr/>
        </p:nvCxnSpPr>
        <p:spPr>
          <a:xfrm>
            <a:off x="6485206" y="1825625"/>
            <a:ext cx="0" cy="453964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37FAD457-0F0F-464F-A730-09287FF49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831" y="3036711"/>
            <a:ext cx="4673739" cy="31402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A3833D-A75A-804F-A9F0-271F34BD4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01815"/>
            <a:ext cx="1580606" cy="571028"/>
          </a:xfrm>
          <a:prstGeom prst="rect">
            <a:avLst/>
          </a:prstGeom>
        </p:spPr>
      </p:pic>
      <p:pic>
        <p:nvPicPr>
          <p:cNvPr id="21" name="Picture 4" descr="logo_EDV_m">
            <a:extLst>
              <a:ext uri="{FF2B5EF4-FFF2-40B4-BE49-F238E27FC236}">
                <a16:creationId xmlns:a16="http://schemas.microsoft.com/office/drawing/2014/main" id="{569368CF-4DC8-A441-A339-41244600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771" y="71273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948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031" y="135140"/>
            <a:ext cx="3300307" cy="895476"/>
          </a:xfrm>
          <a:solidFill>
            <a:srgbClr val="F3ECDA">
              <a:alpha val="4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3600" dirty="0">
                <a:ln>
                  <a:noFill/>
                </a:ln>
              </a:rPr>
              <a:t>ANIMATION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80031" y="1532937"/>
            <a:ext cx="4874838" cy="4530765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/>
              <a:t> Bols de Riz/Echanges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fr-FR" altLang="fr-FR" sz="1800" dirty="0">
                <a:cs typeface="Times New Roman" panose="02020603050405020304" pitchFamily="18" charset="0"/>
              </a:rPr>
              <a:t>Notre Dame Sainte Famille de Sannois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fr-FR" altLang="fr-FR" sz="1800" dirty="0">
                <a:cs typeface="Times New Roman" panose="02020603050405020304" pitchFamily="18" charset="0"/>
              </a:rPr>
              <a:t>Lycée Albert de Mun</a:t>
            </a:r>
            <a:endParaRPr lang="fr-FR" altLang="fr-FR" sz="1600" dirty="0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/>
              <a:t> Reprise des voyages au Vietnam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/>
              <a:t>Décembre 2022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/>
              <a:t>Février 2023</a:t>
            </a:r>
            <a:endParaRPr lang="fr-FR" altLang="fr-FR" sz="1600" dirty="0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2400" dirty="0"/>
              <a:t> Manifestations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</a:pPr>
            <a:r>
              <a:rPr lang="fr-FR" altLang="fr-FR" sz="1800" dirty="0"/>
              <a:t>Assemblée Générale le 15 octobre 2022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</a:pPr>
            <a:r>
              <a:rPr lang="fr-FR" altLang="fr-FR" sz="1800" dirty="0"/>
              <a:t>Fête du Têt le 11 février 2023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</a:pPr>
            <a:r>
              <a:rPr lang="fr-FR" altLang="fr-FR" sz="1800" dirty="0"/>
              <a:t>Vente à Meudon 14 et 15 octobre 2023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fr-FR" altLang="fr-FR" dirty="0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66578" y="1113804"/>
            <a:ext cx="4678593" cy="165435"/>
          </a:xfrm>
          <a:prstGeom prst="mathMinus">
            <a:avLst>
              <a:gd name="adj1" fmla="val 395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2EE3C6-2407-CF49-91B5-2A0DB729B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01815"/>
            <a:ext cx="1580606" cy="57102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C5C3FB-7926-FB4B-A7F7-01081985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81</a:t>
            </a:fld>
            <a:endParaRPr lang="fr-FR"/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B7450081-81D0-5247-BE75-D308284411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6094690"/>
              </p:ext>
            </p:extLst>
          </p:nvPr>
        </p:nvGraphicFramePr>
        <p:xfrm>
          <a:off x="6140944" y="1453535"/>
          <a:ext cx="5355583" cy="47719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77073">
                  <a:extLst>
                    <a:ext uri="{9D8B030D-6E8A-4147-A177-3AD203B41FA5}">
                      <a16:colId xmlns:a16="http://schemas.microsoft.com/office/drawing/2014/main" val="2927504960"/>
                    </a:ext>
                  </a:extLst>
                </a:gridCol>
                <a:gridCol w="1789255">
                  <a:extLst>
                    <a:ext uri="{9D8B030D-6E8A-4147-A177-3AD203B41FA5}">
                      <a16:colId xmlns:a16="http://schemas.microsoft.com/office/drawing/2014/main" val="3245334028"/>
                    </a:ext>
                  </a:extLst>
                </a:gridCol>
                <a:gridCol w="1789255">
                  <a:extLst>
                    <a:ext uri="{9D8B030D-6E8A-4147-A177-3AD203B41FA5}">
                      <a16:colId xmlns:a16="http://schemas.microsoft.com/office/drawing/2014/main" val="599121953"/>
                    </a:ext>
                  </a:extLst>
                </a:gridCol>
              </a:tblGrid>
              <a:tr h="756196">
                <a:tc>
                  <a:txBody>
                    <a:bodyPr/>
                    <a:lstStyle/>
                    <a:p>
                      <a:r>
                        <a:rPr lang="fr-FR" sz="1600" b="0" dirty="0">
                          <a:latin typeface="+mj-lt"/>
                        </a:rPr>
                        <a:t>Domitille AUBERGER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Cécile JANSSEN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Trung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Hien</a:t>
                      </a: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PHAM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640677"/>
                  </a:ext>
                </a:extLst>
              </a:tr>
              <a:tr h="625847">
                <a:tc>
                  <a:txBody>
                    <a:bodyPr/>
                    <a:lstStyle/>
                    <a:p>
                      <a:r>
                        <a:rPr lang="fr-FR" sz="1600" b="0" dirty="0">
                          <a:latin typeface="+mj-lt"/>
                        </a:rPr>
                        <a:t>Gatien Denizet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Michel JANSSEN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Claire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PUIFFE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163428"/>
                  </a:ext>
                </a:extLst>
              </a:tr>
              <a:tr h="75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Noémie DIDIER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Odile JOLY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Bernard RAVEL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29343"/>
                  </a:ext>
                </a:extLst>
              </a:tr>
              <a:tr h="625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Brigitte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DUAULT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Nathalie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JOUANNE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Eliane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ROUMAGNE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45913"/>
                  </a:ext>
                </a:extLst>
              </a:tr>
              <a:tr h="75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Arlette de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GABORY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Denis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JOUANNE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Hy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Hoa</a:t>
                      </a: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TRAN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307951"/>
                  </a:ext>
                </a:extLst>
              </a:tr>
              <a:tr h="625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Monique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GELAO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Philippe NGO VAN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6799"/>
                  </a:ext>
                </a:extLst>
              </a:tr>
              <a:tr h="625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Brigitte </a:t>
                      </a: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GORRE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Anh Tuan PHAM</a:t>
                      </a:r>
                    </a:p>
                    <a:p>
                      <a:endParaRPr lang="fr-FR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50062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946791A9-55E5-FD44-A3CA-83B68F7D3B86}"/>
              </a:ext>
            </a:extLst>
          </p:cNvPr>
          <p:cNvSpPr txBox="1">
            <a:spLocks noChangeArrowheads="1"/>
          </p:cNvSpPr>
          <p:nvPr/>
        </p:nvSpPr>
        <p:spPr>
          <a:xfrm>
            <a:off x="6140944" y="194551"/>
            <a:ext cx="5564679" cy="866466"/>
          </a:xfrm>
          <a:prstGeom prst="rect">
            <a:avLst/>
          </a:prstGeom>
          <a:solidFill>
            <a:srgbClr val="F3ECDA">
              <a:alpha val="4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600" dirty="0"/>
              <a:t>CONSEIL D’ADMINISTRATION</a:t>
            </a:r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5696E77A-7CD8-D846-B32C-EFE214B0D333}"/>
              </a:ext>
            </a:extLst>
          </p:cNvPr>
          <p:cNvSpPr/>
          <p:nvPr/>
        </p:nvSpPr>
        <p:spPr>
          <a:xfrm>
            <a:off x="5654568" y="1061017"/>
            <a:ext cx="6537432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 descr="logo_EDV_m">
            <a:extLst>
              <a:ext uri="{FF2B5EF4-FFF2-40B4-BE49-F238E27FC236}">
                <a16:creationId xmlns:a16="http://schemas.microsoft.com/office/drawing/2014/main" id="{5E36C0AE-8A3A-C047-9DE8-9F0A9D41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255" y="64479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648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41FEFD-09D2-254A-9F2F-59F3566E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4421" y="365125"/>
            <a:ext cx="6376731" cy="1018106"/>
          </a:xfrm>
          <a:solidFill>
            <a:srgbClr val="F3ECDA">
              <a:alpha val="45000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ln>
                  <a:noFill/>
                </a:ln>
              </a:rPr>
              <a:t>LABEL IDEAS et STATUT ARUP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23C0C9-1FEA-6248-A83B-7C7715B7D90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1692" y="1717963"/>
            <a:ext cx="5908431" cy="4351338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>
            <a:normAutofit/>
          </a:bodyPr>
          <a:lstStyle/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sz="3600" dirty="0">
                <a:latin typeface="+mj-lt"/>
              </a:rPr>
              <a:t> </a:t>
            </a:r>
            <a:r>
              <a:rPr lang="fr-FR" altLang="fr-FR" sz="3200" b="1" dirty="0">
                <a:latin typeface="+mj-lt"/>
              </a:rPr>
              <a:t>Label </a:t>
            </a:r>
            <a:r>
              <a:rPr lang="fr-FR" altLang="fr-FR" sz="3200" b="1" dirty="0" err="1">
                <a:latin typeface="+mj-lt"/>
              </a:rPr>
              <a:t>IDEAS</a:t>
            </a:r>
            <a:r>
              <a:rPr lang="fr-FR" altLang="fr-FR" sz="3200" b="1" dirty="0"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altLang="fr-FR" sz="3200" dirty="0">
                <a:latin typeface="+mj-lt"/>
              </a:rPr>
              <a:t>    </a:t>
            </a:r>
            <a:r>
              <a:rPr lang="fr-FR" altLang="fr-FR" dirty="0">
                <a:latin typeface="+mj-lt"/>
              </a:rPr>
              <a:t>le 14 février 2023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3600" dirty="0">
              <a:latin typeface="+mj-lt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sz="3600" dirty="0">
                <a:latin typeface="+mj-lt"/>
              </a:rPr>
              <a:t> </a:t>
            </a:r>
            <a:r>
              <a:rPr lang="fr-FR" altLang="fr-FR" sz="3200" b="1" dirty="0" err="1">
                <a:latin typeface="+mj-lt"/>
              </a:rPr>
              <a:t>ARUP</a:t>
            </a:r>
            <a:r>
              <a:rPr lang="fr-FR" altLang="fr-FR" sz="3200" dirty="0">
                <a:latin typeface="+mj-lt"/>
              </a:rPr>
              <a:t>: </a:t>
            </a:r>
            <a:r>
              <a:rPr lang="fr-FR" altLang="fr-FR" dirty="0">
                <a:latin typeface="+mj-lt"/>
              </a:rPr>
              <a:t>Association Reconnue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altLang="fr-FR" dirty="0">
                <a:latin typeface="+mj-lt"/>
              </a:rPr>
              <a:t>    d’Utilité Publique en mars 2023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altLang="fr-FR" sz="2400" b="1" dirty="0">
                <a:latin typeface="+mj-lt"/>
              </a:rPr>
              <a:t>     Parution au Journal Officiel du 10 juin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DCEDD86-AE2E-B343-8781-4D9E750B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85" y="1901318"/>
            <a:ext cx="5226118" cy="3823304"/>
          </a:xfrm>
        </p:spPr>
      </p:pic>
      <p:sp>
        <p:nvSpPr>
          <p:cNvPr id="10" name="Moins 9">
            <a:extLst>
              <a:ext uri="{FF2B5EF4-FFF2-40B4-BE49-F238E27FC236}">
                <a16:creationId xmlns:a16="http://schemas.microsoft.com/office/drawing/2014/main" id="{0EF14705-74CA-6E42-B626-7D8E51B3E88E}"/>
              </a:ext>
            </a:extLst>
          </p:cNvPr>
          <p:cNvSpPr/>
          <p:nvPr/>
        </p:nvSpPr>
        <p:spPr>
          <a:xfrm>
            <a:off x="-135150" y="1383231"/>
            <a:ext cx="5303108" cy="26168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oins 15">
            <a:extLst>
              <a:ext uri="{FF2B5EF4-FFF2-40B4-BE49-F238E27FC236}">
                <a16:creationId xmlns:a16="http://schemas.microsoft.com/office/drawing/2014/main" id="{E612BF27-6ECB-4F47-8349-C95CD1B4EFC1}"/>
              </a:ext>
            </a:extLst>
          </p:cNvPr>
          <p:cNvSpPr/>
          <p:nvPr/>
        </p:nvSpPr>
        <p:spPr>
          <a:xfrm rot="16200000">
            <a:off x="4086120" y="3688880"/>
            <a:ext cx="4859479" cy="248181"/>
          </a:xfrm>
          <a:prstGeom prst="mathMinus">
            <a:avLst>
              <a:gd name="adj1" fmla="val 31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2EE3C6-2407-CF49-91B5-2A0DB729B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01815"/>
            <a:ext cx="1580606" cy="57102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C5C3FB-7926-FB4B-A7F7-01081985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82</a:t>
            </a:fld>
            <a:endParaRPr lang="fr-FR"/>
          </a:p>
        </p:txBody>
      </p:sp>
      <p:pic>
        <p:nvPicPr>
          <p:cNvPr id="11" name="Picture 4" descr="logo_EDV_m">
            <a:extLst>
              <a:ext uri="{FF2B5EF4-FFF2-40B4-BE49-F238E27FC236}">
                <a16:creationId xmlns:a16="http://schemas.microsoft.com/office/drawing/2014/main" id="{8C0A0958-6054-B841-A99B-F4D62693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160" y="0"/>
            <a:ext cx="1767840" cy="9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1B6425-D9BD-DE45-8A95-654B7E85B4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253" y="6069301"/>
            <a:ext cx="1235612" cy="7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50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4B8DBC-80C0-7F43-BAC9-E6D54593D7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51" y="11289"/>
            <a:ext cx="8711381" cy="68626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3125A1-AF28-9B43-A70F-85D8BA3C3528}"/>
              </a:ext>
            </a:extLst>
          </p:cNvPr>
          <p:cNvSpPr txBox="1"/>
          <p:nvPr/>
        </p:nvSpPr>
        <p:spPr>
          <a:xfrm>
            <a:off x="2590800" y="5709670"/>
            <a:ext cx="323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0BB29D-9BD1-8644-AD00-8ACD7A3F9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197" y="6071944"/>
            <a:ext cx="2175803" cy="78605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E1F3AB0-F8BC-DB47-99C6-39A68FFA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104-D591-2D4C-BE43-B61AB17B6500}" type="slidenum">
              <a:rPr lang="fr-FR" smtClean="0"/>
              <a:t>83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A1F1A4-7EB6-7542-B41D-751A631F07CD}"/>
              </a:ext>
            </a:extLst>
          </p:cNvPr>
          <p:cNvSpPr txBox="1"/>
          <p:nvPr/>
        </p:nvSpPr>
        <p:spPr>
          <a:xfrm>
            <a:off x="8887640" y="2650793"/>
            <a:ext cx="30807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Visitez notre site internet</a:t>
            </a:r>
          </a:p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www.enfantsduvietnam.org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endParaRPr lang="fr-FR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Inscrivez vous à la newsletter</a:t>
            </a:r>
          </a:p>
          <a:p>
            <a:pPr algn="ctr"/>
            <a:endParaRPr lang="fr-FR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4" descr="logo_EDV_m">
            <a:extLst>
              <a:ext uri="{FF2B5EF4-FFF2-40B4-BE49-F238E27FC236}">
                <a16:creationId xmlns:a16="http://schemas.microsoft.com/office/drawing/2014/main" id="{D627C605-3894-504F-BE1B-55B9154F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877" y="-4616"/>
            <a:ext cx="2750241" cy="15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0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1201-7949-46D7-9CE0-844C3899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SYNOPTIQUE des comptes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8A11-01D7-4C2E-BD40-3280CDB233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BILAN PASSIF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BEF89B-D982-4A0C-83FD-BE72D234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96" y="1557867"/>
            <a:ext cx="5938671" cy="520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06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3368</Words>
  <Application>Microsoft Macintosh PowerPoint</Application>
  <PresentationFormat>Grand écran</PresentationFormat>
  <Paragraphs>626</Paragraphs>
  <Slides>83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Calibri Light</vt:lpstr>
      <vt:lpstr>Courier New</vt:lpstr>
      <vt:lpstr>Marlett</vt:lpstr>
      <vt:lpstr>Montserrat</vt:lpstr>
      <vt:lpstr>Times New Roman</vt:lpstr>
      <vt:lpstr>Verdana</vt:lpstr>
      <vt:lpstr>Wingdings</vt:lpstr>
      <vt:lpstr>Thème Office</vt:lpstr>
      <vt:lpstr>Présentation PowerPoint</vt:lpstr>
      <vt:lpstr>Assemblée générale du 17 Juin2023</vt:lpstr>
      <vt:lpstr>Notre objet social</vt:lpstr>
      <vt:lpstr>Rapport moral et financier</vt:lpstr>
      <vt:lpstr>Rapport financier 2022</vt:lpstr>
      <vt:lpstr>Principaux indicateurs (*)</vt:lpstr>
      <vt:lpstr>Comptes 2022</vt:lpstr>
      <vt:lpstr>Presentation SYNOPTIQUE des comptes </vt:lpstr>
      <vt:lpstr>Presentation SYNOPTIQUE des comptes </vt:lpstr>
      <vt:lpstr>Presentation SYNOPTIQUE des comptes </vt:lpstr>
      <vt:lpstr>Detail des ressources</vt:lpstr>
      <vt:lpstr> Presentation SYNOPTIQUE  des comptes </vt:lpstr>
      <vt:lpstr>Faits marquants</vt:lpstr>
      <vt:lpstr>Faits marquants Dans les comptes de l’exercice 2022</vt:lpstr>
      <vt:lpstr>Faits marquants Dans les comptes de l’exercice 2022</vt:lpstr>
      <vt:lpstr>Le Budget</vt:lpstr>
      <vt:lpstr>Hypothèses du budget 2023 consolidé (*)</vt:lpstr>
      <vt:lpstr>Cotisation et parrainage 2023 - 2024</vt:lpstr>
      <vt:lpstr>Fusion avec LMO</vt:lpstr>
      <vt:lpstr>Une nouvelle dimension avec Les Mains Ouvertes. </vt:lpstr>
      <vt:lpstr>Les programmes de parrainage LMO</vt:lpstr>
      <vt:lpstr>Présentation PowerPoint</vt:lpstr>
      <vt:lpstr>Le parrainage est au cœur de notre action</vt:lpstr>
      <vt:lpstr>Les programmes de parrainage EDV</vt:lpstr>
      <vt:lpstr> Nous recherchons des parrains / marraines </vt:lpstr>
      <vt:lpstr>Présentation PowerPoint</vt:lpstr>
      <vt:lpstr>Le Modèle économique</vt:lpstr>
      <vt:lpstr>Le Modèle économique</vt:lpstr>
      <vt:lpstr>Le Modèle économique</vt:lpstr>
      <vt:lpstr>Rapport moral</vt:lpstr>
      <vt:lpstr>Dernières réalisations</vt:lpstr>
      <vt:lpstr>Dernières réalisations - Nord</vt:lpstr>
      <vt:lpstr>Bich Tri</vt:lpstr>
      <vt:lpstr>Dernières réalisations - Nord</vt:lpstr>
      <vt:lpstr>Kê Nghé</vt:lpstr>
      <vt:lpstr>Kê Nghé</vt:lpstr>
      <vt:lpstr>Dernières réalisations - Nord</vt:lpstr>
      <vt:lpstr>Tien Hao</vt:lpstr>
      <vt:lpstr>Tien Hao</vt:lpstr>
      <vt:lpstr>Dernières réalisations - Centre</vt:lpstr>
      <vt:lpstr>Ia Pior</vt:lpstr>
      <vt:lpstr>Ia Pior</vt:lpstr>
      <vt:lpstr>Dernières réalisations - Centre</vt:lpstr>
      <vt:lpstr>Dak Mil</vt:lpstr>
      <vt:lpstr>Dak Mil</vt:lpstr>
      <vt:lpstr>Dak Mil</vt:lpstr>
      <vt:lpstr>Dernières réalisations - Centre</vt:lpstr>
      <vt:lpstr>Thuy Yen</vt:lpstr>
      <vt:lpstr>Thuy Yen</vt:lpstr>
      <vt:lpstr>Dernières réalisations - Centre</vt:lpstr>
      <vt:lpstr>An Ngay</vt:lpstr>
      <vt:lpstr>Dernières réalisations - Centre</vt:lpstr>
      <vt:lpstr>Lieng Trang</vt:lpstr>
      <vt:lpstr>Lieng Trang</vt:lpstr>
      <vt:lpstr>Lieng Trang</vt:lpstr>
      <vt:lpstr>Dernières réalisations - Centre</vt:lpstr>
      <vt:lpstr>Da Ninh</vt:lpstr>
      <vt:lpstr>Présentation PowerPoint</vt:lpstr>
      <vt:lpstr>Da Tong</vt:lpstr>
      <vt:lpstr>Dernières réalisations - Sud</vt:lpstr>
      <vt:lpstr>Thuan Loi</vt:lpstr>
      <vt:lpstr>Dernières réalisations - Sud</vt:lpstr>
      <vt:lpstr>Bac Ha</vt:lpstr>
      <vt:lpstr>Bac Ha</vt:lpstr>
      <vt:lpstr>Dernières réalisations - Sud</vt:lpstr>
      <vt:lpstr>Dernières réalisations - Sud</vt:lpstr>
      <vt:lpstr>B’Sumrac</vt:lpstr>
      <vt:lpstr>Nouveaux Projets - Centre</vt:lpstr>
      <vt:lpstr> Lộc Sơn  </vt:lpstr>
      <vt:lpstr>Nouveaux Projets - Centre</vt:lpstr>
      <vt:lpstr> Vo Lam </vt:lpstr>
      <vt:lpstr>Nouveaux Projets - Centre</vt:lpstr>
      <vt:lpstr>Nouveaux Projets - Sud</vt:lpstr>
      <vt:lpstr>  Vĩnh Chèo  </vt:lpstr>
      <vt:lpstr>Projets en direct</vt:lpstr>
      <vt:lpstr>Nouveaux Projets - Centre</vt:lpstr>
      <vt:lpstr> Dak To </vt:lpstr>
      <vt:lpstr>Nouveaux Projets - Centre</vt:lpstr>
      <vt:lpstr> Thanh An </vt:lpstr>
      <vt:lpstr>JUNIOR EDV</vt:lpstr>
      <vt:lpstr>ANIMATION</vt:lpstr>
      <vt:lpstr>LABEL IDEAS et STATUT ARUP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 Joly</dc:creator>
  <cp:lastModifiedBy>Odile Joly</cp:lastModifiedBy>
  <cp:revision>205</cp:revision>
  <cp:lastPrinted>2023-06-16T14:28:04Z</cp:lastPrinted>
  <dcterms:created xsi:type="dcterms:W3CDTF">2022-10-14T09:28:46Z</dcterms:created>
  <dcterms:modified xsi:type="dcterms:W3CDTF">2023-06-19T14:14:38Z</dcterms:modified>
</cp:coreProperties>
</file>