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32" r:id="rId1"/>
  </p:sldMasterIdLst>
  <p:notesMasterIdLst>
    <p:notesMasterId r:id="rId94"/>
  </p:notesMasterIdLst>
  <p:handoutMasterIdLst>
    <p:handoutMasterId r:id="rId95"/>
  </p:handoutMasterIdLst>
  <p:sldIdLst>
    <p:sldId id="256" r:id="rId2"/>
    <p:sldId id="264" r:id="rId3"/>
    <p:sldId id="263" r:id="rId4"/>
    <p:sldId id="272" r:id="rId5"/>
    <p:sldId id="273" r:id="rId6"/>
    <p:sldId id="274" r:id="rId7"/>
    <p:sldId id="275" r:id="rId8"/>
    <p:sldId id="545" r:id="rId9"/>
    <p:sldId id="533" r:id="rId10"/>
    <p:sldId id="534" r:id="rId11"/>
    <p:sldId id="535" r:id="rId12"/>
    <p:sldId id="536" r:id="rId13"/>
    <p:sldId id="537" r:id="rId14"/>
    <p:sldId id="532" r:id="rId15"/>
    <p:sldId id="538" r:id="rId16"/>
    <p:sldId id="539" r:id="rId17"/>
    <p:sldId id="540" r:id="rId18"/>
    <p:sldId id="541" r:id="rId19"/>
    <p:sldId id="542" r:id="rId20"/>
    <p:sldId id="276" r:id="rId21"/>
    <p:sldId id="277" r:id="rId22"/>
    <p:sldId id="278" r:id="rId23"/>
    <p:sldId id="327" r:id="rId24"/>
    <p:sldId id="326" r:id="rId25"/>
    <p:sldId id="473" r:id="rId26"/>
    <p:sldId id="475" r:id="rId27"/>
    <p:sldId id="463" r:id="rId28"/>
    <p:sldId id="474" r:id="rId29"/>
    <p:sldId id="450" r:id="rId30"/>
    <p:sldId id="448" r:id="rId31"/>
    <p:sldId id="478" r:id="rId32"/>
    <p:sldId id="279" r:id="rId33"/>
    <p:sldId id="280" r:id="rId34"/>
    <p:sldId id="297" r:id="rId35"/>
    <p:sldId id="469" r:id="rId36"/>
    <p:sldId id="298" r:id="rId37"/>
    <p:sldId id="498" r:id="rId38"/>
    <p:sldId id="453" r:id="rId39"/>
    <p:sldId id="331" r:id="rId40"/>
    <p:sldId id="489" r:id="rId41"/>
    <p:sldId id="490" r:id="rId42"/>
    <p:sldId id="516" r:id="rId43"/>
    <p:sldId id="517" r:id="rId44"/>
    <p:sldId id="515" r:id="rId45"/>
    <p:sldId id="317" r:id="rId46"/>
    <p:sldId id="499" r:id="rId47"/>
    <p:sldId id="509" r:id="rId48"/>
    <p:sldId id="510" r:id="rId49"/>
    <p:sldId id="487" r:id="rId50"/>
    <p:sldId id="494" r:id="rId51"/>
    <p:sldId id="282" r:id="rId52"/>
    <p:sldId id="328" r:id="rId53"/>
    <p:sldId id="330" r:id="rId54"/>
    <p:sldId id="527" r:id="rId55"/>
    <p:sldId id="512" r:id="rId56"/>
    <p:sldId id="513" r:id="rId57"/>
    <p:sldId id="514" r:id="rId58"/>
    <p:sldId id="495" r:id="rId59"/>
    <p:sldId id="301" r:id="rId60"/>
    <p:sldId id="488" r:id="rId61"/>
    <p:sldId id="500" r:id="rId62"/>
    <p:sldId id="491" r:id="rId63"/>
    <p:sldId id="524" r:id="rId64"/>
    <p:sldId id="300" r:id="rId65"/>
    <p:sldId id="506" r:id="rId66"/>
    <p:sldId id="507" r:id="rId67"/>
    <p:sldId id="508" r:id="rId68"/>
    <p:sldId id="505" r:id="rId69"/>
    <p:sldId id="313" r:id="rId70"/>
    <p:sldId id="511" r:id="rId71"/>
    <p:sldId id="526" r:id="rId72"/>
    <p:sldId id="523" r:id="rId73"/>
    <p:sldId id="521" r:id="rId74"/>
    <p:sldId id="522" r:id="rId75"/>
    <p:sldId id="530" r:id="rId76"/>
    <p:sldId id="531" r:id="rId77"/>
    <p:sldId id="501" r:id="rId78"/>
    <p:sldId id="493" r:id="rId79"/>
    <p:sldId id="492" r:id="rId80"/>
    <p:sldId id="502" r:id="rId81"/>
    <p:sldId id="299" r:id="rId82"/>
    <p:sldId id="496" r:id="rId83"/>
    <p:sldId id="518" r:id="rId84"/>
    <p:sldId id="519" r:id="rId85"/>
    <p:sldId id="520" r:id="rId86"/>
    <p:sldId id="528" r:id="rId87"/>
    <p:sldId id="529" r:id="rId88"/>
    <p:sldId id="460" r:id="rId89"/>
    <p:sldId id="525" r:id="rId90"/>
    <p:sldId id="324" r:id="rId91"/>
    <p:sldId id="325" r:id="rId92"/>
    <p:sldId id="322" r:id="rId93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ECDA"/>
    <a:srgbClr val="EFE9D9"/>
    <a:srgbClr val="D6BE97"/>
    <a:srgbClr val="BDADBD"/>
    <a:srgbClr val="F0E8F5"/>
    <a:srgbClr val="B5B4B3"/>
    <a:srgbClr val="D2F9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Style moyen 3 - 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Style moyen 4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 autoAdjust="0"/>
    <p:restoredTop sz="94674"/>
  </p:normalViewPr>
  <p:slideViewPr>
    <p:cSldViewPr snapToGrid="0" snapToObjects="1">
      <p:cViewPr varScale="1">
        <p:scale>
          <a:sx n="109" d="100"/>
          <a:sy n="109" d="100"/>
        </p:scale>
        <p:origin x="216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handoutMaster" Target="handoutMasters/handout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tiff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tif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516A74-C57B-0E4C-970D-5F01F343620E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93ADB74C-6D25-D140-9CFD-5CBE8219449E}">
      <dgm:prSet phldrT="[Texte]" custT="1"/>
      <dgm:spPr>
        <a:solidFill>
          <a:schemeClr val="accent2">
            <a:lumMod val="20000"/>
            <a:lumOff val="80000"/>
            <a:alpha val="50000"/>
          </a:schemeClr>
        </a:solidFill>
      </dgm:spPr>
      <dgm:t>
        <a:bodyPr/>
        <a:lstStyle/>
        <a:p>
          <a:r>
            <a:rPr lang="fr-FR" sz="2000" b="1" dirty="0">
              <a:solidFill>
                <a:schemeClr val="tx1">
                  <a:lumMod val="75000"/>
                  <a:lumOff val="25000"/>
                </a:schemeClr>
              </a:solidFill>
            </a:rPr>
            <a:t>497 </a:t>
          </a:r>
          <a:r>
            <a:rPr lang="fr-FR" sz="2000" baseline="0" dirty="0">
              <a:solidFill>
                <a:schemeClr val="tx1">
                  <a:lumMod val="75000"/>
                  <a:lumOff val="25000"/>
                </a:schemeClr>
              </a:solidFill>
            </a:rPr>
            <a:t>parrainages individuels</a:t>
          </a:r>
          <a:endParaRPr lang="fr-FR" sz="2000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03121091-957B-8940-9654-54BB291D15E1}" type="parTrans" cxnId="{7022D606-E5C2-CB41-B983-5C71D8668534}">
      <dgm:prSet/>
      <dgm:spPr/>
      <dgm:t>
        <a:bodyPr/>
        <a:lstStyle/>
        <a:p>
          <a:endParaRPr lang="fr-FR"/>
        </a:p>
      </dgm:t>
    </dgm:pt>
    <dgm:pt modelId="{D3BA9490-EC01-E84A-A122-1DEFB134D7FF}" type="sibTrans" cxnId="{7022D606-E5C2-CB41-B983-5C71D8668534}">
      <dgm:prSet/>
      <dgm:spPr/>
      <dgm:t>
        <a:bodyPr/>
        <a:lstStyle/>
        <a:p>
          <a:endParaRPr lang="fr-FR"/>
        </a:p>
      </dgm:t>
    </dgm:pt>
    <dgm:pt modelId="{9F46CE28-67E5-E545-85F8-F0A8BF2FCFEE}">
      <dgm:prSet phldrT="[Texte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fr-FR" sz="2000" dirty="0">
              <a:solidFill>
                <a:schemeClr val="tx1">
                  <a:lumMod val="75000"/>
                  <a:lumOff val="25000"/>
                </a:schemeClr>
              </a:solidFill>
            </a:rPr>
            <a:t>422</a:t>
          </a:r>
        </a:p>
        <a:p>
          <a:pPr>
            <a:lnSpc>
              <a:spcPct val="100000"/>
            </a:lnSpc>
          </a:pPr>
          <a:r>
            <a:rPr lang="fr-FR" sz="2000" dirty="0">
              <a:solidFill>
                <a:schemeClr val="tx1">
                  <a:lumMod val="75000"/>
                  <a:lumOff val="25000"/>
                </a:schemeClr>
              </a:solidFill>
            </a:rPr>
            <a:t>adhérents</a:t>
          </a:r>
        </a:p>
      </dgm:t>
    </dgm:pt>
    <dgm:pt modelId="{E4757E9E-ECC6-2647-BC44-C49A9C132819}" type="parTrans" cxnId="{22C4D560-C944-8B4F-B426-EB494E00CD5B}">
      <dgm:prSet/>
      <dgm:spPr/>
      <dgm:t>
        <a:bodyPr/>
        <a:lstStyle/>
        <a:p>
          <a:endParaRPr lang="fr-FR"/>
        </a:p>
      </dgm:t>
    </dgm:pt>
    <dgm:pt modelId="{3BD12D7C-942B-1743-A3F1-22C339168BC1}" type="sibTrans" cxnId="{22C4D560-C944-8B4F-B426-EB494E00CD5B}">
      <dgm:prSet/>
      <dgm:spPr/>
      <dgm:t>
        <a:bodyPr/>
        <a:lstStyle/>
        <a:p>
          <a:endParaRPr lang="fr-FR"/>
        </a:p>
      </dgm:t>
    </dgm:pt>
    <dgm:pt modelId="{A57D434F-6AC4-FD4E-A0CB-35465870C8FF}">
      <dgm:prSet phldrT="[Texte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fr-FR" sz="2000" b="1" dirty="0">
              <a:solidFill>
                <a:schemeClr val="tx2"/>
              </a:solidFill>
            </a:rPr>
            <a:t>14</a:t>
          </a:r>
          <a:r>
            <a:rPr lang="fr-FR" sz="2000" dirty="0">
              <a:solidFill>
                <a:schemeClr val="tx2"/>
              </a:solidFill>
            </a:rPr>
            <a:t> programmes de parrainages individuels</a:t>
          </a:r>
        </a:p>
      </dgm:t>
    </dgm:pt>
    <dgm:pt modelId="{79B463D0-C076-0949-B5D0-57C118B9B1A0}" type="parTrans" cxnId="{92D06040-C8D1-3D44-B294-EC061EB62AF9}">
      <dgm:prSet/>
      <dgm:spPr/>
      <dgm:t>
        <a:bodyPr/>
        <a:lstStyle/>
        <a:p>
          <a:endParaRPr lang="fr-FR"/>
        </a:p>
      </dgm:t>
    </dgm:pt>
    <dgm:pt modelId="{29FC619F-1EE7-3C4E-89E7-C3B04B2ADA37}" type="sibTrans" cxnId="{92D06040-C8D1-3D44-B294-EC061EB62AF9}">
      <dgm:prSet/>
      <dgm:spPr/>
      <dgm:t>
        <a:bodyPr/>
        <a:lstStyle/>
        <a:p>
          <a:endParaRPr lang="fr-FR"/>
        </a:p>
      </dgm:t>
    </dgm:pt>
    <dgm:pt modelId="{309ECFD5-A4DC-6442-8D8D-E47CA181C3A2}">
      <dgm:prSet phldrT="[Texte]" custT="1"/>
      <dgm:spPr>
        <a:solidFill>
          <a:schemeClr val="accent2">
            <a:lumMod val="20000"/>
            <a:lumOff val="80000"/>
            <a:alpha val="51000"/>
          </a:schemeClr>
        </a:solidFill>
      </dgm:spPr>
      <dgm:t>
        <a:bodyPr/>
        <a:lstStyle/>
        <a:p>
          <a:r>
            <a:rPr lang="fr-FR" sz="2000" dirty="0">
              <a:solidFill>
                <a:schemeClr val="tx1">
                  <a:lumMod val="75000"/>
                  <a:lumOff val="25000"/>
                </a:schemeClr>
              </a:solidFill>
            </a:rPr>
            <a:t>548</a:t>
          </a:r>
        </a:p>
        <a:p>
          <a:r>
            <a:rPr lang="fr-FR" sz="2000" dirty="0">
              <a:solidFill>
                <a:schemeClr val="tx1">
                  <a:lumMod val="75000"/>
                  <a:lumOff val="25000"/>
                </a:schemeClr>
              </a:solidFill>
            </a:rPr>
            <a:t>bienfaiteurs</a:t>
          </a:r>
        </a:p>
      </dgm:t>
    </dgm:pt>
    <dgm:pt modelId="{AC3EBCD8-8DEC-DA44-8FEA-9E0F39065727}" type="parTrans" cxnId="{7A887163-95BE-6F4F-917B-972C645F99CB}">
      <dgm:prSet/>
      <dgm:spPr/>
      <dgm:t>
        <a:bodyPr/>
        <a:lstStyle/>
        <a:p>
          <a:endParaRPr lang="fr-FR"/>
        </a:p>
      </dgm:t>
    </dgm:pt>
    <dgm:pt modelId="{260F1C85-54AB-2B4C-B891-7C17B1CA0933}" type="sibTrans" cxnId="{7A887163-95BE-6F4F-917B-972C645F99CB}">
      <dgm:prSet/>
      <dgm:spPr/>
      <dgm:t>
        <a:bodyPr/>
        <a:lstStyle/>
        <a:p>
          <a:endParaRPr lang="fr-FR"/>
        </a:p>
      </dgm:t>
    </dgm:pt>
    <dgm:pt modelId="{0441266F-98D3-0443-B39F-C0B9E6AB02B3}">
      <dgm:prSet phldrT="[Texte]" custT="1"/>
      <dgm:spPr>
        <a:solidFill>
          <a:schemeClr val="accent6">
            <a:lumMod val="20000"/>
            <a:lumOff val="80000"/>
            <a:alpha val="67000"/>
          </a:schemeClr>
        </a:solidFill>
      </dgm:spPr>
      <dgm:t>
        <a:bodyPr/>
        <a:lstStyle/>
        <a:p>
          <a:r>
            <a:rPr lang="fr-FR" sz="2000" dirty="0">
              <a:solidFill>
                <a:schemeClr val="tx1">
                  <a:lumMod val="75000"/>
                  <a:lumOff val="25000"/>
                </a:schemeClr>
              </a:solidFill>
            </a:rPr>
            <a:t>419 bienfaiteurs</a:t>
          </a:r>
        </a:p>
      </dgm:t>
    </dgm:pt>
    <dgm:pt modelId="{73486A35-1D04-F54E-B9E9-A89482F2C921}" type="parTrans" cxnId="{E80F0FBA-9C27-CD41-987A-B090C560731F}">
      <dgm:prSet/>
      <dgm:spPr/>
      <dgm:t>
        <a:bodyPr/>
        <a:lstStyle/>
        <a:p>
          <a:endParaRPr lang="fr-FR"/>
        </a:p>
      </dgm:t>
    </dgm:pt>
    <dgm:pt modelId="{6FC20874-884C-E446-B699-5453AE7819EA}" type="sibTrans" cxnId="{E80F0FBA-9C27-CD41-987A-B090C560731F}">
      <dgm:prSet/>
      <dgm:spPr/>
      <dgm:t>
        <a:bodyPr/>
        <a:lstStyle/>
        <a:p>
          <a:endParaRPr lang="fr-FR"/>
        </a:p>
      </dgm:t>
    </dgm:pt>
    <dgm:pt modelId="{C204AD85-D4D5-F445-8A45-12880099DE5D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fr-FR" sz="2000" b="1" dirty="0">
              <a:solidFill>
                <a:schemeClr val="tx1">
                  <a:lumMod val="75000"/>
                  <a:lumOff val="25000"/>
                </a:schemeClr>
              </a:solidFill>
            </a:rPr>
            <a:t>32</a:t>
          </a:r>
          <a:r>
            <a:rPr lang="fr-FR" sz="2000" dirty="0">
              <a:solidFill>
                <a:schemeClr val="tx1">
                  <a:lumMod val="75000"/>
                  <a:lumOff val="25000"/>
                </a:schemeClr>
              </a:solidFill>
            </a:rPr>
            <a:t> programmes de parrainages individuels</a:t>
          </a:r>
        </a:p>
      </dgm:t>
    </dgm:pt>
    <dgm:pt modelId="{1224D226-74D8-4544-A118-A66E9E188CB8}" type="parTrans" cxnId="{7585106A-62BB-F548-932C-E2470EF502EE}">
      <dgm:prSet/>
      <dgm:spPr/>
      <dgm:t>
        <a:bodyPr/>
        <a:lstStyle/>
        <a:p>
          <a:endParaRPr lang="fr-FR"/>
        </a:p>
      </dgm:t>
    </dgm:pt>
    <dgm:pt modelId="{E2913D8A-0181-A247-83E1-18E329326FCD}" type="sibTrans" cxnId="{7585106A-62BB-F548-932C-E2470EF502EE}">
      <dgm:prSet/>
      <dgm:spPr/>
      <dgm:t>
        <a:bodyPr/>
        <a:lstStyle/>
        <a:p>
          <a:endParaRPr lang="fr-FR"/>
        </a:p>
      </dgm:t>
    </dgm:pt>
    <dgm:pt modelId="{6C120668-9D38-3546-B5F0-81D2E9B4E329}">
      <dgm:prSet/>
      <dgm:spPr/>
      <dgm:t>
        <a:bodyPr/>
        <a:lstStyle/>
        <a:p>
          <a:endParaRPr lang="fr-FR"/>
        </a:p>
      </dgm:t>
    </dgm:pt>
    <dgm:pt modelId="{295740D2-F311-7E4C-BB8F-16E799715236}" type="parTrans" cxnId="{9FBEC348-A9D9-DA40-9362-AF696F18BF30}">
      <dgm:prSet/>
      <dgm:spPr/>
      <dgm:t>
        <a:bodyPr/>
        <a:lstStyle/>
        <a:p>
          <a:endParaRPr lang="fr-FR"/>
        </a:p>
      </dgm:t>
    </dgm:pt>
    <dgm:pt modelId="{8A5A3C22-4614-A745-A975-DE21DD80A9DB}" type="sibTrans" cxnId="{9FBEC348-A9D9-DA40-9362-AF696F18BF30}">
      <dgm:prSet/>
      <dgm:spPr/>
      <dgm:t>
        <a:bodyPr/>
        <a:lstStyle/>
        <a:p>
          <a:endParaRPr lang="fr-FR"/>
        </a:p>
      </dgm:t>
    </dgm:pt>
    <dgm:pt modelId="{5C474302-5B8F-004E-9DD7-FB13908A029D}">
      <dgm:prSet phldrT="[Texte]" custT="1"/>
      <dgm:spPr>
        <a:solidFill>
          <a:schemeClr val="accent6">
            <a:lumMod val="20000"/>
            <a:lumOff val="80000"/>
            <a:alpha val="67000"/>
          </a:schemeClr>
        </a:solidFill>
      </dgm:spPr>
      <dgm:t>
        <a:bodyPr/>
        <a:lstStyle/>
        <a:p>
          <a:r>
            <a:rPr lang="fr-FR" sz="2000" b="1" dirty="0">
              <a:solidFill>
                <a:schemeClr val="tx1">
                  <a:lumMod val="75000"/>
                  <a:lumOff val="25000"/>
                </a:schemeClr>
              </a:solidFill>
            </a:rPr>
            <a:t>379</a:t>
          </a:r>
          <a:r>
            <a:rPr lang="fr-FR" sz="2000" baseline="0" dirty="0">
              <a:solidFill>
                <a:schemeClr val="tx1">
                  <a:lumMod val="75000"/>
                  <a:lumOff val="25000"/>
                </a:schemeClr>
              </a:solidFill>
            </a:rPr>
            <a:t> parrainages individuels</a:t>
          </a:r>
          <a:endParaRPr lang="fr-FR" sz="2000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2A1845E6-091A-F74C-A145-48D61B5F8917}" type="sibTrans" cxnId="{86C5238E-7BBE-E843-B955-BD444375C718}">
      <dgm:prSet/>
      <dgm:spPr/>
      <dgm:t>
        <a:bodyPr/>
        <a:lstStyle/>
        <a:p>
          <a:endParaRPr lang="fr-FR"/>
        </a:p>
      </dgm:t>
    </dgm:pt>
    <dgm:pt modelId="{F74B1949-F4AD-E04A-AD4D-FF101FC1FDCD}" type="parTrans" cxnId="{86C5238E-7BBE-E843-B955-BD444375C718}">
      <dgm:prSet/>
      <dgm:spPr/>
      <dgm:t>
        <a:bodyPr/>
        <a:lstStyle/>
        <a:p>
          <a:endParaRPr lang="fr-FR"/>
        </a:p>
      </dgm:t>
    </dgm:pt>
    <dgm:pt modelId="{4F90365A-8BA6-A94B-824B-7D46E5F70945}">
      <dgm:prSet phldrT="[Texte]" custT="1"/>
      <dgm:spPr>
        <a:solidFill>
          <a:schemeClr val="accent6">
            <a:lumMod val="20000"/>
            <a:lumOff val="80000"/>
            <a:alpha val="67000"/>
          </a:schemeClr>
        </a:solidFill>
      </dgm:spPr>
      <dgm:t>
        <a:bodyPr/>
        <a:lstStyle/>
        <a:p>
          <a:r>
            <a:rPr lang="fr-FR" sz="2000" b="1" baseline="0" dirty="0">
              <a:solidFill>
                <a:schemeClr val="tx1">
                  <a:lumMod val="75000"/>
                  <a:lumOff val="25000"/>
                </a:schemeClr>
              </a:solidFill>
            </a:rPr>
            <a:t>37</a:t>
          </a:r>
          <a:r>
            <a:rPr lang="fr-FR" sz="2000" baseline="0" dirty="0">
              <a:solidFill>
                <a:schemeClr val="tx1">
                  <a:lumMod val="75000"/>
                  <a:lumOff val="25000"/>
                </a:schemeClr>
              </a:solidFill>
            </a:rPr>
            <a:t> programmes collectifs</a:t>
          </a:r>
          <a:endParaRPr lang="fr-FR" sz="2000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B53C51FD-00CC-EC47-8D19-01EF2A055DDD}" type="parTrans" cxnId="{6B896BBE-586B-2A42-BA9E-918F4EB4DB8F}">
      <dgm:prSet/>
      <dgm:spPr/>
      <dgm:t>
        <a:bodyPr/>
        <a:lstStyle/>
        <a:p>
          <a:endParaRPr lang="fr-FR"/>
        </a:p>
      </dgm:t>
    </dgm:pt>
    <dgm:pt modelId="{1027486E-D8BA-E840-B85F-C5FB678968E2}" type="sibTrans" cxnId="{6B896BBE-586B-2A42-BA9E-918F4EB4DB8F}">
      <dgm:prSet/>
      <dgm:spPr/>
      <dgm:t>
        <a:bodyPr/>
        <a:lstStyle/>
        <a:p>
          <a:endParaRPr lang="fr-FR"/>
        </a:p>
      </dgm:t>
    </dgm:pt>
    <dgm:pt modelId="{0CAA7160-C389-C14D-A8B7-6E118DA9EA69}">
      <dgm:prSet phldrT="[Texte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fr-FR" sz="2000" dirty="0">
              <a:solidFill>
                <a:schemeClr val="tx1">
                  <a:lumMod val="75000"/>
                  <a:lumOff val="25000"/>
                </a:schemeClr>
              </a:solidFill>
            </a:rPr>
            <a:t>344</a:t>
          </a:r>
          <a:r>
            <a:rPr lang="fr-FR" sz="1600" dirty="0">
              <a:solidFill>
                <a:schemeClr val="tx1">
                  <a:lumMod val="75000"/>
                  <a:lumOff val="25000"/>
                </a:schemeClr>
              </a:solidFill>
            </a:rPr>
            <a:t> </a:t>
          </a:r>
          <a:r>
            <a:rPr lang="fr-FR" sz="2000" dirty="0">
              <a:solidFill>
                <a:schemeClr val="tx1">
                  <a:lumMod val="75000"/>
                  <a:lumOff val="25000"/>
                </a:schemeClr>
              </a:solidFill>
            </a:rPr>
            <a:t>adhérents</a:t>
          </a:r>
        </a:p>
      </dgm:t>
    </dgm:pt>
    <dgm:pt modelId="{FD50C5E3-9949-C640-A942-A92C06471A74}" type="parTrans" cxnId="{9E15FD9F-C85C-CC43-B9CB-A8D6DFB1741A}">
      <dgm:prSet/>
      <dgm:spPr/>
      <dgm:t>
        <a:bodyPr/>
        <a:lstStyle/>
        <a:p>
          <a:endParaRPr lang="fr-FR"/>
        </a:p>
      </dgm:t>
    </dgm:pt>
    <dgm:pt modelId="{8D8F1E12-01D2-0A4C-9672-E2CA99B3F61D}" type="sibTrans" cxnId="{9E15FD9F-C85C-CC43-B9CB-A8D6DFB1741A}">
      <dgm:prSet/>
      <dgm:spPr/>
      <dgm:t>
        <a:bodyPr/>
        <a:lstStyle/>
        <a:p>
          <a:endParaRPr lang="fr-FR"/>
        </a:p>
      </dgm:t>
    </dgm:pt>
    <dgm:pt modelId="{B6BF3978-0D9A-7845-8730-E2C27F76A5F0}">
      <dgm:prSet phldrT="[Texte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fr-FR" sz="2000" b="1" dirty="0">
              <a:solidFill>
                <a:schemeClr val="tx2"/>
              </a:solidFill>
            </a:rPr>
            <a:t>10 </a:t>
          </a:r>
          <a:r>
            <a:rPr lang="fr-FR" sz="2000" dirty="0">
              <a:solidFill>
                <a:schemeClr val="tx2"/>
              </a:solidFill>
            </a:rPr>
            <a:t>programmes de parrainages collectifs</a:t>
          </a:r>
        </a:p>
      </dgm:t>
    </dgm:pt>
    <dgm:pt modelId="{45B1E57D-CE6E-2F42-98E8-3764213D5182}" type="parTrans" cxnId="{4E4ACEC7-EB77-B243-81DA-0A758F55F7A9}">
      <dgm:prSet/>
      <dgm:spPr/>
      <dgm:t>
        <a:bodyPr/>
        <a:lstStyle/>
        <a:p>
          <a:endParaRPr lang="fr-FR"/>
        </a:p>
      </dgm:t>
    </dgm:pt>
    <dgm:pt modelId="{AFF76DFA-A774-0348-A320-203C03F5D466}" type="sibTrans" cxnId="{4E4ACEC7-EB77-B243-81DA-0A758F55F7A9}">
      <dgm:prSet/>
      <dgm:spPr/>
      <dgm:t>
        <a:bodyPr/>
        <a:lstStyle/>
        <a:p>
          <a:endParaRPr lang="fr-FR"/>
        </a:p>
      </dgm:t>
    </dgm:pt>
    <dgm:pt modelId="{EE6C0EC1-D0F1-7243-8216-BF34121F47A5}" type="pres">
      <dgm:prSet presAssocID="{0E516A74-C57B-0E4C-970D-5F01F343620E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004FE508-B817-1B41-A622-E798528D1402}" type="pres">
      <dgm:prSet presAssocID="{0E516A74-C57B-0E4C-970D-5F01F343620E}" presName="cycle" presStyleCnt="0"/>
      <dgm:spPr/>
    </dgm:pt>
    <dgm:pt modelId="{ABFDC174-E214-C043-B7DC-F7DB9F093E8A}" type="pres">
      <dgm:prSet presAssocID="{0E516A74-C57B-0E4C-970D-5F01F343620E}" presName="centerShape" presStyleCnt="0"/>
      <dgm:spPr/>
    </dgm:pt>
    <dgm:pt modelId="{2FDEE256-3851-D640-8EE1-B0430DFCFB47}" type="pres">
      <dgm:prSet presAssocID="{0E516A74-C57B-0E4C-970D-5F01F343620E}" presName="connSite" presStyleLbl="node1" presStyleIdx="0" presStyleCnt="11"/>
      <dgm:spPr/>
    </dgm:pt>
    <dgm:pt modelId="{8FF25D5E-3B48-F147-AA0C-ABA5D7D41629}" type="pres">
      <dgm:prSet presAssocID="{0E516A74-C57B-0E4C-970D-5F01F343620E}" presName="visible" presStyleLbl="node1" presStyleIdx="0" presStyleCnt="11" custScaleX="239265" custScaleY="148006" custLinFactNeighborX="68230" custLinFactNeighborY="14013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9690971-794B-8C46-99C5-31B1C223BD99}" type="pres">
      <dgm:prSet presAssocID="{F74B1949-F4AD-E04A-AD4D-FF101FC1FDCD}" presName="Name25" presStyleLbl="parChTrans1D1" presStyleIdx="0" presStyleCnt="10"/>
      <dgm:spPr/>
    </dgm:pt>
    <dgm:pt modelId="{8BA082E3-71B3-0343-A532-4FCF7F586EF4}" type="pres">
      <dgm:prSet presAssocID="{5C474302-5B8F-004E-9DD7-FB13908A029D}" presName="node" presStyleCnt="0"/>
      <dgm:spPr/>
    </dgm:pt>
    <dgm:pt modelId="{46E29F1E-CDA6-B149-A2DE-D199B2422C08}" type="pres">
      <dgm:prSet presAssocID="{5C474302-5B8F-004E-9DD7-FB13908A029D}" presName="parentNode" presStyleLbl="node1" presStyleIdx="1" presStyleCnt="11" custScaleX="567768" custScaleY="192583" custLinFactX="-100000" custLinFactNeighborX="-143384" custLinFactNeighborY="90926">
        <dgm:presLayoutVars>
          <dgm:chMax val="1"/>
          <dgm:bulletEnabled val="1"/>
        </dgm:presLayoutVars>
      </dgm:prSet>
      <dgm:spPr/>
    </dgm:pt>
    <dgm:pt modelId="{D93FEED8-8449-A341-9CD4-FC9C47B9F740}" type="pres">
      <dgm:prSet presAssocID="{5C474302-5B8F-004E-9DD7-FB13908A029D}" presName="childNode" presStyleLbl="revTx" presStyleIdx="0" presStyleCnt="1">
        <dgm:presLayoutVars>
          <dgm:bulletEnabled val="1"/>
        </dgm:presLayoutVars>
      </dgm:prSet>
      <dgm:spPr/>
    </dgm:pt>
    <dgm:pt modelId="{27DFC44B-C757-E343-9A99-F5A4516BAAC8}" type="pres">
      <dgm:prSet presAssocID="{03121091-957B-8940-9654-54BB291D15E1}" presName="Name25" presStyleLbl="parChTrans1D1" presStyleIdx="1" presStyleCnt="10"/>
      <dgm:spPr/>
    </dgm:pt>
    <dgm:pt modelId="{C38585C5-621A-CD4B-8623-56F1BA519FEA}" type="pres">
      <dgm:prSet presAssocID="{93ADB74C-6D25-D140-9CFD-5CBE8219449E}" presName="node" presStyleCnt="0"/>
      <dgm:spPr/>
    </dgm:pt>
    <dgm:pt modelId="{E12B7D9B-4AAC-A34C-B36D-A1D2C4A799CE}" type="pres">
      <dgm:prSet presAssocID="{93ADB74C-6D25-D140-9CFD-5CBE8219449E}" presName="parentNode" presStyleLbl="node1" presStyleIdx="2" presStyleCnt="11" custScaleX="599872" custScaleY="270455" custLinFactX="181305" custLinFactNeighborX="200000" custLinFactNeighborY="-22762">
        <dgm:presLayoutVars>
          <dgm:chMax val="1"/>
          <dgm:bulletEnabled val="1"/>
        </dgm:presLayoutVars>
      </dgm:prSet>
      <dgm:spPr/>
    </dgm:pt>
    <dgm:pt modelId="{36DB9510-3DD0-D945-82B2-17852CAA822F}" type="pres">
      <dgm:prSet presAssocID="{93ADB74C-6D25-D140-9CFD-5CBE8219449E}" presName="childNode" presStyleLbl="revTx" presStyleIdx="0" presStyleCnt="1">
        <dgm:presLayoutVars>
          <dgm:bulletEnabled val="1"/>
        </dgm:presLayoutVars>
      </dgm:prSet>
      <dgm:spPr/>
    </dgm:pt>
    <dgm:pt modelId="{E8BE5C8F-DECC-8247-A078-A6D41F07FBA2}" type="pres">
      <dgm:prSet presAssocID="{E4757E9E-ECC6-2647-BC44-C49A9C132819}" presName="Name25" presStyleLbl="parChTrans1D1" presStyleIdx="2" presStyleCnt="10"/>
      <dgm:spPr/>
    </dgm:pt>
    <dgm:pt modelId="{4D3D21F2-D0DC-9A44-B06B-03B71F240F88}" type="pres">
      <dgm:prSet presAssocID="{9F46CE28-67E5-E545-85F8-F0A8BF2FCFEE}" presName="node" presStyleCnt="0"/>
      <dgm:spPr/>
    </dgm:pt>
    <dgm:pt modelId="{FAE9578A-1368-7042-8E12-D3015A10D123}" type="pres">
      <dgm:prSet presAssocID="{9F46CE28-67E5-E545-85F8-F0A8BF2FCFEE}" presName="parentNode" presStyleLbl="node1" presStyleIdx="3" presStyleCnt="11" custScaleX="438496" custScaleY="256836" custLinFactX="343688" custLinFactY="198507" custLinFactNeighborX="400000" custLinFactNeighborY="200000">
        <dgm:presLayoutVars>
          <dgm:chMax val="1"/>
          <dgm:bulletEnabled val="1"/>
        </dgm:presLayoutVars>
      </dgm:prSet>
      <dgm:spPr/>
    </dgm:pt>
    <dgm:pt modelId="{F8C333A4-2B41-744F-A281-54FE9FBEDB96}" type="pres">
      <dgm:prSet presAssocID="{9F46CE28-67E5-E545-85F8-F0A8BF2FCFEE}" presName="childNode" presStyleLbl="revTx" presStyleIdx="0" presStyleCnt="1">
        <dgm:presLayoutVars>
          <dgm:bulletEnabled val="1"/>
        </dgm:presLayoutVars>
      </dgm:prSet>
      <dgm:spPr/>
    </dgm:pt>
    <dgm:pt modelId="{AC6D24BE-9E0F-FC4F-BD75-91B9C784FB4F}" type="pres">
      <dgm:prSet presAssocID="{79B463D0-C076-0949-B5D0-57C118B9B1A0}" presName="Name25" presStyleLbl="parChTrans1D1" presStyleIdx="3" presStyleCnt="10"/>
      <dgm:spPr/>
    </dgm:pt>
    <dgm:pt modelId="{3D42772E-5C19-6846-89DE-FB385F5E24D6}" type="pres">
      <dgm:prSet presAssocID="{A57D434F-6AC4-FD4E-A0CB-35465870C8FF}" presName="node" presStyleCnt="0"/>
      <dgm:spPr/>
    </dgm:pt>
    <dgm:pt modelId="{FFE60B28-4E61-D441-A7D9-F9E289C1D485}" type="pres">
      <dgm:prSet presAssocID="{A57D434F-6AC4-FD4E-A0CB-35465870C8FF}" presName="parentNode" presStyleLbl="node1" presStyleIdx="4" presStyleCnt="11" custScaleX="631848" custScaleY="362689" custLinFactX="206016" custLinFactNeighborX="300000" custLinFactNeighborY="-15466">
        <dgm:presLayoutVars>
          <dgm:chMax val="1"/>
          <dgm:bulletEnabled val="1"/>
        </dgm:presLayoutVars>
      </dgm:prSet>
      <dgm:spPr/>
    </dgm:pt>
    <dgm:pt modelId="{54592958-38FF-8E49-BDAD-E227453D3040}" type="pres">
      <dgm:prSet presAssocID="{A57D434F-6AC4-FD4E-A0CB-35465870C8FF}" presName="childNode" presStyleLbl="revTx" presStyleIdx="0" presStyleCnt="1">
        <dgm:presLayoutVars>
          <dgm:bulletEnabled val="1"/>
        </dgm:presLayoutVars>
      </dgm:prSet>
      <dgm:spPr/>
    </dgm:pt>
    <dgm:pt modelId="{87701224-13A8-A343-9F26-E68153C99928}" type="pres">
      <dgm:prSet presAssocID="{AC3EBCD8-8DEC-DA44-8FEA-9E0F39065727}" presName="Name25" presStyleLbl="parChTrans1D1" presStyleIdx="4" presStyleCnt="10"/>
      <dgm:spPr/>
    </dgm:pt>
    <dgm:pt modelId="{5A4F60C7-1A87-FE45-908D-FE72D2106500}" type="pres">
      <dgm:prSet presAssocID="{309ECFD5-A4DC-6442-8D8D-E47CA181C3A2}" presName="node" presStyleCnt="0"/>
      <dgm:spPr/>
    </dgm:pt>
    <dgm:pt modelId="{08510314-F8C9-6D46-BC0C-AC3619A3DFF8}" type="pres">
      <dgm:prSet presAssocID="{309ECFD5-A4DC-6442-8D8D-E47CA181C3A2}" presName="parentNode" presStyleLbl="node1" presStyleIdx="5" presStyleCnt="11" custScaleX="563882" custScaleY="254374" custLinFactX="155431" custLinFactY="103960" custLinFactNeighborX="200000" custLinFactNeighborY="200000">
        <dgm:presLayoutVars>
          <dgm:chMax val="1"/>
          <dgm:bulletEnabled val="1"/>
        </dgm:presLayoutVars>
      </dgm:prSet>
      <dgm:spPr/>
    </dgm:pt>
    <dgm:pt modelId="{CC7321E6-3E78-6143-8D4B-CAD7A01F1811}" type="pres">
      <dgm:prSet presAssocID="{309ECFD5-A4DC-6442-8D8D-E47CA181C3A2}" presName="childNode" presStyleLbl="revTx" presStyleIdx="0" presStyleCnt="1">
        <dgm:presLayoutVars>
          <dgm:bulletEnabled val="1"/>
        </dgm:presLayoutVars>
      </dgm:prSet>
      <dgm:spPr/>
    </dgm:pt>
    <dgm:pt modelId="{F39D565F-E508-D44B-BE5C-141E52AD013E}" type="pres">
      <dgm:prSet presAssocID="{73486A35-1D04-F54E-B9E9-A89482F2C921}" presName="Name25" presStyleLbl="parChTrans1D1" presStyleIdx="5" presStyleCnt="10"/>
      <dgm:spPr/>
    </dgm:pt>
    <dgm:pt modelId="{BFEFD87D-3341-F845-8470-DEE75DBBB0AE}" type="pres">
      <dgm:prSet presAssocID="{0441266F-98D3-0443-B39F-C0B9E6AB02B3}" presName="node" presStyleCnt="0"/>
      <dgm:spPr/>
    </dgm:pt>
    <dgm:pt modelId="{79F04966-6F2C-CE42-82C0-2F548E06FB02}" type="pres">
      <dgm:prSet presAssocID="{0441266F-98D3-0443-B39F-C0B9E6AB02B3}" presName="parentNode" presStyleLbl="node1" presStyleIdx="6" presStyleCnt="11" custScaleX="547230" custScaleY="270509" custLinFactX="-200000" custLinFactY="107757" custLinFactNeighborX="-278047" custLinFactNeighborY="200000">
        <dgm:presLayoutVars>
          <dgm:chMax val="1"/>
          <dgm:bulletEnabled val="1"/>
        </dgm:presLayoutVars>
      </dgm:prSet>
      <dgm:spPr/>
    </dgm:pt>
    <dgm:pt modelId="{B39E8AC1-62BA-2D4E-AD2F-29C096AD531C}" type="pres">
      <dgm:prSet presAssocID="{0441266F-98D3-0443-B39F-C0B9E6AB02B3}" presName="childNode" presStyleLbl="revTx" presStyleIdx="0" presStyleCnt="1">
        <dgm:presLayoutVars>
          <dgm:bulletEnabled val="1"/>
        </dgm:presLayoutVars>
      </dgm:prSet>
      <dgm:spPr/>
    </dgm:pt>
    <dgm:pt modelId="{476B10E1-82CD-2B42-8F76-ACE1B5D588D1}" type="pres">
      <dgm:prSet presAssocID="{1224D226-74D8-4544-A118-A66E9E188CB8}" presName="Name25" presStyleLbl="parChTrans1D1" presStyleIdx="6" presStyleCnt="10"/>
      <dgm:spPr/>
    </dgm:pt>
    <dgm:pt modelId="{80FB5396-F696-8A4F-89DD-C514B624C03C}" type="pres">
      <dgm:prSet presAssocID="{C204AD85-D4D5-F445-8A45-12880099DE5D}" presName="node" presStyleCnt="0"/>
      <dgm:spPr/>
    </dgm:pt>
    <dgm:pt modelId="{A00A4C79-3589-7D47-A14C-BCD4EDAD5339}" type="pres">
      <dgm:prSet presAssocID="{C204AD85-D4D5-F445-8A45-12880099DE5D}" presName="parentNode" presStyleLbl="node1" presStyleIdx="7" presStyleCnt="11" custScaleX="676503" custScaleY="275292" custLinFactX="-455472" custLinFactY="-200000" custLinFactNeighborX="-500000" custLinFactNeighborY="-274378">
        <dgm:presLayoutVars>
          <dgm:chMax val="1"/>
          <dgm:bulletEnabled val="1"/>
        </dgm:presLayoutVars>
      </dgm:prSet>
      <dgm:spPr/>
    </dgm:pt>
    <dgm:pt modelId="{D2753E27-93AD-2E4D-AC2A-4248549693B7}" type="pres">
      <dgm:prSet presAssocID="{C204AD85-D4D5-F445-8A45-12880099DE5D}" presName="childNode" presStyleLbl="revTx" presStyleIdx="0" presStyleCnt="1">
        <dgm:presLayoutVars>
          <dgm:bulletEnabled val="1"/>
        </dgm:presLayoutVars>
      </dgm:prSet>
      <dgm:spPr/>
    </dgm:pt>
    <dgm:pt modelId="{15C1360D-D996-7C46-A5A5-AAA22AD8613F}" type="pres">
      <dgm:prSet presAssocID="{B53C51FD-00CC-EC47-8D19-01EF2A055DDD}" presName="Name25" presStyleLbl="parChTrans1D1" presStyleIdx="7" presStyleCnt="10"/>
      <dgm:spPr/>
    </dgm:pt>
    <dgm:pt modelId="{6C558735-44D9-9D4B-9008-645B5CE4F23B}" type="pres">
      <dgm:prSet presAssocID="{4F90365A-8BA6-A94B-824B-7D46E5F70945}" presName="node" presStyleCnt="0"/>
      <dgm:spPr/>
    </dgm:pt>
    <dgm:pt modelId="{0E803D21-F784-2746-AE3C-BBDEE1C53EBA}" type="pres">
      <dgm:prSet presAssocID="{4F90365A-8BA6-A94B-824B-7D46E5F70945}" presName="parentNode" presStyleLbl="node1" presStyleIdx="8" presStyleCnt="11" custScaleX="602855" custScaleY="320007" custLinFactX="-474953" custLinFactNeighborX="-500000" custLinFactNeighborY="9694">
        <dgm:presLayoutVars>
          <dgm:chMax val="1"/>
          <dgm:bulletEnabled val="1"/>
        </dgm:presLayoutVars>
      </dgm:prSet>
      <dgm:spPr/>
    </dgm:pt>
    <dgm:pt modelId="{D67FB4FE-F0A6-8540-846D-C83124CB5A28}" type="pres">
      <dgm:prSet presAssocID="{4F90365A-8BA6-A94B-824B-7D46E5F70945}" presName="childNode" presStyleLbl="revTx" presStyleIdx="0" presStyleCnt="1">
        <dgm:presLayoutVars>
          <dgm:bulletEnabled val="1"/>
        </dgm:presLayoutVars>
      </dgm:prSet>
      <dgm:spPr/>
    </dgm:pt>
    <dgm:pt modelId="{C86B512D-C082-E04A-9DF9-145422F0729B}" type="pres">
      <dgm:prSet presAssocID="{FD50C5E3-9949-C640-A942-A92C06471A74}" presName="Name25" presStyleLbl="parChTrans1D1" presStyleIdx="8" presStyleCnt="10"/>
      <dgm:spPr/>
    </dgm:pt>
    <dgm:pt modelId="{2E7F3437-C439-924E-9673-543F1B08BD4F}" type="pres">
      <dgm:prSet presAssocID="{0CAA7160-C389-C14D-A8B7-6E118DA9EA69}" presName="node" presStyleCnt="0"/>
      <dgm:spPr/>
    </dgm:pt>
    <dgm:pt modelId="{5F23846C-33B7-1148-A1BC-60A46C3529D4}" type="pres">
      <dgm:prSet presAssocID="{0CAA7160-C389-C14D-A8B7-6E118DA9EA69}" presName="parentNode" presStyleLbl="node1" presStyleIdx="9" presStyleCnt="11" custScaleX="392075" custScaleY="190904" custLinFactX="-400000" custLinFactY="-200000" custLinFactNeighborX="-497816" custLinFactNeighborY="-276513">
        <dgm:presLayoutVars>
          <dgm:chMax val="1"/>
          <dgm:bulletEnabled val="1"/>
        </dgm:presLayoutVars>
      </dgm:prSet>
      <dgm:spPr/>
    </dgm:pt>
    <dgm:pt modelId="{926B8C61-29AF-DE4C-8F94-38F1C91A4997}" type="pres">
      <dgm:prSet presAssocID="{0CAA7160-C389-C14D-A8B7-6E118DA9EA69}" presName="childNode" presStyleLbl="revTx" presStyleIdx="0" presStyleCnt="1">
        <dgm:presLayoutVars>
          <dgm:bulletEnabled val="1"/>
        </dgm:presLayoutVars>
      </dgm:prSet>
      <dgm:spPr/>
    </dgm:pt>
    <dgm:pt modelId="{CFB83103-E83B-D247-BD06-62E8E304C936}" type="pres">
      <dgm:prSet presAssocID="{45B1E57D-CE6E-2F42-98E8-3764213D5182}" presName="Name25" presStyleLbl="parChTrans1D1" presStyleIdx="9" presStyleCnt="10"/>
      <dgm:spPr/>
    </dgm:pt>
    <dgm:pt modelId="{205E1B79-CEA9-8146-80F8-79D7365C0A63}" type="pres">
      <dgm:prSet presAssocID="{B6BF3978-0D9A-7845-8730-E2C27F76A5F0}" presName="node" presStyleCnt="0"/>
      <dgm:spPr/>
    </dgm:pt>
    <dgm:pt modelId="{A03B06F7-AACE-154F-A8D8-413446D54E6A}" type="pres">
      <dgm:prSet presAssocID="{B6BF3978-0D9A-7845-8730-E2C27F76A5F0}" presName="parentNode" presStyleLbl="node1" presStyleIdx="10" presStyleCnt="11" custScaleX="714903" custScaleY="253081" custLinFactX="228596" custLinFactNeighborX="300000" custLinFactNeighborY="-74978">
        <dgm:presLayoutVars>
          <dgm:chMax val="1"/>
          <dgm:bulletEnabled val="1"/>
        </dgm:presLayoutVars>
      </dgm:prSet>
      <dgm:spPr/>
    </dgm:pt>
    <dgm:pt modelId="{F0EBEAF2-6B9E-8348-94B6-C3D35669DD74}" type="pres">
      <dgm:prSet presAssocID="{B6BF3978-0D9A-7845-8730-E2C27F76A5F0}" presName="childNode" presStyleLbl="revTx" presStyleIdx="0" presStyleCnt="1">
        <dgm:presLayoutVars>
          <dgm:bulletEnabled val="1"/>
        </dgm:presLayoutVars>
      </dgm:prSet>
      <dgm:spPr/>
    </dgm:pt>
  </dgm:ptLst>
  <dgm:cxnLst>
    <dgm:cxn modelId="{F8E4B801-08D6-D845-8DE7-32D8B15E8A8A}" type="presOf" srcId="{0E516A74-C57B-0E4C-970D-5F01F343620E}" destId="{EE6C0EC1-D0F1-7243-8216-BF34121F47A5}" srcOrd="0" destOrd="0" presId="urn:microsoft.com/office/officeart/2005/8/layout/radial2"/>
    <dgm:cxn modelId="{EA48B903-8FFA-7F49-812F-67B239E8AE81}" type="presOf" srcId="{E4757E9E-ECC6-2647-BC44-C49A9C132819}" destId="{E8BE5C8F-DECC-8247-A078-A6D41F07FBA2}" srcOrd="0" destOrd="0" presId="urn:microsoft.com/office/officeart/2005/8/layout/radial2"/>
    <dgm:cxn modelId="{7022D606-E5C2-CB41-B983-5C71D8668534}" srcId="{0E516A74-C57B-0E4C-970D-5F01F343620E}" destId="{93ADB74C-6D25-D140-9CFD-5CBE8219449E}" srcOrd="1" destOrd="0" parTransId="{03121091-957B-8940-9654-54BB291D15E1}" sibTransId="{D3BA9490-EC01-E84A-A122-1DEFB134D7FF}"/>
    <dgm:cxn modelId="{92AD0F09-2113-0E4C-BB97-69AA660DA7B9}" type="presOf" srcId="{309ECFD5-A4DC-6442-8D8D-E47CA181C3A2}" destId="{08510314-F8C9-6D46-BC0C-AC3619A3DFF8}" srcOrd="0" destOrd="0" presId="urn:microsoft.com/office/officeart/2005/8/layout/radial2"/>
    <dgm:cxn modelId="{EE173A14-9610-5146-B1A7-EF0E8CCA9AA6}" type="presOf" srcId="{0441266F-98D3-0443-B39F-C0B9E6AB02B3}" destId="{79F04966-6F2C-CE42-82C0-2F548E06FB02}" srcOrd="0" destOrd="0" presId="urn:microsoft.com/office/officeart/2005/8/layout/radial2"/>
    <dgm:cxn modelId="{A2421D29-7B16-9A4F-AA32-A400A3A26629}" type="presOf" srcId="{6C120668-9D38-3546-B5F0-81D2E9B4E329}" destId="{D93FEED8-8449-A341-9CD4-FC9C47B9F740}" srcOrd="0" destOrd="0" presId="urn:microsoft.com/office/officeart/2005/8/layout/radial2"/>
    <dgm:cxn modelId="{F038C33F-FBFD-5140-965B-EB2A534651AA}" type="presOf" srcId="{73486A35-1D04-F54E-B9E9-A89482F2C921}" destId="{F39D565F-E508-D44B-BE5C-141E52AD013E}" srcOrd="0" destOrd="0" presId="urn:microsoft.com/office/officeart/2005/8/layout/radial2"/>
    <dgm:cxn modelId="{92D06040-C8D1-3D44-B294-EC061EB62AF9}" srcId="{0E516A74-C57B-0E4C-970D-5F01F343620E}" destId="{A57D434F-6AC4-FD4E-A0CB-35465870C8FF}" srcOrd="3" destOrd="0" parTransId="{79B463D0-C076-0949-B5D0-57C118B9B1A0}" sibTransId="{29FC619F-1EE7-3C4E-89E7-C3B04B2ADA37}"/>
    <dgm:cxn modelId="{9FBEC348-A9D9-DA40-9362-AF696F18BF30}" srcId="{5C474302-5B8F-004E-9DD7-FB13908A029D}" destId="{6C120668-9D38-3546-B5F0-81D2E9B4E329}" srcOrd="0" destOrd="0" parTransId="{295740D2-F311-7E4C-BB8F-16E799715236}" sibTransId="{8A5A3C22-4614-A745-A975-DE21DD80A9DB}"/>
    <dgm:cxn modelId="{22C4D560-C944-8B4F-B426-EB494E00CD5B}" srcId="{0E516A74-C57B-0E4C-970D-5F01F343620E}" destId="{9F46CE28-67E5-E545-85F8-F0A8BF2FCFEE}" srcOrd="2" destOrd="0" parTransId="{E4757E9E-ECC6-2647-BC44-C49A9C132819}" sibTransId="{3BD12D7C-942B-1743-A3F1-22C339168BC1}"/>
    <dgm:cxn modelId="{0C6B5461-2CCC-D94C-8C14-7C33820E65A4}" type="presOf" srcId="{B53C51FD-00CC-EC47-8D19-01EF2A055DDD}" destId="{15C1360D-D996-7C46-A5A5-AAA22AD8613F}" srcOrd="0" destOrd="0" presId="urn:microsoft.com/office/officeart/2005/8/layout/radial2"/>
    <dgm:cxn modelId="{7A887163-95BE-6F4F-917B-972C645F99CB}" srcId="{0E516A74-C57B-0E4C-970D-5F01F343620E}" destId="{309ECFD5-A4DC-6442-8D8D-E47CA181C3A2}" srcOrd="4" destOrd="0" parTransId="{AC3EBCD8-8DEC-DA44-8FEA-9E0F39065727}" sibTransId="{260F1C85-54AB-2B4C-B891-7C17B1CA0933}"/>
    <dgm:cxn modelId="{7585106A-62BB-F548-932C-E2470EF502EE}" srcId="{0E516A74-C57B-0E4C-970D-5F01F343620E}" destId="{C204AD85-D4D5-F445-8A45-12880099DE5D}" srcOrd="6" destOrd="0" parTransId="{1224D226-74D8-4544-A118-A66E9E188CB8}" sibTransId="{E2913D8A-0181-A247-83E1-18E329326FCD}"/>
    <dgm:cxn modelId="{29854C70-89F9-FE4B-84A0-8CBCBA50BD6F}" type="presOf" srcId="{B6BF3978-0D9A-7845-8730-E2C27F76A5F0}" destId="{A03B06F7-AACE-154F-A8D8-413446D54E6A}" srcOrd="0" destOrd="0" presId="urn:microsoft.com/office/officeart/2005/8/layout/radial2"/>
    <dgm:cxn modelId="{5940E37E-D840-E84A-91E4-C09F42938494}" type="presOf" srcId="{0CAA7160-C389-C14D-A8B7-6E118DA9EA69}" destId="{5F23846C-33B7-1148-A1BC-60A46C3529D4}" srcOrd="0" destOrd="0" presId="urn:microsoft.com/office/officeart/2005/8/layout/radial2"/>
    <dgm:cxn modelId="{DDEFB67F-185F-F947-8556-46C52CF993DF}" type="presOf" srcId="{03121091-957B-8940-9654-54BB291D15E1}" destId="{27DFC44B-C757-E343-9A99-F5A4516BAAC8}" srcOrd="0" destOrd="0" presId="urn:microsoft.com/office/officeart/2005/8/layout/radial2"/>
    <dgm:cxn modelId="{CE15068C-F7C4-714F-8727-EC8961E2960B}" type="presOf" srcId="{1224D226-74D8-4544-A118-A66E9E188CB8}" destId="{476B10E1-82CD-2B42-8F76-ACE1B5D588D1}" srcOrd="0" destOrd="0" presId="urn:microsoft.com/office/officeart/2005/8/layout/radial2"/>
    <dgm:cxn modelId="{86C5238E-7BBE-E843-B955-BD444375C718}" srcId="{0E516A74-C57B-0E4C-970D-5F01F343620E}" destId="{5C474302-5B8F-004E-9DD7-FB13908A029D}" srcOrd="0" destOrd="0" parTransId="{F74B1949-F4AD-E04A-AD4D-FF101FC1FDCD}" sibTransId="{2A1845E6-091A-F74C-A145-48D61B5F8917}"/>
    <dgm:cxn modelId="{CD1CFA8E-5993-4B49-BDF2-994E18376E18}" type="presOf" srcId="{AC3EBCD8-8DEC-DA44-8FEA-9E0F39065727}" destId="{87701224-13A8-A343-9F26-E68153C99928}" srcOrd="0" destOrd="0" presId="urn:microsoft.com/office/officeart/2005/8/layout/radial2"/>
    <dgm:cxn modelId="{881FDD91-F849-C840-B219-6AA1F1CBCE76}" type="presOf" srcId="{5C474302-5B8F-004E-9DD7-FB13908A029D}" destId="{46E29F1E-CDA6-B149-A2DE-D199B2422C08}" srcOrd="0" destOrd="0" presId="urn:microsoft.com/office/officeart/2005/8/layout/radial2"/>
    <dgm:cxn modelId="{055CBF9F-E5AA-294E-BE7D-538F24FAC71C}" type="presOf" srcId="{9F46CE28-67E5-E545-85F8-F0A8BF2FCFEE}" destId="{FAE9578A-1368-7042-8E12-D3015A10D123}" srcOrd="0" destOrd="0" presId="urn:microsoft.com/office/officeart/2005/8/layout/radial2"/>
    <dgm:cxn modelId="{9E15FD9F-C85C-CC43-B9CB-A8D6DFB1741A}" srcId="{0E516A74-C57B-0E4C-970D-5F01F343620E}" destId="{0CAA7160-C389-C14D-A8B7-6E118DA9EA69}" srcOrd="8" destOrd="0" parTransId="{FD50C5E3-9949-C640-A942-A92C06471A74}" sibTransId="{8D8F1E12-01D2-0A4C-9672-E2CA99B3F61D}"/>
    <dgm:cxn modelId="{83525BAF-F3B5-8744-AE7B-274FC983BE8F}" type="presOf" srcId="{A57D434F-6AC4-FD4E-A0CB-35465870C8FF}" destId="{FFE60B28-4E61-D441-A7D9-F9E289C1D485}" srcOrd="0" destOrd="0" presId="urn:microsoft.com/office/officeart/2005/8/layout/radial2"/>
    <dgm:cxn modelId="{3E1E8EB1-8AD0-DC4F-9571-F41B0C21B251}" type="presOf" srcId="{C204AD85-D4D5-F445-8A45-12880099DE5D}" destId="{A00A4C79-3589-7D47-A14C-BCD4EDAD5339}" srcOrd="0" destOrd="0" presId="urn:microsoft.com/office/officeart/2005/8/layout/radial2"/>
    <dgm:cxn modelId="{E80F0FBA-9C27-CD41-987A-B090C560731F}" srcId="{0E516A74-C57B-0E4C-970D-5F01F343620E}" destId="{0441266F-98D3-0443-B39F-C0B9E6AB02B3}" srcOrd="5" destOrd="0" parTransId="{73486A35-1D04-F54E-B9E9-A89482F2C921}" sibTransId="{6FC20874-884C-E446-B699-5453AE7819EA}"/>
    <dgm:cxn modelId="{6B896BBE-586B-2A42-BA9E-918F4EB4DB8F}" srcId="{0E516A74-C57B-0E4C-970D-5F01F343620E}" destId="{4F90365A-8BA6-A94B-824B-7D46E5F70945}" srcOrd="7" destOrd="0" parTransId="{B53C51FD-00CC-EC47-8D19-01EF2A055DDD}" sibTransId="{1027486E-D8BA-E840-B85F-C5FB678968E2}"/>
    <dgm:cxn modelId="{4E4ACEC7-EB77-B243-81DA-0A758F55F7A9}" srcId="{0E516A74-C57B-0E4C-970D-5F01F343620E}" destId="{B6BF3978-0D9A-7845-8730-E2C27F76A5F0}" srcOrd="9" destOrd="0" parTransId="{45B1E57D-CE6E-2F42-98E8-3764213D5182}" sibTransId="{AFF76DFA-A774-0348-A320-203C03F5D466}"/>
    <dgm:cxn modelId="{9FB5A8CC-298B-AA41-B886-382AFBA0C7E9}" type="presOf" srcId="{FD50C5E3-9949-C640-A942-A92C06471A74}" destId="{C86B512D-C082-E04A-9DF9-145422F0729B}" srcOrd="0" destOrd="0" presId="urn:microsoft.com/office/officeart/2005/8/layout/radial2"/>
    <dgm:cxn modelId="{AB8B08D0-67C8-AE40-ACC8-8B3AD95B35CB}" type="presOf" srcId="{79B463D0-C076-0949-B5D0-57C118B9B1A0}" destId="{AC6D24BE-9E0F-FC4F-BD75-91B9C784FB4F}" srcOrd="0" destOrd="0" presId="urn:microsoft.com/office/officeart/2005/8/layout/radial2"/>
    <dgm:cxn modelId="{034F03DE-43B8-4D44-9697-1560378B098E}" type="presOf" srcId="{F74B1949-F4AD-E04A-AD4D-FF101FC1FDCD}" destId="{B9690971-794B-8C46-99C5-31B1C223BD99}" srcOrd="0" destOrd="0" presId="urn:microsoft.com/office/officeart/2005/8/layout/radial2"/>
    <dgm:cxn modelId="{906697E2-6E20-EF49-9B78-CF972F9D819B}" type="presOf" srcId="{4F90365A-8BA6-A94B-824B-7D46E5F70945}" destId="{0E803D21-F784-2746-AE3C-BBDEE1C53EBA}" srcOrd="0" destOrd="0" presId="urn:microsoft.com/office/officeart/2005/8/layout/radial2"/>
    <dgm:cxn modelId="{9CE48EEA-29A4-6B40-824D-36521DF174E5}" type="presOf" srcId="{93ADB74C-6D25-D140-9CFD-5CBE8219449E}" destId="{E12B7D9B-4AAC-A34C-B36D-A1D2C4A799CE}" srcOrd="0" destOrd="0" presId="urn:microsoft.com/office/officeart/2005/8/layout/radial2"/>
    <dgm:cxn modelId="{658D59FE-972E-D542-A3F7-B4A9FBAECAA4}" type="presOf" srcId="{45B1E57D-CE6E-2F42-98E8-3764213D5182}" destId="{CFB83103-E83B-D247-BD06-62E8E304C936}" srcOrd="0" destOrd="0" presId="urn:microsoft.com/office/officeart/2005/8/layout/radial2"/>
    <dgm:cxn modelId="{A5895D59-4314-8446-A6F9-F486262F2C23}" type="presParOf" srcId="{EE6C0EC1-D0F1-7243-8216-BF34121F47A5}" destId="{004FE508-B817-1B41-A622-E798528D1402}" srcOrd="0" destOrd="0" presId="urn:microsoft.com/office/officeart/2005/8/layout/radial2"/>
    <dgm:cxn modelId="{306A3905-E88D-3445-8544-513C124F867D}" type="presParOf" srcId="{004FE508-B817-1B41-A622-E798528D1402}" destId="{ABFDC174-E214-C043-B7DC-F7DB9F093E8A}" srcOrd="0" destOrd="0" presId="urn:microsoft.com/office/officeart/2005/8/layout/radial2"/>
    <dgm:cxn modelId="{E46EDCD1-2B1D-1542-B173-9D69AF9C6ABB}" type="presParOf" srcId="{ABFDC174-E214-C043-B7DC-F7DB9F093E8A}" destId="{2FDEE256-3851-D640-8EE1-B0430DFCFB47}" srcOrd="0" destOrd="0" presId="urn:microsoft.com/office/officeart/2005/8/layout/radial2"/>
    <dgm:cxn modelId="{1CF159DE-6C42-884C-86BE-709F0AA21C10}" type="presParOf" srcId="{ABFDC174-E214-C043-B7DC-F7DB9F093E8A}" destId="{8FF25D5E-3B48-F147-AA0C-ABA5D7D41629}" srcOrd="1" destOrd="0" presId="urn:microsoft.com/office/officeart/2005/8/layout/radial2"/>
    <dgm:cxn modelId="{62B3983F-4900-D348-9C1E-9553FBE86E54}" type="presParOf" srcId="{004FE508-B817-1B41-A622-E798528D1402}" destId="{B9690971-794B-8C46-99C5-31B1C223BD99}" srcOrd="1" destOrd="0" presId="urn:microsoft.com/office/officeart/2005/8/layout/radial2"/>
    <dgm:cxn modelId="{3EC5B8B9-8D3B-E044-A093-08036DF67192}" type="presParOf" srcId="{004FE508-B817-1B41-A622-E798528D1402}" destId="{8BA082E3-71B3-0343-A532-4FCF7F586EF4}" srcOrd="2" destOrd="0" presId="urn:microsoft.com/office/officeart/2005/8/layout/radial2"/>
    <dgm:cxn modelId="{42DB2D5D-CE10-E142-8795-F462D5F2728D}" type="presParOf" srcId="{8BA082E3-71B3-0343-A532-4FCF7F586EF4}" destId="{46E29F1E-CDA6-B149-A2DE-D199B2422C08}" srcOrd="0" destOrd="0" presId="urn:microsoft.com/office/officeart/2005/8/layout/radial2"/>
    <dgm:cxn modelId="{8C6B4F9F-0AA8-E644-86A7-4BA44A8C73C5}" type="presParOf" srcId="{8BA082E3-71B3-0343-A532-4FCF7F586EF4}" destId="{D93FEED8-8449-A341-9CD4-FC9C47B9F740}" srcOrd="1" destOrd="0" presId="urn:microsoft.com/office/officeart/2005/8/layout/radial2"/>
    <dgm:cxn modelId="{4C9A1EE9-A6E1-A544-BF53-7EB8838663CA}" type="presParOf" srcId="{004FE508-B817-1B41-A622-E798528D1402}" destId="{27DFC44B-C757-E343-9A99-F5A4516BAAC8}" srcOrd="3" destOrd="0" presId="urn:microsoft.com/office/officeart/2005/8/layout/radial2"/>
    <dgm:cxn modelId="{43B71DE9-E6CA-3F41-9746-AE213D47BD6E}" type="presParOf" srcId="{004FE508-B817-1B41-A622-E798528D1402}" destId="{C38585C5-621A-CD4B-8623-56F1BA519FEA}" srcOrd="4" destOrd="0" presId="urn:microsoft.com/office/officeart/2005/8/layout/radial2"/>
    <dgm:cxn modelId="{2751AA58-0652-3343-9FAB-9FAF9BFE09CA}" type="presParOf" srcId="{C38585C5-621A-CD4B-8623-56F1BA519FEA}" destId="{E12B7D9B-4AAC-A34C-B36D-A1D2C4A799CE}" srcOrd="0" destOrd="0" presId="urn:microsoft.com/office/officeart/2005/8/layout/radial2"/>
    <dgm:cxn modelId="{E0FD8E41-DB4B-C14E-9012-FF6D6905D980}" type="presParOf" srcId="{C38585C5-621A-CD4B-8623-56F1BA519FEA}" destId="{36DB9510-3DD0-D945-82B2-17852CAA822F}" srcOrd="1" destOrd="0" presId="urn:microsoft.com/office/officeart/2005/8/layout/radial2"/>
    <dgm:cxn modelId="{A2B639E1-B448-7440-8709-FF767C12E545}" type="presParOf" srcId="{004FE508-B817-1B41-A622-E798528D1402}" destId="{E8BE5C8F-DECC-8247-A078-A6D41F07FBA2}" srcOrd="5" destOrd="0" presId="urn:microsoft.com/office/officeart/2005/8/layout/radial2"/>
    <dgm:cxn modelId="{127F009D-0E3A-AD44-93CC-2C3BDA81EECA}" type="presParOf" srcId="{004FE508-B817-1B41-A622-E798528D1402}" destId="{4D3D21F2-D0DC-9A44-B06B-03B71F240F88}" srcOrd="6" destOrd="0" presId="urn:microsoft.com/office/officeart/2005/8/layout/radial2"/>
    <dgm:cxn modelId="{82197652-CDC0-CA4E-8400-6D9E42332E79}" type="presParOf" srcId="{4D3D21F2-D0DC-9A44-B06B-03B71F240F88}" destId="{FAE9578A-1368-7042-8E12-D3015A10D123}" srcOrd="0" destOrd="0" presId="urn:microsoft.com/office/officeart/2005/8/layout/radial2"/>
    <dgm:cxn modelId="{5E58E8A8-9F65-4145-94B5-20623A9D9FAB}" type="presParOf" srcId="{4D3D21F2-D0DC-9A44-B06B-03B71F240F88}" destId="{F8C333A4-2B41-744F-A281-54FE9FBEDB96}" srcOrd="1" destOrd="0" presId="urn:microsoft.com/office/officeart/2005/8/layout/radial2"/>
    <dgm:cxn modelId="{FFBF41E0-9ADC-E943-B6B3-14EB727C4FCA}" type="presParOf" srcId="{004FE508-B817-1B41-A622-E798528D1402}" destId="{AC6D24BE-9E0F-FC4F-BD75-91B9C784FB4F}" srcOrd="7" destOrd="0" presId="urn:microsoft.com/office/officeart/2005/8/layout/radial2"/>
    <dgm:cxn modelId="{F32203AE-301F-E84D-A037-BF72DF53E956}" type="presParOf" srcId="{004FE508-B817-1B41-A622-E798528D1402}" destId="{3D42772E-5C19-6846-89DE-FB385F5E24D6}" srcOrd="8" destOrd="0" presId="urn:microsoft.com/office/officeart/2005/8/layout/radial2"/>
    <dgm:cxn modelId="{EDDC2660-3DE0-E042-97C8-2A57CF41FBCD}" type="presParOf" srcId="{3D42772E-5C19-6846-89DE-FB385F5E24D6}" destId="{FFE60B28-4E61-D441-A7D9-F9E289C1D485}" srcOrd="0" destOrd="0" presId="urn:microsoft.com/office/officeart/2005/8/layout/radial2"/>
    <dgm:cxn modelId="{CB18C990-01FC-A542-AD4D-C8EFA8598DD6}" type="presParOf" srcId="{3D42772E-5C19-6846-89DE-FB385F5E24D6}" destId="{54592958-38FF-8E49-BDAD-E227453D3040}" srcOrd="1" destOrd="0" presId="urn:microsoft.com/office/officeart/2005/8/layout/radial2"/>
    <dgm:cxn modelId="{4B308AC3-C480-C840-821E-8C9F190D387A}" type="presParOf" srcId="{004FE508-B817-1B41-A622-E798528D1402}" destId="{87701224-13A8-A343-9F26-E68153C99928}" srcOrd="9" destOrd="0" presId="urn:microsoft.com/office/officeart/2005/8/layout/radial2"/>
    <dgm:cxn modelId="{906F9D32-21CA-5145-B66E-7DF8F9486CBE}" type="presParOf" srcId="{004FE508-B817-1B41-A622-E798528D1402}" destId="{5A4F60C7-1A87-FE45-908D-FE72D2106500}" srcOrd="10" destOrd="0" presId="urn:microsoft.com/office/officeart/2005/8/layout/radial2"/>
    <dgm:cxn modelId="{1BCFCAD2-F094-DA42-B2F8-4B3CD9FD7517}" type="presParOf" srcId="{5A4F60C7-1A87-FE45-908D-FE72D2106500}" destId="{08510314-F8C9-6D46-BC0C-AC3619A3DFF8}" srcOrd="0" destOrd="0" presId="urn:microsoft.com/office/officeart/2005/8/layout/radial2"/>
    <dgm:cxn modelId="{E1CA1129-9ED7-1740-AD89-C49891963D94}" type="presParOf" srcId="{5A4F60C7-1A87-FE45-908D-FE72D2106500}" destId="{CC7321E6-3E78-6143-8D4B-CAD7A01F1811}" srcOrd="1" destOrd="0" presId="urn:microsoft.com/office/officeart/2005/8/layout/radial2"/>
    <dgm:cxn modelId="{6A136853-09B0-9B4E-BF3B-5E89BC411BFD}" type="presParOf" srcId="{004FE508-B817-1B41-A622-E798528D1402}" destId="{F39D565F-E508-D44B-BE5C-141E52AD013E}" srcOrd="11" destOrd="0" presId="urn:microsoft.com/office/officeart/2005/8/layout/radial2"/>
    <dgm:cxn modelId="{E99A74DF-B6BC-2E49-8289-A027F9433CC0}" type="presParOf" srcId="{004FE508-B817-1B41-A622-E798528D1402}" destId="{BFEFD87D-3341-F845-8470-DEE75DBBB0AE}" srcOrd="12" destOrd="0" presId="urn:microsoft.com/office/officeart/2005/8/layout/radial2"/>
    <dgm:cxn modelId="{4BF33C9C-7E46-E94B-8AC8-827D488D6503}" type="presParOf" srcId="{BFEFD87D-3341-F845-8470-DEE75DBBB0AE}" destId="{79F04966-6F2C-CE42-82C0-2F548E06FB02}" srcOrd="0" destOrd="0" presId="urn:microsoft.com/office/officeart/2005/8/layout/radial2"/>
    <dgm:cxn modelId="{86D8E10B-47F8-4A4D-803D-9E3256234F9E}" type="presParOf" srcId="{BFEFD87D-3341-F845-8470-DEE75DBBB0AE}" destId="{B39E8AC1-62BA-2D4E-AD2F-29C096AD531C}" srcOrd="1" destOrd="0" presId="urn:microsoft.com/office/officeart/2005/8/layout/radial2"/>
    <dgm:cxn modelId="{009C0A80-97C3-6C41-9387-DEBD95288218}" type="presParOf" srcId="{004FE508-B817-1B41-A622-E798528D1402}" destId="{476B10E1-82CD-2B42-8F76-ACE1B5D588D1}" srcOrd="13" destOrd="0" presId="urn:microsoft.com/office/officeart/2005/8/layout/radial2"/>
    <dgm:cxn modelId="{A0CD271B-4D44-DF44-A69A-41946B677142}" type="presParOf" srcId="{004FE508-B817-1B41-A622-E798528D1402}" destId="{80FB5396-F696-8A4F-89DD-C514B624C03C}" srcOrd="14" destOrd="0" presId="urn:microsoft.com/office/officeart/2005/8/layout/radial2"/>
    <dgm:cxn modelId="{8DF6FC53-A83C-0E48-858B-A54EB6D94A0D}" type="presParOf" srcId="{80FB5396-F696-8A4F-89DD-C514B624C03C}" destId="{A00A4C79-3589-7D47-A14C-BCD4EDAD5339}" srcOrd="0" destOrd="0" presId="urn:microsoft.com/office/officeart/2005/8/layout/radial2"/>
    <dgm:cxn modelId="{DC73BD0F-5B7D-0A44-9C11-8255CD850606}" type="presParOf" srcId="{80FB5396-F696-8A4F-89DD-C514B624C03C}" destId="{D2753E27-93AD-2E4D-AC2A-4248549693B7}" srcOrd="1" destOrd="0" presId="urn:microsoft.com/office/officeart/2005/8/layout/radial2"/>
    <dgm:cxn modelId="{3973C7E9-0BF6-0B48-8CCC-B0B22108F442}" type="presParOf" srcId="{004FE508-B817-1B41-A622-E798528D1402}" destId="{15C1360D-D996-7C46-A5A5-AAA22AD8613F}" srcOrd="15" destOrd="0" presId="urn:microsoft.com/office/officeart/2005/8/layout/radial2"/>
    <dgm:cxn modelId="{7676726B-1957-7D42-BCB1-713B7C40501C}" type="presParOf" srcId="{004FE508-B817-1B41-A622-E798528D1402}" destId="{6C558735-44D9-9D4B-9008-645B5CE4F23B}" srcOrd="16" destOrd="0" presId="urn:microsoft.com/office/officeart/2005/8/layout/radial2"/>
    <dgm:cxn modelId="{C7058491-964A-CD49-B4F0-69DFE42A18A0}" type="presParOf" srcId="{6C558735-44D9-9D4B-9008-645B5CE4F23B}" destId="{0E803D21-F784-2746-AE3C-BBDEE1C53EBA}" srcOrd="0" destOrd="0" presId="urn:microsoft.com/office/officeart/2005/8/layout/radial2"/>
    <dgm:cxn modelId="{85990B92-976D-1040-8E1A-2176A4FA89A4}" type="presParOf" srcId="{6C558735-44D9-9D4B-9008-645B5CE4F23B}" destId="{D67FB4FE-F0A6-8540-846D-C83124CB5A28}" srcOrd="1" destOrd="0" presId="urn:microsoft.com/office/officeart/2005/8/layout/radial2"/>
    <dgm:cxn modelId="{A158E6F0-7963-8C49-A110-DAE72B31C320}" type="presParOf" srcId="{004FE508-B817-1B41-A622-E798528D1402}" destId="{C86B512D-C082-E04A-9DF9-145422F0729B}" srcOrd="17" destOrd="0" presId="urn:microsoft.com/office/officeart/2005/8/layout/radial2"/>
    <dgm:cxn modelId="{8CFC452E-286B-464E-8429-FF23292B1F5D}" type="presParOf" srcId="{004FE508-B817-1B41-A622-E798528D1402}" destId="{2E7F3437-C439-924E-9673-543F1B08BD4F}" srcOrd="18" destOrd="0" presId="urn:microsoft.com/office/officeart/2005/8/layout/radial2"/>
    <dgm:cxn modelId="{C0A58183-7E68-CF43-B9CE-9D149975B0B8}" type="presParOf" srcId="{2E7F3437-C439-924E-9673-543F1B08BD4F}" destId="{5F23846C-33B7-1148-A1BC-60A46C3529D4}" srcOrd="0" destOrd="0" presId="urn:microsoft.com/office/officeart/2005/8/layout/radial2"/>
    <dgm:cxn modelId="{07E36F2B-FAE7-0E41-B62C-71FC8FE52F44}" type="presParOf" srcId="{2E7F3437-C439-924E-9673-543F1B08BD4F}" destId="{926B8C61-29AF-DE4C-8F94-38F1C91A4997}" srcOrd="1" destOrd="0" presId="urn:microsoft.com/office/officeart/2005/8/layout/radial2"/>
    <dgm:cxn modelId="{D6046B70-DA22-E443-B860-ACF4F4F015EF}" type="presParOf" srcId="{004FE508-B817-1B41-A622-E798528D1402}" destId="{CFB83103-E83B-D247-BD06-62E8E304C936}" srcOrd="19" destOrd="0" presId="urn:microsoft.com/office/officeart/2005/8/layout/radial2"/>
    <dgm:cxn modelId="{24B983C1-B813-4D4C-ABF6-83DB7FB6F21D}" type="presParOf" srcId="{004FE508-B817-1B41-A622-E798528D1402}" destId="{205E1B79-CEA9-8146-80F8-79D7365C0A63}" srcOrd="20" destOrd="0" presId="urn:microsoft.com/office/officeart/2005/8/layout/radial2"/>
    <dgm:cxn modelId="{29773322-283C-EB40-92B6-C477DC1E241C}" type="presParOf" srcId="{205E1B79-CEA9-8146-80F8-79D7365C0A63}" destId="{A03B06F7-AACE-154F-A8D8-413446D54E6A}" srcOrd="0" destOrd="0" presId="urn:microsoft.com/office/officeart/2005/8/layout/radial2"/>
    <dgm:cxn modelId="{4F53E07E-DFF5-CB41-B445-EA51EA56F07A}" type="presParOf" srcId="{205E1B79-CEA9-8146-80F8-79D7365C0A63}" destId="{F0EBEAF2-6B9E-8348-94B6-C3D35669DD74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B83103-E83B-D247-BD06-62E8E304C936}">
      <dsp:nvSpPr>
        <dsp:cNvPr id="0" name=""/>
        <dsp:cNvSpPr/>
      </dsp:nvSpPr>
      <dsp:spPr>
        <a:xfrm rot="1650117">
          <a:off x="3251555" y="3340676"/>
          <a:ext cx="3238040" cy="11085"/>
        </a:xfrm>
        <a:custGeom>
          <a:avLst/>
          <a:gdLst/>
          <a:ahLst/>
          <a:cxnLst/>
          <a:rect l="0" t="0" r="0" b="0"/>
          <a:pathLst>
            <a:path>
              <a:moveTo>
                <a:pt x="0" y="5542"/>
              </a:moveTo>
              <a:lnTo>
                <a:pt x="3238040" y="554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6B512D-C082-E04A-9DF9-145422F0729B}">
      <dsp:nvSpPr>
        <dsp:cNvPr id="0" name=""/>
        <dsp:cNvSpPr/>
      </dsp:nvSpPr>
      <dsp:spPr>
        <a:xfrm rot="10829737">
          <a:off x="2633408" y="2468119"/>
          <a:ext cx="334494" cy="11085"/>
        </a:xfrm>
        <a:custGeom>
          <a:avLst/>
          <a:gdLst/>
          <a:ahLst/>
          <a:cxnLst/>
          <a:rect l="0" t="0" r="0" b="0"/>
          <a:pathLst>
            <a:path>
              <a:moveTo>
                <a:pt x="0" y="5542"/>
              </a:moveTo>
              <a:lnTo>
                <a:pt x="334494" y="554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C1360D-D996-7C46-A5A5-AAA22AD8613F}">
      <dsp:nvSpPr>
        <dsp:cNvPr id="0" name=""/>
        <dsp:cNvSpPr/>
      </dsp:nvSpPr>
      <dsp:spPr>
        <a:xfrm rot="8114290">
          <a:off x="2192213" y="3022372"/>
          <a:ext cx="907210" cy="11085"/>
        </a:xfrm>
        <a:custGeom>
          <a:avLst/>
          <a:gdLst/>
          <a:ahLst/>
          <a:cxnLst/>
          <a:rect l="0" t="0" r="0" b="0"/>
          <a:pathLst>
            <a:path>
              <a:moveTo>
                <a:pt x="0" y="5542"/>
              </a:moveTo>
              <a:lnTo>
                <a:pt x="907210" y="554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6B10E1-82CD-2B42-8F76-ACE1B5D588D1}">
      <dsp:nvSpPr>
        <dsp:cNvPr id="0" name=""/>
        <dsp:cNvSpPr/>
      </dsp:nvSpPr>
      <dsp:spPr>
        <a:xfrm rot="13299953">
          <a:off x="2528617" y="2096807"/>
          <a:ext cx="502886" cy="11085"/>
        </a:xfrm>
        <a:custGeom>
          <a:avLst/>
          <a:gdLst/>
          <a:ahLst/>
          <a:cxnLst/>
          <a:rect l="0" t="0" r="0" b="0"/>
          <a:pathLst>
            <a:path>
              <a:moveTo>
                <a:pt x="0" y="5542"/>
              </a:moveTo>
              <a:lnTo>
                <a:pt x="502886" y="554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9D565F-E508-D44B-BE5C-141E52AD013E}">
      <dsp:nvSpPr>
        <dsp:cNvPr id="0" name=""/>
        <dsp:cNvSpPr/>
      </dsp:nvSpPr>
      <dsp:spPr>
        <a:xfrm rot="3666884">
          <a:off x="3104534" y="3086645"/>
          <a:ext cx="871991" cy="11085"/>
        </a:xfrm>
        <a:custGeom>
          <a:avLst/>
          <a:gdLst/>
          <a:ahLst/>
          <a:cxnLst/>
          <a:rect l="0" t="0" r="0" b="0"/>
          <a:pathLst>
            <a:path>
              <a:moveTo>
                <a:pt x="0" y="5542"/>
              </a:moveTo>
              <a:lnTo>
                <a:pt x="871991" y="554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701224-13A8-A343-9F26-E68153C99928}">
      <dsp:nvSpPr>
        <dsp:cNvPr id="0" name=""/>
        <dsp:cNvSpPr/>
      </dsp:nvSpPr>
      <dsp:spPr>
        <a:xfrm rot="752441">
          <a:off x="3398746" y="2848992"/>
          <a:ext cx="2998267" cy="11085"/>
        </a:xfrm>
        <a:custGeom>
          <a:avLst/>
          <a:gdLst/>
          <a:ahLst/>
          <a:cxnLst/>
          <a:rect l="0" t="0" r="0" b="0"/>
          <a:pathLst>
            <a:path>
              <a:moveTo>
                <a:pt x="0" y="5542"/>
              </a:moveTo>
              <a:lnTo>
                <a:pt x="2998267" y="554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6D24BE-9E0F-FC4F-BD75-91B9C784FB4F}">
      <dsp:nvSpPr>
        <dsp:cNvPr id="0" name=""/>
        <dsp:cNvSpPr/>
      </dsp:nvSpPr>
      <dsp:spPr>
        <a:xfrm rot="20934269">
          <a:off x="3403609" y="2107667"/>
          <a:ext cx="3306528" cy="11085"/>
        </a:xfrm>
        <a:custGeom>
          <a:avLst/>
          <a:gdLst/>
          <a:ahLst/>
          <a:cxnLst/>
          <a:rect l="0" t="0" r="0" b="0"/>
          <a:pathLst>
            <a:path>
              <a:moveTo>
                <a:pt x="0" y="5542"/>
              </a:moveTo>
              <a:lnTo>
                <a:pt x="3306528" y="554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BE5C8F-DECC-8247-A078-A6D41F07FBA2}">
      <dsp:nvSpPr>
        <dsp:cNvPr id="0" name=""/>
        <dsp:cNvSpPr/>
      </dsp:nvSpPr>
      <dsp:spPr>
        <a:xfrm rot="124336">
          <a:off x="3433083" y="2559081"/>
          <a:ext cx="4372505" cy="11085"/>
        </a:xfrm>
        <a:custGeom>
          <a:avLst/>
          <a:gdLst/>
          <a:ahLst/>
          <a:cxnLst/>
          <a:rect l="0" t="0" r="0" b="0"/>
          <a:pathLst>
            <a:path>
              <a:moveTo>
                <a:pt x="0" y="5542"/>
              </a:moveTo>
              <a:lnTo>
                <a:pt x="4372505" y="554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DFC44B-C757-E343-9A99-F5A4516BAAC8}">
      <dsp:nvSpPr>
        <dsp:cNvPr id="0" name=""/>
        <dsp:cNvSpPr/>
      </dsp:nvSpPr>
      <dsp:spPr>
        <a:xfrm rot="19938836">
          <a:off x="3261569" y="1647345"/>
          <a:ext cx="3021012" cy="11085"/>
        </a:xfrm>
        <a:custGeom>
          <a:avLst/>
          <a:gdLst/>
          <a:ahLst/>
          <a:cxnLst/>
          <a:rect l="0" t="0" r="0" b="0"/>
          <a:pathLst>
            <a:path>
              <a:moveTo>
                <a:pt x="0" y="5542"/>
              </a:moveTo>
              <a:lnTo>
                <a:pt x="3021012" y="554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690971-794B-8C46-99C5-31B1C223BD99}">
      <dsp:nvSpPr>
        <dsp:cNvPr id="0" name=""/>
        <dsp:cNvSpPr/>
      </dsp:nvSpPr>
      <dsp:spPr>
        <a:xfrm rot="17557647">
          <a:off x="2846246" y="1559870"/>
          <a:ext cx="1469960" cy="11085"/>
        </a:xfrm>
        <a:custGeom>
          <a:avLst/>
          <a:gdLst/>
          <a:ahLst/>
          <a:cxnLst/>
          <a:rect l="0" t="0" r="0" b="0"/>
          <a:pathLst>
            <a:path>
              <a:moveTo>
                <a:pt x="0" y="5542"/>
              </a:moveTo>
              <a:lnTo>
                <a:pt x="1469960" y="554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F25D5E-3B48-F147-AA0C-ABA5D7D41629}">
      <dsp:nvSpPr>
        <dsp:cNvPr id="0" name=""/>
        <dsp:cNvSpPr/>
      </dsp:nvSpPr>
      <dsp:spPr>
        <a:xfrm>
          <a:off x="2858558" y="2077237"/>
          <a:ext cx="1594926" cy="986599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E29F1E-CDA6-B149-A2DE-D199B2422C08}">
      <dsp:nvSpPr>
        <dsp:cNvPr id="0" name=""/>
        <dsp:cNvSpPr/>
      </dsp:nvSpPr>
      <dsp:spPr>
        <a:xfrm>
          <a:off x="2887537" y="120551"/>
          <a:ext cx="2270825" cy="770248"/>
        </a:xfrm>
        <a:prstGeom prst="ellipse">
          <a:avLst/>
        </a:prstGeom>
        <a:solidFill>
          <a:schemeClr val="accent6">
            <a:lumMod val="20000"/>
            <a:lumOff val="80000"/>
            <a:alpha val="67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>
              <a:solidFill>
                <a:schemeClr val="tx1">
                  <a:lumMod val="75000"/>
                  <a:lumOff val="25000"/>
                </a:schemeClr>
              </a:solidFill>
            </a:rPr>
            <a:t>379</a:t>
          </a:r>
          <a:r>
            <a:rPr lang="fr-FR" sz="2000" kern="1200" baseline="0" dirty="0">
              <a:solidFill>
                <a:schemeClr val="tx1">
                  <a:lumMod val="75000"/>
                  <a:lumOff val="25000"/>
                </a:schemeClr>
              </a:solidFill>
            </a:rPr>
            <a:t> parrainages individuels</a:t>
          </a:r>
          <a:endParaRPr lang="fr-FR" sz="2000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3220092" y="233351"/>
        <a:ext cx="1605715" cy="544648"/>
      </dsp:txXfrm>
    </dsp:sp>
    <dsp:sp modelId="{D93FEED8-8449-A341-9CD4-FC9C47B9F740}">
      <dsp:nvSpPr>
        <dsp:cNvPr id="0" name=""/>
        <dsp:cNvSpPr/>
      </dsp:nvSpPr>
      <dsp:spPr>
        <a:xfrm>
          <a:off x="2859772" y="120551"/>
          <a:ext cx="3406237" cy="7702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2444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5500" kern="1200"/>
        </a:p>
      </dsp:txBody>
      <dsp:txXfrm>
        <a:off x="2859772" y="120551"/>
        <a:ext cx="3406237" cy="770248"/>
      </dsp:txXfrm>
    </dsp:sp>
    <dsp:sp modelId="{E12B7D9B-4AAC-A34C-B36D-A1D2C4A799CE}">
      <dsp:nvSpPr>
        <dsp:cNvPr id="0" name=""/>
        <dsp:cNvSpPr/>
      </dsp:nvSpPr>
      <dsp:spPr>
        <a:xfrm>
          <a:off x="5691833" y="0"/>
          <a:ext cx="2399227" cy="1081702"/>
        </a:xfrm>
        <a:prstGeom prst="ellipse">
          <a:avLst/>
        </a:prstGeom>
        <a:solidFill>
          <a:schemeClr val="accent2">
            <a:lumMod val="20000"/>
            <a:lumOff val="8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>
              <a:solidFill>
                <a:schemeClr val="tx1">
                  <a:lumMod val="75000"/>
                  <a:lumOff val="25000"/>
                </a:schemeClr>
              </a:solidFill>
            </a:rPr>
            <a:t>497 </a:t>
          </a:r>
          <a:r>
            <a:rPr lang="fr-FR" sz="2000" kern="1200" baseline="0" dirty="0">
              <a:solidFill>
                <a:schemeClr val="tx1">
                  <a:lumMod val="75000"/>
                  <a:lumOff val="25000"/>
                </a:schemeClr>
              </a:solidFill>
            </a:rPr>
            <a:t>parrainages individuels</a:t>
          </a:r>
          <a:endParaRPr lang="fr-FR" sz="2000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6043192" y="158412"/>
        <a:ext cx="1696509" cy="764878"/>
      </dsp:txXfrm>
    </dsp:sp>
    <dsp:sp modelId="{FAE9578A-1368-7042-8E12-D3015A10D123}">
      <dsp:nvSpPr>
        <dsp:cNvPr id="0" name=""/>
        <dsp:cNvSpPr/>
      </dsp:nvSpPr>
      <dsp:spPr>
        <a:xfrm>
          <a:off x="7802490" y="2161730"/>
          <a:ext cx="1753793" cy="1027232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solidFill>
                <a:schemeClr val="tx1">
                  <a:lumMod val="75000"/>
                  <a:lumOff val="25000"/>
                </a:schemeClr>
              </a:solidFill>
            </a:rPr>
            <a:t>422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solidFill>
                <a:schemeClr val="tx1">
                  <a:lumMod val="75000"/>
                  <a:lumOff val="25000"/>
                </a:schemeClr>
              </a:solidFill>
            </a:rPr>
            <a:t>adhérents</a:t>
          </a:r>
        </a:p>
      </dsp:txBody>
      <dsp:txXfrm>
        <a:off x="8059327" y="2312165"/>
        <a:ext cx="1240119" cy="726362"/>
      </dsp:txXfrm>
    </dsp:sp>
    <dsp:sp modelId="{FFE60B28-4E61-D441-A7D9-F9E289C1D485}">
      <dsp:nvSpPr>
        <dsp:cNvPr id="0" name=""/>
        <dsp:cNvSpPr/>
      </dsp:nvSpPr>
      <dsp:spPr>
        <a:xfrm>
          <a:off x="6611377" y="835258"/>
          <a:ext cx="2527117" cy="1450598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>
              <a:solidFill>
                <a:schemeClr val="tx2"/>
              </a:solidFill>
            </a:rPr>
            <a:t>14</a:t>
          </a:r>
          <a:r>
            <a:rPr lang="fr-FR" sz="2000" kern="1200" dirty="0">
              <a:solidFill>
                <a:schemeClr val="tx2"/>
              </a:solidFill>
            </a:rPr>
            <a:t> programmes de parrainages individuels</a:t>
          </a:r>
        </a:p>
      </dsp:txBody>
      <dsp:txXfrm>
        <a:off x="6981465" y="1047693"/>
        <a:ext cx="1786941" cy="1025728"/>
      </dsp:txXfrm>
    </dsp:sp>
    <dsp:sp modelId="{08510314-F8C9-6D46-BC0C-AC3619A3DFF8}">
      <dsp:nvSpPr>
        <dsp:cNvPr id="0" name=""/>
        <dsp:cNvSpPr/>
      </dsp:nvSpPr>
      <dsp:spPr>
        <a:xfrm>
          <a:off x="6244978" y="2896323"/>
          <a:ext cx="2255282" cy="1017385"/>
        </a:xfrm>
        <a:prstGeom prst="ellipse">
          <a:avLst/>
        </a:prstGeom>
        <a:solidFill>
          <a:schemeClr val="accent2">
            <a:lumMod val="20000"/>
            <a:lumOff val="80000"/>
            <a:alpha val="51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solidFill>
                <a:schemeClr val="tx1">
                  <a:lumMod val="75000"/>
                  <a:lumOff val="25000"/>
                </a:schemeClr>
              </a:solidFill>
            </a:rPr>
            <a:t>548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solidFill>
                <a:schemeClr val="tx1">
                  <a:lumMod val="75000"/>
                  <a:lumOff val="25000"/>
                </a:schemeClr>
              </a:solidFill>
            </a:rPr>
            <a:t>bienfaiteurs</a:t>
          </a:r>
        </a:p>
      </dsp:txBody>
      <dsp:txXfrm>
        <a:off x="6575256" y="3045316"/>
        <a:ext cx="1594726" cy="719399"/>
      </dsp:txXfrm>
    </dsp:sp>
    <dsp:sp modelId="{79F04966-6F2C-CE42-82C0-2F548E06FB02}">
      <dsp:nvSpPr>
        <dsp:cNvPr id="0" name=""/>
        <dsp:cNvSpPr/>
      </dsp:nvSpPr>
      <dsp:spPr>
        <a:xfrm>
          <a:off x="2944728" y="3454881"/>
          <a:ext cx="2188682" cy="1081918"/>
        </a:xfrm>
        <a:prstGeom prst="ellipse">
          <a:avLst/>
        </a:prstGeom>
        <a:solidFill>
          <a:schemeClr val="accent6">
            <a:lumMod val="20000"/>
            <a:lumOff val="80000"/>
            <a:alpha val="67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solidFill>
                <a:schemeClr val="tx1">
                  <a:lumMod val="75000"/>
                  <a:lumOff val="25000"/>
                </a:schemeClr>
              </a:solidFill>
            </a:rPr>
            <a:t>419 bienfaiteurs</a:t>
          </a:r>
        </a:p>
      </dsp:txBody>
      <dsp:txXfrm>
        <a:off x="3265253" y="3613324"/>
        <a:ext cx="1547632" cy="765032"/>
      </dsp:txXfrm>
    </dsp:sp>
    <dsp:sp modelId="{A00A4C79-3589-7D47-A14C-BCD4EDAD5339}">
      <dsp:nvSpPr>
        <dsp:cNvPr id="0" name=""/>
        <dsp:cNvSpPr/>
      </dsp:nvSpPr>
      <dsp:spPr>
        <a:xfrm>
          <a:off x="676760" y="884009"/>
          <a:ext cx="2705717" cy="1101048"/>
        </a:xfrm>
        <a:prstGeom prst="ellipse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>
              <a:solidFill>
                <a:schemeClr val="tx1">
                  <a:lumMod val="75000"/>
                  <a:lumOff val="25000"/>
                </a:schemeClr>
              </a:solidFill>
            </a:rPr>
            <a:t>32</a:t>
          </a:r>
          <a:r>
            <a:rPr lang="fr-FR" sz="2000" kern="1200" dirty="0">
              <a:solidFill>
                <a:schemeClr val="tx1">
                  <a:lumMod val="75000"/>
                  <a:lumOff val="25000"/>
                </a:schemeClr>
              </a:solidFill>
            </a:rPr>
            <a:t> programmes de parrainages individuels</a:t>
          </a:r>
        </a:p>
      </dsp:txBody>
      <dsp:txXfrm>
        <a:off x="1073003" y="1045254"/>
        <a:ext cx="1913231" cy="778558"/>
      </dsp:txXfrm>
    </dsp:sp>
    <dsp:sp modelId="{0E803D21-F784-2746-AE3C-BBDEE1C53EBA}">
      <dsp:nvSpPr>
        <dsp:cNvPr id="0" name=""/>
        <dsp:cNvSpPr/>
      </dsp:nvSpPr>
      <dsp:spPr>
        <a:xfrm>
          <a:off x="549244" y="3271589"/>
          <a:ext cx="2411157" cy="1279888"/>
        </a:xfrm>
        <a:prstGeom prst="ellipse">
          <a:avLst/>
        </a:prstGeom>
        <a:solidFill>
          <a:schemeClr val="accent6">
            <a:lumMod val="20000"/>
            <a:lumOff val="80000"/>
            <a:alpha val="67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baseline="0" dirty="0">
              <a:solidFill>
                <a:schemeClr val="tx1">
                  <a:lumMod val="75000"/>
                  <a:lumOff val="25000"/>
                </a:schemeClr>
              </a:solidFill>
            </a:rPr>
            <a:t>37</a:t>
          </a:r>
          <a:r>
            <a:rPr lang="fr-FR" sz="2000" kern="1200" baseline="0" dirty="0">
              <a:solidFill>
                <a:schemeClr val="tx1">
                  <a:lumMod val="75000"/>
                  <a:lumOff val="25000"/>
                </a:schemeClr>
              </a:solidFill>
            </a:rPr>
            <a:t> programmes collectifs</a:t>
          </a:r>
          <a:endParaRPr lang="fr-FR" sz="2000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902350" y="3459024"/>
        <a:ext cx="1704945" cy="905018"/>
      </dsp:txXfrm>
    </dsp:sp>
    <dsp:sp modelId="{5F23846C-33B7-1148-A1BC-60A46C3529D4}">
      <dsp:nvSpPr>
        <dsp:cNvPr id="0" name=""/>
        <dsp:cNvSpPr/>
      </dsp:nvSpPr>
      <dsp:spPr>
        <a:xfrm>
          <a:off x="1065408" y="2083667"/>
          <a:ext cx="1568129" cy="763533"/>
        </a:xfrm>
        <a:prstGeom prst="ellipse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solidFill>
                <a:schemeClr val="tx1">
                  <a:lumMod val="75000"/>
                  <a:lumOff val="25000"/>
                </a:schemeClr>
              </a:solidFill>
            </a:rPr>
            <a:t>344</a:t>
          </a:r>
          <a:r>
            <a:rPr lang="fr-FR" sz="1600" kern="1200" dirty="0">
              <a:solidFill>
                <a:schemeClr val="tx1">
                  <a:lumMod val="75000"/>
                  <a:lumOff val="25000"/>
                </a:schemeClr>
              </a:solidFill>
            </a:rPr>
            <a:t> </a:t>
          </a:r>
          <a:r>
            <a:rPr lang="fr-FR" sz="2000" kern="1200" dirty="0">
              <a:solidFill>
                <a:schemeClr val="tx1">
                  <a:lumMod val="75000"/>
                  <a:lumOff val="25000"/>
                </a:schemeClr>
              </a:solidFill>
            </a:rPr>
            <a:t>adhérents</a:t>
          </a:r>
        </a:p>
      </dsp:txBody>
      <dsp:txXfrm>
        <a:off x="1295055" y="2195484"/>
        <a:ext cx="1108835" cy="539899"/>
      </dsp:txXfrm>
    </dsp:sp>
    <dsp:sp modelId="{A03B06F7-AACE-154F-A8D8-413446D54E6A}">
      <dsp:nvSpPr>
        <dsp:cNvPr id="0" name=""/>
        <dsp:cNvSpPr/>
      </dsp:nvSpPr>
      <dsp:spPr>
        <a:xfrm>
          <a:off x="5680883" y="4006256"/>
          <a:ext cx="2859301" cy="1012213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>
              <a:solidFill>
                <a:schemeClr val="tx2"/>
              </a:solidFill>
            </a:rPr>
            <a:t>10 </a:t>
          </a:r>
          <a:r>
            <a:rPr lang="fr-FR" sz="2000" kern="1200" dirty="0">
              <a:solidFill>
                <a:schemeClr val="tx2"/>
              </a:solidFill>
            </a:rPr>
            <a:t>programmes de parrainages collectifs</a:t>
          </a:r>
        </a:p>
      </dsp:txBody>
      <dsp:txXfrm>
        <a:off x="6099618" y="4154491"/>
        <a:ext cx="2021831" cy="7157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B483380-729F-C349-93E5-EF57D40B7B1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66D915E-E445-2F43-B437-294CC7E3C62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B078C9-5BBE-064A-A938-1AA82029C96F}" type="datetimeFigureOut">
              <a:rPr lang="fr-FR" smtClean="0"/>
              <a:t>16/06/2024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9ABA963-C2D4-5B4B-B055-00CE95B50CB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label_IDEAS_091020-couleurs-CMJN.jpg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6EBF11C-8983-8B4D-8651-6DCAC47B66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003899-A00D-BD4D-9B5A-F7A371586C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91259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854AC3-AFD8-294C-801D-C919A32EBB65}" type="datetimeFigureOut">
              <a:rPr lang="fr-FR" smtClean="0"/>
              <a:t>16/06/2024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label_IDEAS_091020-couleurs-CMJN.jpg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F6D61C-1739-3249-A4EC-4A078CB1E9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645078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label_IDEAS_091020-couleurs-CMJN.jpg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6D61C-1739-3249-A4EC-4A078CB1E909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1021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label_IDEAS_091020-couleurs-CMJN.jpg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6D61C-1739-3249-A4EC-4A078CB1E909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0412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9DB1C0-C58F-CD4A-B95B-D9CBF2C0A1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73D5478-47F6-D240-8060-A4333C6AC1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ECA3885-C191-004C-B0F3-0843EE5B8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A6FA1-C5F4-A640-AD6D-6D009AA41D83}" type="datetime1">
              <a:rPr lang="fr-FR" smtClean="0"/>
              <a:t>16/06/2024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E6856F7-41E2-044A-9BDA-4F2FF43B7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B3763CE-CA31-C14F-95BA-25A753E58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3691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70ADAB-65A4-C44E-9CDC-5AE106D91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266F553-6868-E04D-AB4C-604E93B22B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9BF0AD3-76CA-AC43-BC51-3B791B598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828D-7E0A-BA42-96C2-1F565B56B2C3}" type="datetime1">
              <a:rPr lang="fr-FR" smtClean="0"/>
              <a:t>16/06/2024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5B783B7-5200-134B-BFAC-AD5625C13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AD4B525-20AC-5E4A-90A6-ED53FDA28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9378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77B9387-2E20-E848-A923-749D548CAA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9BB0957-A155-7747-AEC3-555BE51314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3C3A637-4A93-6849-8BCD-E14C662E5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A304C-194E-244F-87E2-EC61DAE5AECA}" type="datetime1">
              <a:rPr lang="fr-FR" smtClean="0"/>
              <a:t>16/06/2024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2E809CC-AE52-4B4E-8F60-998453DB2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6CA8A2A-E95C-AE41-B4A7-CC0A8EAB5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9613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F88D00-2C49-8441-8304-09044FE86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CA76567-16B4-1A46-B81D-40F295832B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EC3CBB3-E42F-6244-9589-3419FA510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4FE23-FAEB-0E42-B8D3-8D1202CCFBE2}" type="datetime1">
              <a:rPr lang="fr-FR" smtClean="0"/>
              <a:t>16/06/2024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D09EE43-69E9-1542-8BB9-9B3F076E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19086E-547D-EF4A-A381-35C730EB6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2432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0DE822-B721-BF40-A099-03CC308F0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F1A0037-4545-9E4B-92BE-20C51A2551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D4FA0AE-5976-E147-A40D-2B21F31B6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00291-57D5-5D40-BFAA-C126140BF08B}" type="datetime1">
              <a:rPr lang="fr-FR" smtClean="0"/>
              <a:t>16/06/2024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1CC3D9D-3F4A-7647-A240-F02B0B71A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6F58117-9A0C-B945-97A7-34D6A540F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9351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F5D2D1-56A1-0B4A-8AF7-E13129731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516D043-BC11-8346-B9F7-D501AB8E7E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C135192-3CA8-D445-ADC9-F5F10ECCC2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4AC2CBB-F997-CF45-9B09-04CEDE7AE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CBDBA-6969-AE47-A483-3A0709DB0BD2}" type="datetime1">
              <a:rPr lang="fr-FR" smtClean="0"/>
              <a:t>16/06/2024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3DF3009-76D2-3546-96F7-77FB1CC89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5416ED5-5569-ED42-9737-166BBF4AC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32075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D41106-F430-F149-B7EF-1A1FB22FE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CE4EC21-78B4-C541-9C5D-EAE3264785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86B4D45-5852-2448-AF8D-B1D7255A4A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E7D487A-ACB3-FC40-9D85-96D08A68DC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200D35C-E1C1-314F-A841-3690A1F288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EC5BF36-98D8-EE45-A104-645E2DA1B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05F57-7C09-814C-A3C2-77BB79B57FBF}" type="datetime1">
              <a:rPr lang="fr-FR" smtClean="0"/>
              <a:t>16/06/2024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106ACE3-F5B5-254F-BC59-ABEB29BB9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3355061-12E1-0C4A-B42A-A64A5DE74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38248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DC11C0-54A3-8044-A6C3-3D5C3D7C5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85C1036-1167-324E-BEFD-9440C1348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A32E2-C330-B841-89F9-FEF4CF409469}" type="datetime1">
              <a:rPr lang="fr-FR" smtClean="0"/>
              <a:t>16/06/2024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57A4EA3-8F5B-464D-822A-CBC398896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F5462E5-7036-5F40-BE0C-002825D12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183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C2AB863-D511-B545-968B-8CB37C4FA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8D622-302B-1B4C-B1F3-D9AB61BE1D86}" type="datetime1">
              <a:rPr lang="fr-FR" smtClean="0"/>
              <a:t>16/06/2024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28D9872-6690-1E49-89EB-B7782A03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3D3C380-5FF0-504B-B5A3-6BCB715FE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8800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405225-260F-A648-AE4E-58649C927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37806E9-EF8E-FD41-A5F8-8E8C0F14C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CD9F02D-AD7E-D342-98EC-1F292CB4D8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3A2B5C7-985D-F14D-88FA-0777555BD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3DEAB-98CB-6B4A-AD08-AF2C778D7E3A}" type="datetime1">
              <a:rPr lang="fr-FR" smtClean="0"/>
              <a:t>16/06/2024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5CC50B9-BDFA-8945-86B3-9D39A6A6A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1F1BE7D-14E7-0642-8593-457AD6FDD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70087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27F352-48D0-D543-9717-4E56F1C72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0DFA3F2-7AD9-F144-A4A1-ACDA7DD7A8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CE8CB62-4EAE-6E4C-AAB9-5E5601C872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E38B6C7-E594-444A-A19F-6A7276E57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2B3B6-2A0E-2740-803C-7625D8A3A0C3}" type="datetime1">
              <a:rPr lang="fr-FR" smtClean="0"/>
              <a:t>16/06/2024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68752CD-8A77-8247-AEE4-E59E00B4A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6607876-20E6-0048-816C-164303578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3608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2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C1BD159-BB88-D447-AC9A-79A1F2170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35D535A-45BC-1A43-A829-373BE4342B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0EA76C9-6096-9848-85C3-33D6D531F6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1C229-D8DC-8D4B-B783-9DF591190593}" type="datetime1">
              <a:rPr lang="fr-FR" smtClean="0"/>
              <a:t>16/06/2024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16D84D7-CB80-D147-B216-D1C76AA32F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D09E143-4F5D-EF44-80FD-459E7FCD88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8F104-D591-2D4C-BE43-B61AB17B65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1091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0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0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3.jpeg"/><Relationship Id="rId4" Type="http://schemas.openxmlformats.org/officeDocument/2006/relationships/image" Target="../media/image5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fantsduvietnam.org/" TargetMode="External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30D07B4E-10A5-D045-A96A-916C1A8D3E56}"/>
              </a:ext>
            </a:extLst>
          </p:cNvPr>
          <p:cNvSpPr txBox="1"/>
          <p:nvPr/>
        </p:nvSpPr>
        <p:spPr>
          <a:xfrm>
            <a:off x="3154736" y="6396335"/>
            <a:ext cx="5835721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AG le 15 juin 2024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67C2ABB-90BC-434A-895A-AD55194617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6350"/>
            <a:ext cx="1423851" cy="51439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DE538D3-74A9-6B43-9974-71CD4EBEFAC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936" y="0"/>
            <a:ext cx="9671247" cy="6302429"/>
          </a:xfrm>
          <a:prstGeom prst="rect">
            <a:avLst/>
          </a:prstGeom>
        </p:spPr>
      </p:pic>
      <p:pic>
        <p:nvPicPr>
          <p:cNvPr id="7" name="Picture 4" descr="logo_EDV_m">
            <a:extLst>
              <a:ext uri="{FF2B5EF4-FFF2-40B4-BE49-F238E27FC236}">
                <a16:creationId xmlns:a16="http://schemas.microsoft.com/office/drawing/2014/main" id="{D82AC74A-C471-5B4F-9466-F018A5711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20995" y="-1"/>
            <a:ext cx="1571005" cy="867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1FC8DBE-0CB4-3B49-9095-55541421AC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9777" y="6003041"/>
            <a:ext cx="676759" cy="85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5104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D99FE12-1AE1-3740-9B56-09001E49F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10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A14D633-BEEA-B54F-977E-4D80CFCEDB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9047" y="13646"/>
            <a:ext cx="5130023" cy="69489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BA071BA-95CF-464D-B8EB-A684BBAB6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9EB9B8E-9039-0D4F-AA56-8253C45496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070" y="6634279"/>
            <a:ext cx="713853" cy="13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468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829790D-0C42-B142-A805-1751E29556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4557" y="-49105"/>
            <a:ext cx="5078185" cy="687688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28F988E-42F6-AF47-B56B-051C2DFA7A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42" y="6687394"/>
            <a:ext cx="718458" cy="14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503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D99FE12-1AE1-3740-9B56-09001E49F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12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C2F720D-CD6A-0143-AF14-87E06049DD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0257" y="-30989"/>
            <a:ext cx="5568043" cy="688899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200899E-77B7-B442-ABE8-16942D0C09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300" y="6675716"/>
            <a:ext cx="729762" cy="14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757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D99FE12-1AE1-3740-9B56-09001E49F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13</a:t>
            </a:fld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8C19BFC-556C-8F48-A128-FACBB98A8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6586" y="0"/>
            <a:ext cx="4904014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99000"/>
            </a:schemeClr>
          </a:solidFill>
          <a:effectLst>
            <a:outerShdw dist="50800" dir="5400000" algn="ctr" rotWithShape="0">
              <a:schemeClr val="accent6">
                <a:lumMod val="20000"/>
                <a:lumOff val="80000"/>
              </a:scheme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969BF8E-BE8D-4E40-8897-2825287700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4727" y="-39248"/>
            <a:ext cx="5042701" cy="689724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3CE88F0-F602-6343-B161-0ACAE4E83B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569" y="6678135"/>
            <a:ext cx="774246" cy="15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9241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D99FE12-1AE1-3740-9B56-09001E49F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14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C6FBA0D-3C66-9E45-8FCE-13A9B84D48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4500" y="853881"/>
            <a:ext cx="8843330" cy="455087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BE60171-A462-7346-BB18-B4E4C3771D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392" y="5245097"/>
            <a:ext cx="817085" cy="15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918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D99FE12-1AE1-3740-9B56-09001E49F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15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13E770E-D7CD-8C48-BD40-C7E7D37B8B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3930" y="0"/>
            <a:ext cx="5421084" cy="679082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A781835-A0D6-494A-A797-6DD9F3A282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507" y="6687195"/>
            <a:ext cx="727878" cy="14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018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D99FE12-1AE1-3740-9B56-09001E49F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7831" y="6356350"/>
            <a:ext cx="2743200" cy="365125"/>
          </a:xfrm>
        </p:spPr>
        <p:txBody>
          <a:bodyPr/>
          <a:lstStyle/>
          <a:p>
            <a:fld id="{B678F104-D591-2D4C-BE43-B61AB17B6500}" type="slidenum">
              <a:rPr lang="fr-FR" smtClean="0"/>
              <a:t>16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662C5B8-6519-D446-933C-C19CE6CDCB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9571" y="865414"/>
            <a:ext cx="9471872" cy="497858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FBD5BF4-C638-E545-A205-7D4AF4A3C0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359" y="5701692"/>
            <a:ext cx="728296" cy="14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3038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4686B91-101B-3748-9649-BBD7C63215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0884" y="-26113"/>
            <a:ext cx="5012873" cy="686468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D8E2E1E-F230-B146-991B-85439E952D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757" y="6697770"/>
            <a:ext cx="720551" cy="14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8206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D99FE12-1AE1-3740-9B56-09001E49F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18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CF153A7-B4F7-D64A-8FFD-E82918A6AA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9244" y="22920"/>
            <a:ext cx="4871356" cy="678437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7AA5310-48ED-D043-A766-CD9BC5BD87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6623587"/>
            <a:ext cx="720551" cy="14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5602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D99FE12-1AE1-3740-9B56-09001E49F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19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B8F63C2-7937-9B42-9FDE-D64BCEDCFB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0529" y="703151"/>
            <a:ext cx="7911671" cy="551803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5F3B747-2D7B-EF49-8C6B-CE3257BF7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827" y="6013938"/>
            <a:ext cx="698804" cy="1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175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1341FEFD-09D2-254A-9F2F-59F3566EDE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7684008" cy="826677"/>
          </a:xfrm>
          <a:solidFill>
            <a:srgbClr val="EFE9D9">
              <a:alpha val="50000"/>
            </a:srgbClr>
          </a:solidFill>
        </p:spPr>
        <p:txBody>
          <a:bodyPr>
            <a:normAutofit/>
          </a:bodyPr>
          <a:lstStyle/>
          <a:p>
            <a:pPr eaLnBrk="1" hangingPunct="1"/>
            <a:r>
              <a:rPr lang="fr-FR" altLang="fr-FR" sz="4000" dirty="0">
                <a:ln>
                  <a:noFill/>
                </a:ln>
              </a:rPr>
              <a:t>Assemblée générale du 15 Juin 2024</a:t>
            </a:r>
          </a:p>
        </p:txBody>
      </p:sp>
      <p:pic>
        <p:nvPicPr>
          <p:cNvPr id="22531" name="Picture 4" descr="logo_EDV_m">
            <a:extLst>
              <a:ext uri="{FF2B5EF4-FFF2-40B4-BE49-F238E27FC236}">
                <a16:creationId xmlns:a16="http://schemas.microsoft.com/office/drawing/2014/main" id="{BFE35194-FFCD-DA49-94C8-B9DA0C879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56922" y="96813"/>
            <a:ext cx="2335078" cy="129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Moins 9">
            <a:extLst>
              <a:ext uri="{FF2B5EF4-FFF2-40B4-BE49-F238E27FC236}">
                <a16:creationId xmlns:a16="http://schemas.microsoft.com/office/drawing/2014/main" id="{0EF14705-74CA-6E42-B626-7D8E51B3E88E}"/>
              </a:ext>
            </a:extLst>
          </p:cNvPr>
          <p:cNvSpPr/>
          <p:nvPr/>
        </p:nvSpPr>
        <p:spPr>
          <a:xfrm>
            <a:off x="-274130" y="1191802"/>
            <a:ext cx="8694483" cy="261680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Moins 6">
            <a:extLst>
              <a:ext uri="{FF2B5EF4-FFF2-40B4-BE49-F238E27FC236}">
                <a16:creationId xmlns:a16="http://schemas.microsoft.com/office/drawing/2014/main" id="{7EC71BE8-EEBA-1648-B969-D4BB1D67D2E3}"/>
              </a:ext>
            </a:extLst>
          </p:cNvPr>
          <p:cNvSpPr/>
          <p:nvPr/>
        </p:nvSpPr>
        <p:spPr>
          <a:xfrm rot="5400000">
            <a:off x="-461541" y="4112950"/>
            <a:ext cx="4423720" cy="234777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A5F04EA-5AA4-334B-8AC6-FF3F3F04598C}"/>
              </a:ext>
            </a:extLst>
          </p:cNvPr>
          <p:cNvSpPr txBox="1"/>
          <p:nvPr/>
        </p:nvSpPr>
        <p:spPr>
          <a:xfrm>
            <a:off x="838201" y="1657632"/>
            <a:ext cx="3058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6">
                    <a:lumMod val="50000"/>
                  </a:schemeClr>
                </a:solidFill>
              </a:rPr>
              <a:t>ORDRE DU JOUR</a:t>
            </a:r>
          </a:p>
        </p:txBody>
      </p:sp>
      <p:sp>
        <p:nvSpPr>
          <p:cNvPr id="8" name="Espace réservé du contenu 1">
            <a:extLst>
              <a:ext uri="{FF2B5EF4-FFF2-40B4-BE49-F238E27FC236}">
                <a16:creationId xmlns:a16="http://schemas.microsoft.com/office/drawing/2014/main" id="{5CAA3F57-53B3-764F-B16E-69056E264F90}"/>
              </a:ext>
            </a:extLst>
          </p:cNvPr>
          <p:cNvSpPr txBox="1">
            <a:spLocks noChangeArrowheads="1"/>
          </p:cNvSpPr>
          <p:nvPr/>
        </p:nvSpPr>
        <p:spPr>
          <a:xfrm>
            <a:off x="1886877" y="2363501"/>
            <a:ext cx="8178499" cy="3885408"/>
          </a:xfrm>
          <a:prstGeom prst="rect">
            <a:avLst/>
          </a:prstGeom>
          <a:solidFill>
            <a:schemeClr val="accent6">
              <a:lumMod val="20000"/>
              <a:lumOff val="80000"/>
              <a:alpha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buFont typeface="+mj-lt"/>
              <a:buAutoNum type="arabicPeriod"/>
              <a:defRPr/>
            </a:pPr>
            <a:r>
              <a:rPr lang="fr-FR" altLang="fr-FR" sz="2400" dirty="0"/>
              <a:t>Rapport financier - approbation des comptes annuels 2023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  <a:defRPr/>
            </a:pPr>
            <a:r>
              <a:rPr lang="fr-FR" altLang="fr-FR" sz="2400" dirty="0"/>
              <a:t>Rapport moral - approbation du rapport moral 2023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  <a:defRPr/>
            </a:pPr>
            <a:r>
              <a:rPr lang="fr-FR" altLang="fr-FR" sz="2400" dirty="0"/>
              <a:t>Siège social – changement d’adresse</a:t>
            </a:r>
          </a:p>
          <a:p>
            <a:pPr marL="0" indent="0">
              <a:lnSpc>
                <a:spcPct val="100000"/>
              </a:lnSpc>
              <a:buNone/>
              <a:defRPr/>
            </a:pPr>
            <a:endParaRPr lang="fr-FR" altLang="fr-FR" sz="2400" dirty="0">
              <a:cs typeface="Arial" panose="020B060402020202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0CC95A6-6625-7548-A19E-64AFDC06AE7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6350"/>
            <a:ext cx="1423851" cy="514397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75A1FCA-2881-7941-A53A-B8F6A9E11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34649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1341FEFD-09D2-254A-9F2F-59F3566EDE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4339281" cy="826677"/>
          </a:xfrm>
          <a:solidFill>
            <a:srgbClr val="EFE9D9">
              <a:alpha val="50000"/>
            </a:srgbClr>
          </a:solidFill>
        </p:spPr>
        <p:txBody>
          <a:bodyPr>
            <a:normAutofit/>
          </a:bodyPr>
          <a:lstStyle/>
          <a:p>
            <a:pPr eaLnBrk="1" hangingPunct="1"/>
            <a:r>
              <a:rPr lang="fr-FR" altLang="fr-FR" sz="4000" dirty="0">
                <a:ln>
                  <a:noFill/>
                </a:ln>
              </a:rPr>
              <a:t>Le Budget</a:t>
            </a:r>
          </a:p>
        </p:txBody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D523C0C9-1FEA-6248-A83B-7C7715B7D9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075935" y="1927654"/>
            <a:ext cx="6462583" cy="3422821"/>
          </a:xfrm>
          <a:solidFill>
            <a:schemeClr val="accent6">
              <a:lumMod val="20000"/>
              <a:lumOff val="80000"/>
              <a:alpha val="40000"/>
            </a:schemeClr>
          </a:solidFill>
        </p:spPr>
        <p:txBody>
          <a:bodyPr anchor="t">
            <a:normAutofit fontScale="62500" lnSpcReduction="20000"/>
          </a:bodyPr>
          <a:lstStyle/>
          <a:p>
            <a:pPr>
              <a:lnSpc>
                <a:spcPct val="170000"/>
              </a:lnSpc>
              <a:buFont typeface="Wingdings" pitchFamily="2" charset="2"/>
              <a:buChar char="ü"/>
            </a:pPr>
            <a:r>
              <a:rPr lang="fr-FR" altLang="fr-FR" sz="4500" dirty="0"/>
              <a:t>Hypothèses du Budget 2024 </a:t>
            </a:r>
          </a:p>
          <a:p>
            <a:pPr>
              <a:lnSpc>
                <a:spcPct val="170000"/>
              </a:lnSpc>
              <a:buFontTx/>
              <a:buNone/>
            </a:pPr>
            <a:endParaRPr lang="fr-FR" altLang="fr-FR" sz="3800" dirty="0"/>
          </a:p>
          <a:p>
            <a:pPr>
              <a:lnSpc>
                <a:spcPct val="170000"/>
              </a:lnSpc>
              <a:buFont typeface="Wingdings" pitchFamily="2" charset="2"/>
              <a:buChar char="ü"/>
            </a:pPr>
            <a:r>
              <a:rPr lang="fr-FR" altLang="fr-FR" sz="4500" dirty="0"/>
              <a:t>Cotisation et parrainage 2024 - 2025</a:t>
            </a:r>
          </a:p>
          <a:p>
            <a:pPr lvl="2">
              <a:lnSpc>
                <a:spcPct val="250000"/>
              </a:lnSpc>
              <a:buFontTx/>
              <a:buNone/>
            </a:pPr>
            <a:endParaRPr lang="fr-FR" altLang="fr-FR" sz="2800" dirty="0"/>
          </a:p>
          <a:p>
            <a:pPr lvl="2">
              <a:lnSpc>
                <a:spcPct val="220000"/>
              </a:lnSpc>
              <a:buFontTx/>
              <a:buNone/>
            </a:pPr>
            <a:r>
              <a:rPr lang="fr-FR" altLang="fr-FR" sz="2800" dirty="0"/>
              <a:t>			</a:t>
            </a:r>
            <a:endParaRPr lang="fr-FR" altLang="fr-FR" sz="2400" dirty="0"/>
          </a:p>
        </p:txBody>
      </p:sp>
      <p:pic>
        <p:nvPicPr>
          <p:cNvPr id="22531" name="Picture 4" descr="logo_EDV_m">
            <a:extLst>
              <a:ext uri="{FF2B5EF4-FFF2-40B4-BE49-F238E27FC236}">
                <a16:creationId xmlns:a16="http://schemas.microsoft.com/office/drawing/2014/main" id="{BFE35194-FFCD-DA49-94C8-B9DA0C879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64943" y="16705"/>
            <a:ext cx="2127057" cy="1175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Moins 9">
            <a:extLst>
              <a:ext uri="{FF2B5EF4-FFF2-40B4-BE49-F238E27FC236}">
                <a16:creationId xmlns:a16="http://schemas.microsoft.com/office/drawing/2014/main" id="{0EF14705-74CA-6E42-B626-7D8E51B3E88E}"/>
              </a:ext>
            </a:extLst>
          </p:cNvPr>
          <p:cNvSpPr/>
          <p:nvPr/>
        </p:nvSpPr>
        <p:spPr>
          <a:xfrm>
            <a:off x="-98622" y="1191802"/>
            <a:ext cx="6153433" cy="261680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Moins 6">
            <a:extLst>
              <a:ext uri="{FF2B5EF4-FFF2-40B4-BE49-F238E27FC236}">
                <a16:creationId xmlns:a16="http://schemas.microsoft.com/office/drawing/2014/main" id="{7EC71BE8-EEBA-1648-B969-D4BB1D67D2E3}"/>
              </a:ext>
            </a:extLst>
          </p:cNvPr>
          <p:cNvSpPr/>
          <p:nvPr/>
        </p:nvSpPr>
        <p:spPr>
          <a:xfrm rot="5400000" flipV="1">
            <a:off x="-346444" y="3467922"/>
            <a:ext cx="4502475" cy="342283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D1EB34D-F10A-DD40-9748-A920C782B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20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7781227-6D18-7F46-8240-2A422C7D9DF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6350"/>
            <a:ext cx="1423851" cy="51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7859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0C9A6DC-D8F0-9C42-A4FF-68D16D104D3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None/>
              <a:defRPr/>
            </a:pPr>
            <a:r>
              <a:rPr lang="fr-FR" altLang="fr-FR" sz="3200" dirty="0"/>
              <a:t>RECETTES : 580 k€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fr-FR" altLang="fr-FR" dirty="0">
                <a:latin typeface="+mj-lt"/>
              </a:rPr>
              <a:t>objectif : 900 parrainages au 31/12/2024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fr-FR" altLang="fr-FR" dirty="0">
                <a:latin typeface="+mj-lt"/>
              </a:rPr>
              <a:t>hypothèse toujours conservatrice sur les dons et les subventions</a:t>
            </a:r>
          </a:p>
          <a:p>
            <a:pPr marL="0" indent="0" algn="just">
              <a:buFontTx/>
              <a:buNone/>
              <a:defRPr/>
            </a:pPr>
            <a:r>
              <a:rPr lang="fr-FR" altLang="fr-FR" sz="16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				</a:t>
            </a:r>
            <a:endParaRPr lang="fr-FR" altLang="fr-FR" sz="1600" dirty="0"/>
          </a:p>
          <a:p>
            <a:endParaRPr lang="fr-FR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0F039377-B025-A241-A96F-CA667C32A5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28951" y="1825625"/>
            <a:ext cx="5486399" cy="4351338"/>
          </a:xfrm>
          <a:solidFill>
            <a:schemeClr val="accent6">
              <a:lumMod val="20000"/>
              <a:lumOff val="80000"/>
              <a:alpha val="40000"/>
            </a:schemeClr>
          </a:solidFill>
        </p:spPr>
        <p:txBody>
          <a:bodyPr anchor="t">
            <a:normAutofit lnSpcReduction="10000"/>
          </a:bodyPr>
          <a:lstStyle/>
          <a:p>
            <a:pPr algn="just">
              <a:buFontTx/>
              <a:buNone/>
              <a:defRPr/>
            </a:pPr>
            <a:r>
              <a:rPr lang="fr-FR" altLang="fr-FR" sz="3200" dirty="0"/>
              <a:t>DÉPENSES : 580 k€  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fr-FR" altLang="fr-FR" sz="2400" dirty="0">
                <a:latin typeface="+mj-lt"/>
              </a:rPr>
              <a:t>progression des parrainages collectifs  </a:t>
            </a:r>
          </a:p>
          <a:p>
            <a:pPr>
              <a:lnSpc>
                <a:spcPct val="110000"/>
              </a:lnSpc>
              <a:buFont typeface="Wingdings" pitchFamily="2" charset="2"/>
              <a:buChar char="ü"/>
              <a:defRPr/>
            </a:pPr>
            <a:r>
              <a:rPr lang="fr-FR" altLang="fr-FR" sz="2400" dirty="0">
                <a:latin typeface="+mj-lt"/>
              </a:rPr>
              <a:t>enveloppe projets  168 k€ pour de nouvelles écoles ou sites, susceptible d’être ajustée en fonction des dons et subventions de mécénat reçues, et augmentée en utilisant les fonds dédiés</a:t>
            </a:r>
          </a:p>
          <a:p>
            <a:pPr>
              <a:lnSpc>
                <a:spcPct val="110000"/>
              </a:lnSpc>
              <a:buFont typeface="Wingdings" pitchFamily="2" charset="2"/>
              <a:buChar char="ü"/>
              <a:defRPr/>
            </a:pPr>
            <a:r>
              <a:rPr lang="fr-FR" altLang="fr-FR" sz="2400" dirty="0">
                <a:latin typeface="+mj-lt"/>
              </a:rPr>
              <a:t>frais de fonctionnement : 41 k€   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fr-FR" altLang="fr-FR" sz="2400" dirty="0">
                <a:latin typeface="+mj-lt"/>
              </a:rPr>
              <a:t>    les frais restent raisonnables et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fr-FR" altLang="fr-FR" sz="2400" dirty="0">
                <a:latin typeface="+mj-lt"/>
              </a:rPr>
              <a:t>    représentent  8%  des recettes</a:t>
            </a:r>
            <a:endParaRPr lang="fr-FR" sz="2400" dirty="0">
              <a:latin typeface="+mj-lt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CF6F683C-30D9-9245-826F-09A82D50C8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7107936" cy="1006474"/>
          </a:xfrm>
          <a:solidFill>
            <a:srgbClr val="F3ECDA">
              <a:alpha val="45000"/>
            </a:srgbClr>
          </a:solidFill>
        </p:spPr>
        <p:txBody>
          <a:bodyPr>
            <a:normAutofit/>
          </a:bodyPr>
          <a:lstStyle/>
          <a:p>
            <a:pPr eaLnBrk="1" hangingPunct="1"/>
            <a:r>
              <a:rPr lang="fr-FR" altLang="fr-FR" sz="3600" dirty="0">
                <a:ln>
                  <a:noFill/>
                </a:ln>
              </a:rPr>
              <a:t>Hypothèses du budget 2024</a:t>
            </a:r>
            <a:endParaRPr lang="fr-FR" altLang="fr-FR" sz="2200" dirty="0">
              <a:ln>
                <a:noFill/>
              </a:ln>
            </a:endParaRPr>
          </a:p>
        </p:txBody>
      </p:sp>
      <p:sp>
        <p:nvSpPr>
          <p:cNvPr id="9" name="Moins 8">
            <a:extLst>
              <a:ext uri="{FF2B5EF4-FFF2-40B4-BE49-F238E27FC236}">
                <a16:creationId xmlns:a16="http://schemas.microsoft.com/office/drawing/2014/main" id="{2BD46CB7-51F8-2F47-8B62-1B29B0279AB9}"/>
              </a:ext>
            </a:extLst>
          </p:cNvPr>
          <p:cNvSpPr/>
          <p:nvPr/>
        </p:nvSpPr>
        <p:spPr>
          <a:xfrm>
            <a:off x="-172995" y="1381275"/>
            <a:ext cx="8340811" cy="274530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Picture 4" descr="logo_EDV_m">
            <a:extLst>
              <a:ext uri="{FF2B5EF4-FFF2-40B4-BE49-F238E27FC236}">
                <a16:creationId xmlns:a16="http://schemas.microsoft.com/office/drawing/2014/main" id="{421D7B87-B6CB-EE49-A8F7-BDAE09C1C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07417" y="0"/>
            <a:ext cx="2059459" cy="1137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Moins 10">
            <a:extLst>
              <a:ext uri="{FF2B5EF4-FFF2-40B4-BE49-F238E27FC236}">
                <a16:creationId xmlns:a16="http://schemas.microsoft.com/office/drawing/2014/main" id="{E6AAB445-7BD5-514D-A380-C82C9EA2B3FF}"/>
              </a:ext>
            </a:extLst>
          </p:cNvPr>
          <p:cNvSpPr/>
          <p:nvPr/>
        </p:nvSpPr>
        <p:spPr>
          <a:xfrm rot="5400000">
            <a:off x="3006606" y="3956020"/>
            <a:ext cx="5980669" cy="4571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9533A3F-03C4-5B42-BB32-F02A3EDFE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817" y="6356350"/>
            <a:ext cx="2743200" cy="365125"/>
          </a:xfrm>
        </p:spPr>
        <p:txBody>
          <a:bodyPr/>
          <a:lstStyle/>
          <a:p>
            <a:fld id="{B678F104-D591-2D4C-BE43-B61AB17B6500}" type="slidenum">
              <a:rPr lang="fr-FR" smtClean="0"/>
              <a:t>21</a:t>
            </a:fld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B7D9A65-326F-734D-BF40-081790DDA1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6350"/>
            <a:ext cx="1423851" cy="51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055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1341FEFD-09D2-254A-9F2F-59F3566EDE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99048" y="365125"/>
            <a:ext cx="7840864" cy="826677"/>
          </a:xfrm>
          <a:solidFill>
            <a:srgbClr val="EFE9D9">
              <a:alpha val="50000"/>
            </a:srgbClr>
          </a:solidFill>
        </p:spPr>
        <p:txBody>
          <a:bodyPr>
            <a:normAutofit/>
          </a:bodyPr>
          <a:lstStyle/>
          <a:p>
            <a:pPr eaLnBrk="1" hangingPunct="1"/>
            <a:r>
              <a:rPr lang="fr-FR" altLang="fr-FR" sz="4000" dirty="0"/>
              <a:t>Cotisation et parrainage 2024 - 2025</a:t>
            </a:r>
            <a:endParaRPr lang="fr-FR" altLang="fr-FR" sz="4000" dirty="0">
              <a:ln>
                <a:noFill/>
              </a:ln>
            </a:endParaRPr>
          </a:p>
        </p:txBody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D523C0C9-1FEA-6248-A83B-7C7715B7D9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23851" y="1638471"/>
            <a:ext cx="9000309" cy="4438753"/>
          </a:xfrm>
          <a:solidFill>
            <a:schemeClr val="accent6">
              <a:lumMod val="20000"/>
              <a:lumOff val="80000"/>
              <a:alpha val="40000"/>
            </a:schemeClr>
          </a:solidFill>
        </p:spPr>
        <p:txBody>
          <a:bodyPr anchor="t">
            <a:noAutofit/>
          </a:bodyPr>
          <a:lstStyle/>
          <a:p>
            <a:pPr marL="0" indent="0" algn="just">
              <a:lnSpc>
                <a:spcPct val="80000"/>
              </a:lnSpc>
              <a:buNone/>
              <a:defRPr/>
            </a:pPr>
            <a:endParaRPr lang="fr-FR" altLang="fr-FR" sz="2000" dirty="0">
              <a:latin typeface="+mj-lt"/>
            </a:endParaRPr>
          </a:p>
          <a:p>
            <a:pPr algn="just">
              <a:lnSpc>
                <a:spcPct val="80000"/>
              </a:lnSpc>
              <a:buFont typeface="Courier New" panose="02070309020205020404" pitchFamily="49" charset="0"/>
              <a:buChar char="o"/>
              <a:defRPr/>
            </a:pPr>
            <a:r>
              <a:rPr lang="fr-FR" altLang="fr-F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Cotisation (inchangée depuis 2006) : </a:t>
            </a:r>
            <a:r>
              <a:rPr lang="fr-FR" altLang="fr-FR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25 € </a:t>
            </a:r>
          </a:p>
          <a:p>
            <a:pPr algn="just">
              <a:lnSpc>
                <a:spcPct val="80000"/>
              </a:lnSpc>
              <a:buFontTx/>
              <a:buNone/>
              <a:defRPr/>
            </a:pPr>
            <a:r>
              <a:rPr lang="fr-FR" altLang="fr-F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</a:p>
          <a:p>
            <a:pPr algn="just">
              <a:lnSpc>
                <a:spcPct val="100000"/>
              </a:lnSpc>
              <a:buFont typeface="Courier New" panose="02070309020205020404" pitchFamily="49" charset="0"/>
              <a:buChar char="o"/>
              <a:defRPr/>
            </a:pPr>
            <a:r>
              <a:rPr lang="fr-FR" altLang="fr-F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Montant prélevé pour le parrainage porté au 1</a:t>
            </a:r>
            <a:r>
              <a:rPr lang="fr-FR" altLang="fr-FR" sz="2000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er</a:t>
            </a:r>
            <a:r>
              <a:rPr lang="fr-FR" altLang="fr-F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janvier 2019 à </a:t>
            </a:r>
            <a:r>
              <a:rPr lang="fr-FR" altLang="fr-FR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28 € - </a:t>
            </a:r>
            <a:r>
              <a:rPr lang="fr-FR" altLang="fr-F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il était inchangé depuis 2006 -  soit </a:t>
            </a:r>
            <a:r>
              <a:rPr lang="fr-FR" altLang="fr-FR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336  €</a:t>
            </a:r>
            <a:r>
              <a:rPr lang="fr-FR" altLang="fr-F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annuels,  soit </a:t>
            </a:r>
            <a:r>
              <a:rPr lang="fr-FR" altLang="fr-FR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112 € après réduction fiscale</a:t>
            </a:r>
          </a:p>
          <a:p>
            <a:pPr marL="0" indent="0" algn="just">
              <a:lnSpc>
                <a:spcPct val="100000"/>
              </a:lnSpc>
              <a:buNone/>
              <a:defRPr/>
            </a:pPr>
            <a:r>
              <a:rPr lang="fr-FR" altLang="fr-FR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</a:t>
            </a:r>
            <a:r>
              <a:rPr lang="fr-FR" altLang="fr-F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Pas de nouvelle augmentation du montant prélevé pour les parrainages</a:t>
            </a:r>
          </a:p>
          <a:p>
            <a:pPr marL="0" indent="0" algn="just">
              <a:lnSpc>
                <a:spcPct val="100000"/>
              </a:lnSpc>
              <a:buNone/>
              <a:defRPr/>
            </a:pPr>
            <a:r>
              <a:rPr lang="fr-FR" altLang="fr-F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Montant envoyé au Vietnam : </a:t>
            </a:r>
            <a:r>
              <a:rPr lang="fr-FR" altLang="fr-FR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25 €</a:t>
            </a:r>
          </a:p>
          <a:p>
            <a:pPr marL="0" indent="0" algn="just">
              <a:lnSpc>
                <a:spcPct val="100000"/>
              </a:lnSpc>
              <a:buNone/>
              <a:defRPr/>
            </a:pPr>
            <a:endParaRPr lang="fr-FR" altLang="fr-FR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just">
              <a:lnSpc>
                <a:spcPct val="100000"/>
              </a:lnSpc>
              <a:buFont typeface="Courier New" panose="02070309020205020404" pitchFamily="49" charset="0"/>
              <a:buChar char="o"/>
              <a:defRPr/>
            </a:pPr>
            <a:r>
              <a:rPr lang="fr-FR" altLang="fr-F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Montant étudiant: </a:t>
            </a:r>
            <a:r>
              <a:rPr lang="fr-FR" altLang="fr-FR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35€</a:t>
            </a:r>
          </a:p>
          <a:p>
            <a:pPr marL="0" indent="0" algn="just">
              <a:lnSpc>
                <a:spcPct val="100000"/>
              </a:lnSpc>
              <a:buNone/>
              <a:defRPr/>
            </a:pPr>
            <a:r>
              <a:rPr lang="fr-FR" altLang="fr-FR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</a:t>
            </a:r>
            <a:r>
              <a:rPr lang="fr-FR" altLang="fr-F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Montant envoyé au Vietnam: </a:t>
            </a:r>
            <a:r>
              <a:rPr lang="fr-FR" altLang="fr-FR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35€</a:t>
            </a:r>
          </a:p>
          <a:p>
            <a:pPr marL="0" indent="0" algn="just">
              <a:lnSpc>
                <a:spcPct val="150000"/>
              </a:lnSpc>
              <a:buNone/>
              <a:defRPr/>
            </a:pPr>
            <a:endParaRPr lang="fr-FR" altLang="fr-FR" sz="2000" b="1" i="1" dirty="0">
              <a:latin typeface="+mj-lt"/>
            </a:endParaRPr>
          </a:p>
          <a:p>
            <a:pPr lvl="1" algn="ctr">
              <a:lnSpc>
                <a:spcPct val="80000"/>
              </a:lnSpc>
              <a:buFontTx/>
              <a:buNone/>
              <a:defRPr/>
            </a:pPr>
            <a:endParaRPr lang="fr-FR" altLang="fr-FR" sz="2000" b="1" i="1" dirty="0">
              <a:latin typeface="+mj-lt"/>
            </a:endParaRPr>
          </a:p>
          <a:p>
            <a:pPr lvl="1">
              <a:lnSpc>
                <a:spcPct val="80000"/>
              </a:lnSpc>
              <a:buFontTx/>
              <a:buNone/>
              <a:defRPr/>
            </a:pPr>
            <a:r>
              <a:rPr lang="fr-FR" altLang="fr-FR" sz="2000" dirty="0">
                <a:latin typeface="+mj-lt"/>
              </a:rPr>
              <a:t> </a:t>
            </a:r>
          </a:p>
          <a:p>
            <a:pPr lvl="1">
              <a:lnSpc>
                <a:spcPct val="220000"/>
              </a:lnSpc>
              <a:buNone/>
            </a:pPr>
            <a:endParaRPr lang="fr-FR" altLang="fr-FR" sz="2000" dirty="0"/>
          </a:p>
        </p:txBody>
      </p:sp>
      <p:pic>
        <p:nvPicPr>
          <p:cNvPr id="22531" name="Picture 4" descr="logo_EDV_m">
            <a:extLst>
              <a:ext uri="{FF2B5EF4-FFF2-40B4-BE49-F238E27FC236}">
                <a16:creationId xmlns:a16="http://schemas.microsoft.com/office/drawing/2014/main" id="{BFE35194-FFCD-DA49-94C8-B9DA0C879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4160" y="0"/>
            <a:ext cx="1767840" cy="97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Moins 9">
            <a:extLst>
              <a:ext uri="{FF2B5EF4-FFF2-40B4-BE49-F238E27FC236}">
                <a16:creationId xmlns:a16="http://schemas.microsoft.com/office/drawing/2014/main" id="{0EF14705-74CA-6E42-B626-7D8E51B3E88E}"/>
              </a:ext>
            </a:extLst>
          </p:cNvPr>
          <p:cNvSpPr/>
          <p:nvPr/>
        </p:nvSpPr>
        <p:spPr>
          <a:xfrm>
            <a:off x="-548789" y="1191802"/>
            <a:ext cx="8612427" cy="340436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Moins 6">
            <a:extLst>
              <a:ext uri="{FF2B5EF4-FFF2-40B4-BE49-F238E27FC236}">
                <a16:creationId xmlns:a16="http://schemas.microsoft.com/office/drawing/2014/main" id="{7EC71BE8-EEBA-1648-B969-D4BB1D67D2E3}"/>
              </a:ext>
            </a:extLst>
          </p:cNvPr>
          <p:cNvSpPr/>
          <p:nvPr/>
        </p:nvSpPr>
        <p:spPr>
          <a:xfrm rot="5400000">
            <a:off x="-1916209" y="3636563"/>
            <a:ext cx="5666198" cy="287771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CD43FFC-F458-E84B-8BCB-763BAC873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22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B825ABB-78CF-3149-909C-C6CCA28D8E0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6350"/>
            <a:ext cx="1423851" cy="51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0329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1341FEFD-09D2-254A-9F2F-59F3566EDE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35999" y="128589"/>
            <a:ext cx="3942745" cy="419268"/>
          </a:xfrm>
          <a:solidFill>
            <a:srgbClr val="F3ECDA">
              <a:alpha val="45000"/>
            </a:srgbClr>
          </a:solidFill>
        </p:spPr>
        <p:txBody>
          <a:bodyPr>
            <a:normAutofit fontScale="90000"/>
          </a:bodyPr>
          <a:lstStyle/>
          <a:p>
            <a:pPr algn="ctr" eaLnBrk="1" hangingPunct="1"/>
            <a:r>
              <a:rPr lang="fr-FR" altLang="fr-FR" sz="4000" b="1" dirty="0" err="1">
                <a:ln>
                  <a:noFill/>
                </a:ln>
              </a:rPr>
              <a:t>EDV</a:t>
            </a:r>
            <a:r>
              <a:rPr lang="fr-FR" altLang="fr-FR" sz="4000" b="1" dirty="0">
                <a:ln>
                  <a:noFill/>
                </a:ln>
              </a:rPr>
              <a:t> aujourd’hui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832D8A8-6C74-2186-1DB4-C78739B9C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23</a:t>
            </a:fld>
            <a:endParaRPr lang="fr-FR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B1715E2-8059-77D1-5EB1-F1316E43E770}"/>
              </a:ext>
            </a:extLst>
          </p:cNvPr>
          <p:cNvSpPr txBox="1">
            <a:spLocks noChangeArrowheads="1"/>
          </p:cNvSpPr>
          <p:nvPr/>
        </p:nvSpPr>
        <p:spPr>
          <a:xfrm>
            <a:off x="556700" y="808762"/>
            <a:ext cx="4019402" cy="441516"/>
          </a:xfrm>
          <a:prstGeom prst="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3200" b="1" dirty="0">
                <a:solidFill>
                  <a:srgbClr val="000000"/>
                </a:solidFill>
                <a:latin typeface="Calibri Light" panose="020F0302020204030204" pitchFamily="34" charset="0"/>
              </a:rPr>
              <a:t>Les Enfants du Vietnam</a:t>
            </a:r>
          </a:p>
        </p:txBody>
      </p:sp>
      <p:graphicFrame>
        <p:nvGraphicFramePr>
          <p:cNvPr id="11" name="Espace réservé du contenu 4">
            <a:extLst>
              <a:ext uri="{FF2B5EF4-FFF2-40B4-BE49-F238E27FC236}">
                <a16:creationId xmlns:a16="http://schemas.microsoft.com/office/drawing/2014/main" id="{BB10AA9B-05BC-4B41-90E6-DBAB4FD49A00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04221700"/>
              </p:ext>
            </p:extLst>
          </p:nvPr>
        </p:nvGraphicFramePr>
        <p:xfrm>
          <a:off x="1091272" y="1337879"/>
          <a:ext cx="10824063" cy="5075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Moins 11">
            <a:extLst>
              <a:ext uri="{FF2B5EF4-FFF2-40B4-BE49-F238E27FC236}">
                <a16:creationId xmlns:a16="http://schemas.microsoft.com/office/drawing/2014/main" id="{22D75F46-A70C-6C44-A1BA-8390E1610C7A}"/>
              </a:ext>
            </a:extLst>
          </p:cNvPr>
          <p:cNvSpPr/>
          <p:nvPr/>
        </p:nvSpPr>
        <p:spPr>
          <a:xfrm flipV="1">
            <a:off x="3363310" y="459704"/>
            <a:ext cx="5339255" cy="263908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582171A9-EF78-1746-B10E-4E6915C8171C}"/>
              </a:ext>
            </a:extLst>
          </p:cNvPr>
          <p:cNvSpPr txBox="1">
            <a:spLocks noChangeArrowheads="1"/>
          </p:cNvSpPr>
          <p:nvPr/>
        </p:nvSpPr>
        <p:spPr>
          <a:xfrm>
            <a:off x="6893169" y="844175"/>
            <a:ext cx="4320100" cy="449903"/>
          </a:xfrm>
          <a:prstGeom prst="rect">
            <a:avLst/>
          </a:prstGeom>
          <a:solidFill>
            <a:schemeClr val="accent2">
              <a:lumMod val="20000"/>
              <a:lumOff val="80000"/>
              <a:alpha val="74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3200" b="1" dirty="0">
                <a:solidFill>
                  <a:srgbClr val="000000"/>
                </a:solidFill>
                <a:latin typeface="Calibri Light" panose="020F0302020204030204" pitchFamily="34" charset="0"/>
              </a:rPr>
              <a:t>Les Mains Ouvertes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B367A25-1B8E-CE43-B2F7-446B1B43FAA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6350"/>
            <a:ext cx="1423851" cy="51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9507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1341FEFD-09D2-254A-9F2F-59F3566EDE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0980" y="289390"/>
            <a:ext cx="10555840" cy="1067853"/>
          </a:xfrm>
          <a:solidFill>
            <a:srgbClr val="F3ECDA">
              <a:alpha val="45000"/>
            </a:srgbClr>
          </a:solidFill>
        </p:spPr>
        <p:txBody>
          <a:bodyPr>
            <a:normAutofit/>
          </a:bodyPr>
          <a:lstStyle/>
          <a:p>
            <a:pPr eaLnBrk="1" hangingPunct="1"/>
            <a:r>
              <a:rPr lang="fr-FR" altLang="fr-FR" sz="4000" dirty="0">
                <a:ln>
                  <a:noFill/>
                </a:ln>
              </a:rPr>
              <a:t>La fusion avec Les Mains Ouvertes, 1 an après </a:t>
            </a:r>
          </a:p>
        </p:txBody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D523C0C9-1FEA-6248-A83B-7C7715B7D901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40980" y="1882174"/>
            <a:ext cx="11153028" cy="4474176"/>
          </a:xfrm>
          <a:solidFill>
            <a:schemeClr val="accent6">
              <a:lumMod val="20000"/>
              <a:lumOff val="80000"/>
              <a:alpha val="40000"/>
            </a:schemeClr>
          </a:solidFill>
        </p:spPr>
        <p:txBody>
          <a:bodyPr>
            <a:normAutofit fontScale="85000" lnSpcReduction="10000"/>
          </a:bodyPr>
          <a:lstStyle/>
          <a:p>
            <a:pPr marL="914400" lvl="2" indent="0">
              <a:lnSpc>
                <a:spcPct val="80000"/>
              </a:lnSpc>
              <a:buNone/>
            </a:pPr>
            <a:endParaRPr lang="fr-FR" altLang="fr-FR" dirty="0"/>
          </a:p>
          <a:p>
            <a:pPr algn="just">
              <a:buClr>
                <a:schemeClr val="bg2">
                  <a:lumMod val="25000"/>
                </a:schemeClr>
              </a:buClr>
              <a:buSzPct val="80000"/>
            </a:pPr>
            <a:r>
              <a:rPr lang="fr-FR" sz="2600" dirty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</a:rPr>
              <a:t>EDV a fusionné au 1</a:t>
            </a:r>
            <a:r>
              <a:rPr lang="fr-FR" sz="2600" baseline="30000" dirty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</a:rPr>
              <a:t>er</a:t>
            </a:r>
            <a:r>
              <a:rPr lang="fr-FR" sz="2600" dirty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</a:rPr>
              <a:t> janvier 2023 avec LMO (</a:t>
            </a:r>
            <a:r>
              <a:rPr lang="fr-FR" sz="2600" dirty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Les Mains Ouvertes) </a:t>
            </a:r>
            <a:r>
              <a:rPr lang="fr-FR" sz="2600" dirty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</a:rPr>
              <a:t>qui a été dissoute</a:t>
            </a:r>
          </a:p>
          <a:p>
            <a:pPr algn="just">
              <a:buClr>
                <a:schemeClr val="bg2">
                  <a:lumMod val="25000"/>
                </a:schemeClr>
              </a:buClr>
              <a:buSzPct val="80000"/>
            </a:pPr>
            <a:r>
              <a:rPr lang="fr-FR" sz="2600" dirty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</a:rPr>
              <a:t>Juridiquement, LMO a dévolu son actif à EDV</a:t>
            </a:r>
          </a:p>
          <a:p>
            <a:pPr marL="0" indent="0" algn="just">
              <a:buClr>
                <a:schemeClr val="bg2">
                  <a:lumMod val="25000"/>
                </a:schemeClr>
              </a:buClr>
              <a:buSzPct val="80000"/>
              <a:buNone/>
            </a:pPr>
            <a:endParaRPr lang="fr-FR" sz="2600" b="0" i="0" u="none" strike="noStrike" baseline="0" dirty="0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>
              <a:buClr>
                <a:schemeClr val="bg2">
                  <a:lumMod val="25000"/>
                </a:schemeClr>
              </a:buClr>
              <a:buSzPct val="80000"/>
            </a:pPr>
            <a:r>
              <a:rPr lang="fr-FR" sz="2600" dirty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LMO a </a:t>
            </a:r>
            <a:r>
              <a:rPr lang="fr-FR" sz="2600" b="0" i="0" u="none" strike="noStrike" baseline="0" dirty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apporté ses 15 programmes de parrainages à EDV (497 filleuls), principalement individuels, qui continuent d’être gérés par Eliane Roumagne, fondatrice </a:t>
            </a:r>
            <a:r>
              <a:rPr lang="fr-FR" sz="2600" dirty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 LMO </a:t>
            </a:r>
            <a:r>
              <a:rPr lang="fr-FR" sz="2600" b="0" i="0" u="none" strike="noStrike" baseline="0" dirty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il y a 20 </a:t>
            </a:r>
            <a:r>
              <a:rPr lang="fr-FR" sz="2600" dirty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ans</a:t>
            </a:r>
          </a:p>
          <a:p>
            <a:pPr algn="just">
              <a:buClr>
                <a:schemeClr val="bg2">
                  <a:lumMod val="25000"/>
                </a:schemeClr>
              </a:buClr>
              <a:buSzPct val="80000"/>
            </a:pPr>
            <a:endParaRPr lang="fr-FR" sz="2600" b="0" i="0" u="none" strike="noStrike" baseline="0" dirty="0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>
              <a:buClr>
                <a:schemeClr val="bg2">
                  <a:lumMod val="25000"/>
                </a:schemeClr>
              </a:buClr>
              <a:buSzPct val="80000"/>
            </a:pPr>
            <a:r>
              <a:rPr lang="fr-FR" sz="2600" b="0" i="0" u="none" strike="noStrike" baseline="0" dirty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LMO travaille majoritairement avec les Sœurs de Saint Paul de Chartres à Danang et Hanoi, avec lesquelles EDV a également développé des programmes depuis une vingtaine d’années</a:t>
            </a:r>
          </a:p>
          <a:p>
            <a:pPr algn="just">
              <a:buClr>
                <a:schemeClr val="bg2">
                  <a:lumMod val="25000"/>
                </a:schemeClr>
              </a:buClr>
              <a:buSzPct val="80000"/>
            </a:pPr>
            <a:endParaRPr lang="fr-FR" sz="2600" b="0" i="0" strike="noStrike" baseline="0" dirty="0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>
              <a:buClr>
                <a:schemeClr val="bg2">
                  <a:lumMod val="25000"/>
                </a:schemeClr>
              </a:buClr>
              <a:buSzPct val="80000"/>
            </a:pPr>
            <a:r>
              <a:rPr lang="fr-FR" sz="2600" b="1" i="0" strike="noStrike" baseline="0" dirty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L’objectif de la fusion, qui était de préserver les parrainages dans l’intérêt des enfants</a:t>
            </a:r>
            <a:r>
              <a:rPr lang="fr-FR" sz="2600" b="0" i="0" strike="noStrike" baseline="0" dirty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a été atteint</a:t>
            </a:r>
          </a:p>
          <a:p>
            <a:pPr algn="just">
              <a:buClr>
                <a:schemeClr val="bg2">
                  <a:lumMod val="25000"/>
                </a:schemeClr>
              </a:buClr>
              <a:buSzPct val="80000"/>
            </a:pPr>
            <a:endParaRPr lang="fr-FR" sz="2600" b="0" i="0" strike="noStrike" baseline="0" dirty="0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 rtl="0">
              <a:buSzPts val="2400"/>
              <a:buNone/>
            </a:pPr>
            <a:endParaRPr lang="fr-FR" sz="2600" b="0" i="0" strike="noStrike" baseline="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R="0" algn="just" rtl="0"/>
            <a:endParaRPr lang="fr-FR" sz="2600" b="0" i="0" strike="noStrike" baseline="0" dirty="0">
              <a:solidFill>
                <a:srgbClr val="0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Moins 9">
            <a:extLst>
              <a:ext uri="{FF2B5EF4-FFF2-40B4-BE49-F238E27FC236}">
                <a16:creationId xmlns:a16="http://schemas.microsoft.com/office/drawing/2014/main" id="{0EF14705-74CA-6E42-B626-7D8E51B3E88E}"/>
              </a:ext>
            </a:extLst>
          </p:cNvPr>
          <p:cNvSpPr/>
          <p:nvPr/>
        </p:nvSpPr>
        <p:spPr>
          <a:xfrm>
            <a:off x="-1165567" y="1437507"/>
            <a:ext cx="11518145" cy="265971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A221D13-6E8F-ED44-AA49-86FF18F0056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1584" y="105104"/>
            <a:ext cx="1360416" cy="62011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2AE82CC-5CC9-7C68-35A6-B9D0FE27C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24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08C59E3-BC0F-2749-B1A3-92692539140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6350"/>
            <a:ext cx="1423851" cy="51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985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358CB369-9C95-2A4C-8E8A-09557360C3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32" y="2662914"/>
            <a:ext cx="4598821" cy="419508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7EFE97E-6399-3643-BEFC-4EC84A6E5B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6924" y="-3245"/>
            <a:ext cx="3785270" cy="3608912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63A6AEC-A9F4-614C-9658-448B58107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25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E4AB27C-2256-4143-ACC3-5FD06F01EF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0465" y="0"/>
            <a:ext cx="4297853" cy="372467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98A9615-B346-7241-9164-3736CA90DBF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820"/>
          <a:stretch/>
        </p:blipFill>
        <p:spPr>
          <a:xfrm>
            <a:off x="39832" y="-3244"/>
            <a:ext cx="4460096" cy="324520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C660FCF-8D04-CA45-98CB-A95C0C2428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81664" y="3674924"/>
            <a:ext cx="2510336" cy="318307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FB16CE3-5633-8B4F-A124-9C148878128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8653" y="3522548"/>
            <a:ext cx="5003179" cy="333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838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BB32A4-695F-BA4C-A69E-8B09273E1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497786" cy="944438"/>
          </a:xfrm>
          <a:solidFill>
            <a:srgbClr val="EFE9D9">
              <a:alpha val="52000"/>
            </a:srgbClr>
          </a:solidFill>
        </p:spPr>
        <p:txBody>
          <a:bodyPr/>
          <a:lstStyle/>
          <a:p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Le </a:t>
            </a:r>
            <a:r>
              <a:rPr lang="fr-FR" sz="4000" dirty="0">
                <a:solidFill>
                  <a:schemeClr val="tx2">
                    <a:lumMod val="75000"/>
                  </a:schemeClr>
                </a:solidFill>
              </a:rPr>
              <a:t>parrainage</a:t>
            </a:r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 est au cœur de notre action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A4AF674E-0CC4-6146-ADEB-FCB4C4D0D7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05012"/>
            <a:ext cx="3429000" cy="4351338"/>
          </a:xfrm>
          <a:solidFill>
            <a:schemeClr val="bg1">
              <a:lumMod val="95000"/>
              <a:alpha val="49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200000"/>
              </a:lnSpc>
              <a:buNone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L’éducation</a:t>
            </a:r>
            <a:r>
              <a:rPr lang="fr-FR" sz="3200" dirty="0">
                <a:solidFill>
                  <a:schemeClr val="accent6">
                    <a:lumMod val="50000"/>
                  </a:schemeClr>
                </a:solidFill>
              </a:rPr>
              <a:t> est un moyen de lutter contre toutes les formes de </a:t>
            </a: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pauvreté</a:t>
            </a:r>
            <a:br>
              <a:rPr lang="fr-FR" sz="3600" dirty="0">
                <a:solidFill>
                  <a:schemeClr val="accent6">
                    <a:lumMod val="50000"/>
                  </a:schemeClr>
                </a:solidFill>
                <a:latin typeface="+mj-lt"/>
              </a:rPr>
            </a:br>
            <a:endParaRPr lang="fr-FR" sz="36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CA29C18B-7601-7E47-9563-EE48ED635DA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endParaRPr lang="fr-FR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fr-FR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fr-FR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730D20D-23FC-124F-9AB6-18E07DD82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26</a:t>
            </a:fld>
            <a:endParaRPr lang="fr-FR"/>
          </a:p>
        </p:txBody>
      </p:sp>
      <p:sp>
        <p:nvSpPr>
          <p:cNvPr id="7" name="Moins 6">
            <a:extLst>
              <a:ext uri="{FF2B5EF4-FFF2-40B4-BE49-F238E27FC236}">
                <a16:creationId xmlns:a16="http://schemas.microsoft.com/office/drawing/2014/main" id="{8D211FA3-69DA-DA42-B1A5-A0730A811EE1}"/>
              </a:ext>
            </a:extLst>
          </p:cNvPr>
          <p:cNvSpPr/>
          <p:nvPr/>
        </p:nvSpPr>
        <p:spPr>
          <a:xfrm>
            <a:off x="-659381" y="1309564"/>
            <a:ext cx="11518145" cy="265971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space réservé du contenu 7">
            <a:extLst>
              <a:ext uri="{FF2B5EF4-FFF2-40B4-BE49-F238E27FC236}">
                <a16:creationId xmlns:a16="http://schemas.microsoft.com/office/drawing/2014/main" id="{D44DE878-B7F4-FD4C-935C-6D14F87EF558}"/>
              </a:ext>
            </a:extLst>
          </p:cNvPr>
          <p:cNvSpPr txBox="1">
            <a:spLocks/>
          </p:cNvSpPr>
          <p:nvPr/>
        </p:nvSpPr>
        <p:spPr>
          <a:xfrm>
            <a:off x="4695092" y="1646199"/>
            <a:ext cx="7057292" cy="4836243"/>
          </a:xfrm>
          <a:prstGeom prst="rect">
            <a:avLst/>
          </a:prstGeom>
          <a:solidFill>
            <a:schemeClr val="accent6">
              <a:lumMod val="20000"/>
              <a:lumOff val="80000"/>
              <a:alpha val="49000"/>
            </a:schemeClr>
          </a:solidFill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lang="fr-FR" sz="46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Le parrainage</a:t>
            </a:r>
          </a:p>
          <a:p>
            <a:pPr>
              <a:lnSpc>
                <a:spcPct val="120000"/>
              </a:lnSpc>
            </a:pPr>
            <a:r>
              <a:rPr lang="fr-FR" sz="3200" dirty="0">
                <a:solidFill>
                  <a:schemeClr val="accent6">
                    <a:lumMod val="50000"/>
                  </a:schemeClr>
                </a:solidFill>
              </a:rPr>
              <a:t>aide les jeunes à accéder à une éducation de qualité, </a:t>
            </a:r>
          </a:p>
          <a:p>
            <a:pPr>
              <a:lnSpc>
                <a:spcPct val="120000"/>
              </a:lnSpc>
            </a:pPr>
            <a:r>
              <a:rPr lang="fr-FR" sz="3200" dirty="0">
                <a:solidFill>
                  <a:schemeClr val="accent6">
                    <a:lumMod val="50000"/>
                  </a:schemeClr>
                </a:solidFill>
              </a:rPr>
              <a:t> donne les moyens </a:t>
            </a:r>
          </a:p>
          <a:p>
            <a:pPr marL="457200" lvl="1" indent="0">
              <a:lnSpc>
                <a:spcPct val="200000"/>
              </a:lnSpc>
              <a:buNone/>
            </a:pPr>
            <a:r>
              <a:rPr lang="fr-FR" sz="3200" dirty="0">
                <a:solidFill>
                  <a:schemeClr val="accent6">
                    <a:lumMod val="50000"/>
                  </a:schemeClr>
                </a:solidFill>
              </a:rPr>
              <a:t>-  d’avoir de </a:t>
            </a: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meilleures conditions de travail</a:t>
            </a:r>
            <a:br>
              <a:rPr lang="fr-FR" sz="32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fr-FR" sz="3200" dirty="0">
                <a:solidFill>
                  <a:schemeClr val="accent6">
                    <a:lumMod val="50000"/>
                  </a:schemeClr>
                </a:solidFill>
              </a:rPr>
              <a:t>-  d’obtenir un </a:t>
            </a: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emploi décent </a:t>
            </a:r>
            <a:r>
              <a:rPr lang="fr-FR" sz="3200" dirty="0">
                <a:solidFill>
                  <a:schemeClr val="accent6">
                    <a:lumMod val="50000"/>
                  </a:schemeClr>
                </a:solidFill>
              </a:rPr>
              <a:t>et devenir autonomes </a:t>
            </a:r>
          </a:p>
          <a:p>
            <a:pPr marL="457200" lvl="1" indent="0">
              <a:lnSpc>
                <a:spcPct val="200000"/>
              </a:lnSpc>
              <a:buNone/>
            </a:pPr>
            <a:r>
              <a:rPr lang="fr-FR" sz="3200" dirty="0">
                <a:solidFill>
                  <a:schemeClr val="accent6">
                    <a:lumMod val="50000"/>
                  </a:schemeClr>
                </a:solidFill>
              </a:rPr>
              <a:t>-  d’être </a:t>
            </a: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acteur de leur avenir</a:t>
            </a:r>
            <a:r>
              <a:rPr lang="fr-FR" sz="3200" dirty="0">
                <a:solidFill>
                  <a:schemeClr val="accent6">
                    <a:lumMod val="50000"/>
                  </a:schemeClr>
                </a:solidFill>
              </a:rPr>
              <a:t>, particulièrement pour les  femmes.</a:t>
            </a:r>
          </a:p>
        </p:txBody>
      </p:sp>
      <p:sp>
        <p:nvSpPr>
          <p:cNvPr id="12" name="Moins 11">
            <a:extLst>
              <a:ext uri="{FF2B5EF4-FFF2-40B4-BE49-F238E27FC236}">
                <a16:creationId xmlns:a16="http://schemas.microsoft.com/office/drawing/2014/main" id="{B590B910-903E-2946-827E-82643C913F68}"/>
              </a:ext>
            </a:extLst>
          </p:cNvPr>
          <p:cNvSpPr/>
          <p:nvPr/>
        </p:nvSpPr>
        <p:spPr>
          <a:xfrm rot="5400000">
            <a:off x="1648047" y="3928113"/>
            <a:ext cx="5666198" cy="287771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1105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BB32A4-695F-BA4C-A69E-8B09273E1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8533"/>
            <a:ext cx="10287000" cy="1176925"/>
          </a:xfrm>
          <a:solidFill>
            <a:srgbClr val="EFE9D9">
              <a:alpha val="36000"/>
            </a:srgbClr>
          </a:solidFill>
          <a:ln w="60325" cmpd="sng">
            <a:solidFill>
              <a:schemeClr val="accent6">
                <a:shade val="50000"/>
              </a:schemeClr>
            </a:solidFill>
          </a:ln>
        </p:spPr>
        <p:txBody>
          <a:bodyPr anchor="ctr">
            <a:normAutofit fontScale="90000"/>
          </a:bodyPr>
          <a:lstStyle/>
          <a:p>
            <a:br>
              <a:rPr lang="fr-FR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fr-FR" sz="4900" b="1" dirty="0">
                <a:solidFill>
                  <a:schemeClr val="accent6">
                    <a:lumMod val="50000"/>
                  </a:schemeClr>
                </a:solidFill>
              </a:rPr>
              <a:t>Nous recherchons des parrains / marraines</a:t>
            </a:r>
            <a:br>
              <a:rPr lang="fr-FR" dirty="0">
                <a:solidFill>
                  <a:schemeClr val="accent6">
                    <a:lumMod val="50000"/>
                  </a:schemeClr>
                </a:solidFill>
              </a:rPr>
            </a:br>
            <a:endParaRPr lang="fr-FR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A4AF674E-0CC4-6146-ADEB-FCB4C4D0D7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816" y="1587424"/>
            <a:ext cx="4746171" cy="4768926"/>
          </a:xfrm>
          <a:solidFill>
            <a:schemeClr val="accent6">
              <a:lumMod val="20000"/>
              <a:lumOff val="80000"/>
              <a:alpha val="49000"/>
            </a:schemeClr>
          </a:solidFill>
        </p:spPr>
        <p:txBody>
          <a:bodyPr anchor="t">
            <a:normAutofit/>
          </a:bodyPr>
          <a:lstStyle/>
          <a:p>
            <a:pPr marL="0" indent="0" algn="ctr">
              <a:lnSpc>
                <a:spcPct val="200000"/>
              </a:lnSpc>
              <a:buNone/>
            </a:pPr>
            <a:r>
              <a:rPr lang="fr-FR" sz="3600" dirty="0">
                <a:solidFill>
                  <a:schemeClr val="accent6">
                    <a:lumMod val="50000"/>
                  </a:schemeClr>
                </a:solidFill>
              </a:rPr>
              <a:t>Nous  vous sollicitons pour devenir des </a:t>
            </a:r>
            <a:r>
              <a:rPr lang="fr-FR" sz="3600" b="1" dirty="0">
                <a:solidFill>
                  <a:schemeClr val="accent6">
                    <a:lumMod val="50000"/>
                  </a:schemeClr>
                </a:solidFill>
              </a:rPr>
              <a:t>ambassadeurs </a:t>
            </a:r>
            <a:r>
              <a:rPr lang="fr-FR" sz="3600" dirty="0">
                <a:solidFill>
                  <a:schemeClr val="accent6">
                    <a:lumMod val="50000"/>
                  </a:schemeClr>
                </a:solidFill>
              </a:rPr>
              <a:t>de notre association</a:t>
            </a:r>
          </a:p>
          <a:p>
            <a:pPr marL="0" indent="0" algn="ctr">
              <a:lnSpc>
                <a:spcPct val="200000"/>
              </a:lnSpc>
              <a:buNone/>
            </a:pPr>
            <a:endParaRPr lang="fr-FR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CA29C18B-7601-7E47-9563-EE48ED635D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638800" cy="4351338"/>
          </a:xfrm>
          <a:solidFill>
            <a:schemeClr val="bg1">
              <a:lumMod val="95000"/>
              <a:alpha val="49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fr-FR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fr-FR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fr-FR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730D20D-23FC-124F-9AB6-18E07DD82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27</a:t>
            </a:fld>
            <a:endParaRPr lang="fr-FR"/>
          </a:p>
        </p:txBody>
      </p:sp>
      <p:sp>
        <p:nvSpPr>
          <p:cNvPr id="10" name="Moins 9">
            <a:extLst>
              <a:ext uri="{FF2B5EF4-FFF2-40B4-BE49-F238E27FC236}">
                <a16:creationId xmlns:a16="http://schemas.microsoft.com/office/drawing/2014/main" id="{B13A80A9-072C-B043-BD95-26AC8F20029E}"/>
              </a:ext>
            </a:extLst>
          </p:cNvPr>
          <p:cNvSpPr/>
          <p:nvPr/>
        </p:nvSpPr>
        <p:spPr>
          <a:xfrm rot="5400000">
            <a:off x="2266591" y="3881016"/>
            <a:ext cx="5666198" cy="287771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FB436D2-0115-E340-9943-EC4EAB2ADD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6692" y="1965912"/>
            <a:ext cx="7188708" cy="436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7741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90C98B4-E866-9D4B-87E0-2064EC579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28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1D755AD-853A-BD49-B90E-D7E14C2CAB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530499" y="3221435"/>
            <a:ext cx="3416531" cy="385659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29246BA-1693-9448-87F8-7C51CE9810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5906" y="3569254"/>
            <a:ext cx="3795890" cy="328874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41C9D0D-F682-2B42-BF08-D06A1A31CA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76699"/>
            <a:ext cx="5930529" cy="4220188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CFCAB08-5253-5346-8994-2F367ABD76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55" y="1"/>
            <a:ext cx="2875981" cy="2676697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64DB11DD-661C-E044-8B7B-5FACBC12064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2285" y="0"/>
            <a:ext cx="3254778" cy="358745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329EF12-3546-064F-A4D4-45B64A62DE1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8436" y="0"/>
            <a:ext cx="6017695" cy="356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8678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1341FEFD-09D2-254A-9F2F-59F3566EDE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0548" y="222312"/>
            <a:ext cx="6058827" cy="878459"/>
          </a:xfrm>
          <a:solidFill>
            <a:srgbClr val="EFE9D9">
              <a:alpha val="50000"/>
            </a:srgbClr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fr-FR" altLang="fr-FR" sz="4000" dirty="0">
                <a:ln>
                  <a:noFill/>
                </a:ln>
              </a:rPr>
              <a:t>Le Modèle socio-économique</a:t>
            </a:r>
          </a:p>
        </p:txBody>
      </p:sp>
      <p:sp>
        <p:nvSpPr>
          <p:cNvPr id="10" name="Moins 9">
            <a:extLst>
              <a:ext uri="{FF2B5EF4-FFF2-40B4-BE49-F238E27FC236}">
                <a16:creationId xmlns:a16="http://schemas.microsoft.com/office/drawing/2014/main" id="{0EF14705-74CA-6E42-B626-7D8E51B3E88E}"/>
              </a:ext>
            </a:extLst>
          </p:cNvPr>
          <p:cNvSpPr/>
          <p:nvPr/>
        </p:nvSpPr>
        <p:spPr>
          <a:xfrm>
            <a:off x="-516416" y="1005127"/>
            <a:ext cx="7317965" cy="365761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4BFD0C2-4C93-CD40-BF26-CA9159D7E9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4801" y="47635"/>
            <a:ext cx="1347199" cy="614085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8DD5F87-DD57-15F0-BA1E-FB7180F2F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29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B88B9FF-D373-D747-87B8-4A42AD5A75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6350"/>
            <a:ext cx="1423851" cy="51439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D35A683-3E4C-7E48-BFC8-ECC356852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4342" y="1373359"/>
            <a:ext cx="10207492" cy="52623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3A66541-27BB-8333-9472-9D5FC6313445}"/>
              </a:ext>
            </a:extLst>
          </p:cNvPr>
          <p:cNvSpPr/>
          <p:nvPr/>
        </p:nvSpPr>
        <p:spPr>
          <a:xfrm>
            <a:off x="1604342" y="6559824"/>
            <a:ext cx="10207492" cy="3651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 résultats présentés ici ne prennent pas en compte les amortissements, les produits financiers et la variation des fonds dédiés</a:t>
            </a:r>
          </a:p>
        </p:txBody>
      </p:sp>
    </p:spTree>
    <p:extLst>
      <p:ext uri="{BB962C8B-B14F-4D97-AF65-F5344CB8AC3E}">
        <p14:creationId xmlns:p14="http://schemas.microsoft.com/office/powerpoint/2010/main" val="1397615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1341FEFD-09D2-254A-9F2F-59F3566EDE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8800" y="365125"/>
            <a:ext cx="4910959" cy="1127343"/>
          </a:xfrm>
          <a:solidFill>
            <a:srgbClr val="F3ECDA">
              <a:alpha val="45000"/>
            </a:srgbClr>
          </a:solidFill>
        </p:spPr>
        <p:txBody>
          <a:bodyPr>
            <a:normAutofit/>
          </a:bodyPr>
          <a:lstStyle/>
          <a:p>
            <a:pPr eaLnBrk="1" hangingPunct="1"/>
            <a:r>
              <a:rPr lang="fr-FR" altLang="fr-FR" sz="4000" dirty="0">
                <a:ln>
                  <a:noFill/>
                </a:ln>
              </a:rPr>
              <a:t>Notre objet social</a:t>
            </a:r>
          </a:p>
        </p:txBody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D523C0C9-1FEA-6248-A83B-7C7715B7D901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558800" y="1952368"/>
            <a:ext cx="5582508" cy="4351338"/>
          </a:xfrm>
          <a:solidFill>
            <a:schemeClr val="accent6">
              <a:lumMod val="20000"/>
              <a:lumOff val="80000"/>
              <a:alpha val="40000"/>
            </a:schemeClr>
          </a:solidFill>
        </p:spPr>
        <p:txBody>
          <a:bodyPr>
            <a:normAutofit fontScale="85000" lnSpcReduction="10000"/>
          </a:bodyPr>
          <a:lstStyle/>
          <a:p>
            <a:pPr marL="914400" lvl="2" indent="0">
              <a:lnSpc>
                <a:spcPct val="80000"/>
              </a:lnSpc>
              <a:buNone/>
            </a:pPr>
            <a:endParaRPr lang="fr-FR" altLang="fr-FR" dirty="0"/>
          </a:p>
          <a:p>
            <a:pPr marL="457200" lvl="1" indent="0">
              <a:lnSpc>
                <a:spcPct val="200000"/>
              </a:lnSpc>
              <a:buNone/>
            </a:pPr>
            <a:r>
              <a:rPr lang="fr-FR" altLang="fr-FR" sz="3500" dirty="0">
                <a:ea typeface="Verdana" panose="020B0604030504040204" pitchFamily="34" charset="0"/>
                <a:cs typeface="Verdana" panose="020B0604030504040204" pitchFamily="34" charset="0"/>
              </a:rPr>
              <a:t>EDV scolarise et apporte une aide alimentaire et médicale aux enfants du Vietnam issus des familles les plus dém</a:t>
            </a:r>
            <a:r>
              <a:rPr lang="fr-FR" altLang="fr-FR" sz="35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unies</a:t>
            </a:r>
            <a:endParaRPr lang="fr-FR" altLang="fr-FR" sz="3500" dirty="0">
              <a:latin typeface="+mj-lt"/>
            </a:endParaRPr>
          </a:p>
        </p:txBody>
      </p:sp>
      <p:sp>
        <p:nvSpPr>
          <p:cNvPr id="11" name="Espace réservé du contenu 10">
            <a:extLst>
              <a:ext uri="{FF2B5EF4-FFF2-40B4-BE49-F238E27FC236}">
                <a16:creationId xmlns:a16="http://schemas.microsoft.com/office/drawing/2014/main" id="{EFAFC203-FC4F-DF48-A472-D8C21230FD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95765" y="2005012"/>
            <a:ext cx="5376101" cy="4351338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  <a:buFont typeface="Wingdings" pitchFamily="2" charset="2"/>
              <a:buChar char="ü"/>
              <a:defRPr/>
            </a:pPr>
            <a:r>
              <a:rPr lang="fr-FR" altLang="fr-FR" u="sng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par le parrainage d’enfants</a:t>
            </a:r>
            <a:r>
              <a:rPr lang="fr-FR" altLang="fr-FR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, </a:t>
            </a:r>
            <a:r>
              <a:rPr lang="fr-FR" altLang="fr-FR" dirty="0">
                <a:solidFill>
                  <a:schemeClr val="accent6">
                    <a:lumMod val="50000"/>
                  </a:schemeClr>
                </a:solidFill>
              </a:rPr>
              <a:t>individuel ou collectif. </a:t>
            </a:r>
          </a:p>
          <a:p>
            <a:pPr>
              <a:lnSpc>
                <a:spcPct val="100000"/>
              </a:lnSpc>
              <a:buFont typeface="Wingdings" pitchFamily="2" charset="2"/>
              <a:buChar char="ü"/>
              <a:defRPr/>
            </a:pPr>
            <a:r>
              <a:rPr lang="fr-FR" altLang="fr-FR" u="sng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par l’éducation</a:t>
            </a:r>
            <a:r>
              <a:rPr lang="fr-FR" altLang="fr-FR" dirty="0">
                <a:solidFill>
                  <a:schemeClr val="accent6">
                    <a:lumMod val="50000"/>
                  </a:schemeClr>
                </a:solidFill>
              </a:rPr>
              <a:t>: maternelles, classes du cœur, bourses scolaires, formation professionnelle, foyers étudiants</a:t>
            </a:r>
          </a:p>
          <a:p>
            <a:pPr>
              <a:lnSpc>
                <a:spcPct val="100000"/>
              </a:lnSpc>
              <a:buFont typeface="Wingdings" pitchFamily="2" charset="2"/>
              <a:buChar char="ü"/>
              <a:defRPr/>
            </a:pPr>
            <a:r>
              <a:rPr lang="fr-FR" altLang="fr-FR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altLang="fr-FR" u="sng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par les soins médicaux </a:t>
            </a:r>
            <a:r>
              <a:rPr lang="fr-FR" altLang="fr-FR" dirty="0">
                <a:solidFill>
                  <a:schemeClr val="accent6">
                    <a:lumMod val="50000"/>
                  </a:schemeClr>
                </a:solidFill>
              </a:rPr>
              <a:t>et l’apprentissage de  l’hygiène</a:t>
            </a:r>
            <a:endParaRPr lang="fr-FR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2531" name="Picture 4" descr="logo_EDV_m">
            <a:extLst>
              <a:ext uri="{FF2B5EF4-FFF2-40B4-BE49-F238E27FC236}">
                <a16:creationId xmlns:a16="http://schemas.microsoft.com/office/drawing/2014/main" id="{BFE35194-FFCD-DA49-94C8-B9DA0C879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07720" y="0"/>
            <a:ext cx="2188948" cy="1209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Moins 9">
            <a:extLst>
              <a:ext uri="{FF2B5EF4-FFF2-40B4-BE49-F238E27FC236}">
                <a16:creationId xmlns:a16="http://schemas.microsoft.com/office/drawing/2014/main" id="{0EF14705-74CA-6E42-B626-7D8E51B3E88E}"/>
              </a:ext>
            </a:extLst>
          </p:cNvPr>
          <p:cNvSpPr/>
          <p:nvPr/>
        </p:nvSpPr>
        <p:spPr>
          <a:xfrm>
            <a:off x="-162681" y="1591578"/>
            <a:ext cx="5838710" cy="261680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Moins 15">
            <a:extLst>
              <a:ext uri="{FF2B5EF4-FFF2-40B4-BE49-F238E27FC236}">
                <a16:creationId xmlns:a16="http://schemas.microsoft.com/office/drawing/2014/main" id="{E612BF27-6ECB-4F47-8349-C95CD1B4EFC1}"/>
              </a:ext>
            </a:extLst>
          </p:cNvPr>
          <p:cNvSpPr/>
          <p:nvPr/>
        </p:nvSpPr>
        <p:spPr>
          <a:xfrm rot="16200000">
            <a:off x="3455429" y="3947569"/>
            <a:ext cx="5989824" cy="360936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62EE3C6-2407-CF49-91B5-2A0DB729B7C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01815"/>
            <a:ext cx="1580606" cy="571028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DC5C3FB-7926-FB4B-A7F7-010819851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15507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1341FEFD-09D2-254A-9F2F-59F3566EDE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2424" y="224072"/>
            <a:ext cx="5743575" cy="915035"/>
          </a:xfrm>
          <a:solidFill>
            <a:srgbClr val="EFE9D9">
              <a:alpha val="50000"/>
            </a:srgbClr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fr-FR" altLang="fr-FR" sz="4000" dirty="0">
                <a:ln>
                  <a:noFill/>
                </a:ln>
              </a:rPr>
              <a:t>Le Modèle socio-économique</a:t>
            </a:r>
          </a:p>
        </p:txBody>
      </p:sp>
      <p:sp>
        <p:nvSpPr>
          <p:cNvPr id="10" name="Moins 9">
            <a:extLst>
              <a:ext uri="{FF2B5EF4-FFF2-40B4-BE49-F238E27FC236}">
                <a16:creationId xmlns:a16="http://schemas.microsoft.com/office/drawing/2014/main" id="{0EF14705-74CA-6E42-B626-7D8E51B3E88E}"/>
              </a:ext>
            </a:extLst>
          </p:cNvPr>
          <p:cNvSpPr/>
          <p:nvPr/>
        </p:nvSpPr>
        <p:spPr>
          <a:xfrm>
            <a:off x="-525142" y="1049447"/>
            <a:ext cx="7317965" cy="32003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4BFD0C2-4C93-CD40-BF26-CA9159D7E9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4801" y="84083"/>
            <a:ext cx="1347199" cy="597506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8DD5F87-DD57-15F0-BA1E-FB7180F2F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30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018ADBF-C492-954E-9C9D-81BDD25BF63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6350"/>
            <a:ext cx="1423851" cy="51439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F57F281-1128-BA4C-90EB-F2509DDF15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5474" y="1347271"/>
            <a:ext cx="9739745" cy="537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7696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1341FEFD-09D2-254A-9F2F-59F3566EDE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0548" y="225901"/>
            <a:ext cx="5901665" cy="750443"/>
          </a:xfrm>
          <a:solidFill>
            <a:srgbClr val="EFE9D9">
              <a:alpha val="50000"/>
            </a:srgbClr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fr-FR" altLang="fr-FR" sz="4000" dirty="0">
                <a:ln>
                  <a:noFill/>
                </a:ln>
              </a:rPr>
              <a:t>Le Modèle socio-économique</a:t>
            </a:r>
          </a:p>
        </p:txBody>
      </p:sp>
      <p:sp>
        <p:nvSpPr>
          <p:cNvPr id="10" name="Moins 9">
            <a:extLst>
              <a:ext uri="{FF2B5EF4-FFF2-40B4-BE49-F238E27FC236}">
                <a16:creationId xmlns:a16="http://schemas.microsoft.com/office/drawing/2014/main" id="{0EF14705-74CA-6E42-B626-7D8E51B3E88E}"/>
              </a:ext>
            </a:extLst>
          </p:cNvPr>
          <p:cNvSpPr/>
          <p:nvPr/>
        </p:nvSpPr>
        <p:spPr>
          <a:xfrm>
            <a:off x="-524109" y="942924"/>
            <a:ext cx="7317965" cy="329184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4BFD0C2-4C93-CD40-BF26-CA9159D7E9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2593" y="74342"/>
            <a:ext cx="1347199" cy="614085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8DD5F87-DD57-15F0-BA1E-FB7180F2F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31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C9AC17E-B175-8541-8192-AD527B1D9EF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6350"/>
            <a:ext cx="1423851" cy="51439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A9D9107-6031-7046-A743-246B365AE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6640" y="1272108"/>
            <a:ext cx="9511145" cy="544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4216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1341FEFD-09D2-254A-9F2F-59F3566EDE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4339281" cy="826677"/>
          </a:xfrm>
          <a:solidFill>
            <a:srgbClr val="EFE9D9">
              <a:alpha val="50000"/>
            </a:srgbClr>
          </a:solidFill>
        </p:spPr>
        <p:txBody>
          <a:bodyPr>
            <a:normAutofit/>
          </a:bodyPr>
          <a:lstStyle/>
          <a:p>
            <a:pPr eaLnBrk="1" hangingPunct="1"/>
            <a:r>
              <a:rPr lang="fr-FR" altLang="fr-FR" sz="4000" dirty="0">
                <a:ln>
                  <a:noFill/>
                </a:ln>
              </a:rPr>
              <a:t>Rapport moral</a:t>
            </a:r>
          </a:p>
        </p:txBody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D523C0C9-1FEA-6248-A83B-7C7715B7D9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075937" y="1730830"/>
            <a:ext cx="7302841" cy="4159472"/>
          </a:xfrm>
          <a:solidFill>
            <a:schemeClr val="accent6">
              <a:lumMod val="20000"/>
              <a:lumOff val="80000"/>
              <a:alpha val="40000"/>
            </a:schemeClr>
          </a:solidFill>
        </p:spPr>
        <p:txBody>
          <a:bodyPr anchor="b"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fr-FR" altLang="fr-FR" sz="11200" dirty="0"/>
              <a:t>Dernières réalisations</a:t>
            </a:r>
          </a:p>
          <a:p>
            <a:pPr>
              <a:lnSpc>
                <a:spcPct val="120000"/>
              </a:lnSpc>
            </a:pPr>
            <a:r>
              <a:rPr lang="fr-FR" altLang="fr-FR" sz="11200" dirty="0"/>
              <a:t>Nouveaux projets</a:t>
            </a:r>
          </a:p>
          <a:p>
            <a:pPr>
              <a:lnSpc>
                <a:spcPct val="120000"/>
              </a:lnSpc>
            </a:pPr>
            <a:r>
              <a:rPr lang="fr-FR" altLang="fr-FR" sz="11200" dirty="0"/>
              <a:t>Voyage de Dimitri</a:t>
            </a:r>
          </a:p>
          <a:p>
            <a:pPr>
              <a:lnSpc>
                <a:spcPct val="120000"/>
              </a:lnSpc>
            </a:pPr>
            <a:r>
              <a:rPr lang="fr-FR" altLang="fr-FR" sz="11200" dirty="0"/>
              <a:t>Changement de siège social</a:t>
            </a:r>
          </a:p>
          <a:p>
            <a:pPr>
              <a:lnSpc>
                <a:spcPct val="120000"/>
              </a:lnSpc>
            </a:pPr>
            <a:r>
              <a:rPr lang="fr-FR" altLang="fr-FR" sz="11200" dirty="0"/>
              <a:t>Junior </a:t>
            </a:r>
            <a:r>
              <a:rPr lang="fr-FR" altLang="fr-FR" sz="11200" dirty="0" err="1"/>
              <a:t>EDV</a:t>
            </a:r>
            <a:endParaRPr lang="fr-FR" altLang="fr-FR" sz="11200" dirty="0"/>
          </a:p>
          <a:p>
            <a:pPr>
              <a:lnSpc>
                <a:spcPct val="120000"/>
              </a:lnSpc>
            </a:pPr>
            <a:r>
              <a:rPr lang="fr-FR" altLang="fr-FR" sz="11200" dirty="0"/>
              <a:t>Animations en France</a:t>
            </a:r>
          </a:p>
          <a:p>
            <a:pPr lvl="1">
              <a:lnSpc>
                <a:spcPct val="250000"/>
              </a:lnSpc>
              <a:buNone/>
            </a:pPr>
            <a:endParaRPr lang="fr-FR" altLang="fr-FR" sz="3200" dirty="0"/>
          </a:p>
          <a:p>
            <a:pPr lvl="2">
              <a:lnSpc>
                <a:spcPct val="220000"/>
              </a:lnSpc>
              <a:buFontTx/>
              <a:buNone/>
            </a:pPr>
            <a:r>
              <a:rPr lang="fr-FR" altLang="fr-FR" sz="2800" dirty="0"/>
              <a:t>			</a:t>
            </a:r>
            <a:endParaRPr lang="fr-FR" altLang="fr-FR" sz="2400" dirty="0"/>
          </a:p>
        </p:txBody>
      </p:sp>
      <p:pic>
        <p:nvPicPr>
          <p:cNvPr id="22531" name="Picture 4" descr="logo_EDV_m">
            <a:extLst>
              <a:ext uri="{FF2B5EF4-FFF2-40B4-BE49-F238E27FC236}">
                <a16:creationId xmlns:a16="http://schemas.microsoft.com/office/drawing/2014/main" id="{BFE35194-FFCD-DA49-94C8-B9DA0C879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59635" y="0"/>
            <a:ext cx="1732365" cy="957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Moins 9">
            <a:extLst>
              <a:ext uri="{FF2B5EF4-FFF2-40B4-BE49-F238E27FC236}">
                <a16:creationId xmlns:a16="http://schemas.microsoft.com/office/drawing/2014/main" id="{0EF14705-74CA-6E42-B626-7D8E51B3E88E}"/>
              </a:ext>
            </a:extLst>
          </p:cNvPr>
          <p:cNvSpPr/>
          <p:nvPr/>
        </p:nvSpPr>
        <p:spPr>
          <a:xfrm>
            <a:off x="-98622" y="1191802"/>
            <a:ext cx="6153433" cy="261680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Moins 6">
            <a:extLst>
              <a:ext uri="{FF2B5EF4-FFF2-40B4-BE49-F238E27FC236}">
                <a16:creationId xmlns:a16="http://schemas.microsoft.com/office/drawing/2014/main" id="{7EC71BE8-EEBA-1648-B969-D4BB1D67D2E3}"/>
              </a:ext>
            </a:extLst>
          </p:cNvPr>
          <p:cNvSpPr/>
          <p:nvPr/>
        </p:nvSpPr>
        <p:spPr>
          <a:xfrm rot="5400000" flipV="1">
            <a:off x="-586945" y="3774989"/>
            <a:ext cx="5115697" cy="210065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AA9413F-7757-784D-A28D-CD671DE3A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32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09475CB-7866-7D46-A33C-2782929F771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6350"/>
            <a:ext cx="1423851" cy="51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607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1341FEFD-09D2-254A-9F2F-59F3566EDE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4339281" cy="826677"/>
          </a:xfrm>
          <a:solidFill>
            <a:srgbClr val="EFE9D9">
              <a:alpha val="88000"/>
            </a:srgbClr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fr-FR" altLang="fr-FR" sz="4000" dirty="0">
                <a:ln>
                  <a:noFill/>
                </a:ln>
              </a:rPr>
              <a:t>Dernières réalisations</a:t>
            </a:r>
          </a:p>
        </p:txBody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D523C0C9-1FEA-6248-A83B-7C7715B7D9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075937" y="1803324"/>
            <a:ext cx="8880237" cy="3816080"/>
          </a:xfrm>
          <a:solidFill>
            <a:schemeClr val="accent6">
              <a:lumMod val="20000"/>
              <a:lumOff val="80000"/>
              <a:alpha val="40000"/>
            </a:schemeClr>
          </a:solidFill>
        </p:spPr>
        <p:txBody>
          <a:bodyPr anchor="t">
            <a:normAutofit lnSpcReduction="10000"/>
          </a:bodyPr>
          <a:lstStyle/>
          <a:p>
            <a:pPr>
              <a:lnSpc>
                <a:spcPct val="100000"/>
              </a:lnSpc>
            </a:pPr>
            <a:endParaRPr lang="fr-FR" altLang="fr-FR" sz="3200" b="1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fr-FR" altLang="fr-FR" sz="3200" b="1" dirty="0">
                <a:solidFill>
                  <a:schemeClr val="accent6">
                    <a:lumMod val="50000"/>
                  </a:schemeClr>
                </a:solidFill>
              </a:rPr>
              <a:t>Les constructions </a:t>
            </a:r>
            <a:r>
              <a:rPr lang="fr-FR" altLang="fr-FR" sz="2400" dirty="0">
                <a:solidFill>
                  <a:schemeClr val="accent6">
                    <a:lumMod val="50000"/>
                  </a:schemeClr>
                </a:solidFill>
              </a:rPr>
              <a:t>écoles maternelles, classes du cœur, foyers</a:t>
            </a:r>
          </a:p>
          <a:p>
            <a:pPr algn="just">
              <a:lnSpc>
                <a:spcPct val="100000"/>
              </a:lnSpc>
            </a:pPr>
            <a:r>
              <a:rPr lang="fr-FR" altLang="fr-FR" sz="3200" b="1" dirty="0">
                <a:solidFill>
                  <a:schemeClr val="accent6">
                    <a:lumMod val="50000"/>
                  </a:schemeClr>
                </a:solidFill>
              </a:rPr>
              <a:t>Le médical</a:t>
            </a:r>
          </a:p>
          <a:p>
            <a:pPr algn="just">
              <a:lnSpc>
                <a:spcPct val="100000"/>
              </a:lnSpc>
            </a:pPr>
            <a:r>
              <a:rPr lang="fr-FR" altLang="fr-FR" sz="3200" b="1" dirty="0">
                <a:solidFill>
                  <a:schemeClr val="accent6">
                    <a:lumMod val="50000"/>
                  </a:schemeClr>
                </a:solidFill>
              </a:rPr>
              <a:t>Le micro-crédit</a:t>
            </a:r>
          </a:p>
          <a:p>
            <a:pPr algn="just">
              <a:lnSpc>
                <a:spcPct val="100000"/>
              </a:lnSpc>
            </a:pPr>
            <a:r>
              <a:rPr lang="fr-FR" altLang="fr-FR" sz="3200" b="1" dirty="0">
                <a:solidFill>
                  <a:schemeClr val="accent6">
                    <a:lumMod val="50000"/>
                  </a:schemeClr>
                </a:solidFill>
              </a:rPr>
              <a:t>Les « petits projets »</a:t>
            </a:r>
          </a:p>
          <a:p>
            <a:pPr lvl="2">
              <a:lnSpc>
                <a:spcPct val="220000"/>
              </a:lnSpc>
              <a:buFontTx/>
              <a:buNone/>
            </a:pPr>
            <a:r>
              <a:rPr lang="fr-FR" altLang="fr-FR" sz="3200" dirty="0"/>
              <a:t>			</a:t>
            </a:r>
          </a:p>
        </p:txBody>
      </p:sp>
      <p:sp>
        <p:nvSpPr>
          <p:cNvPr id="10" name="Moins 9">
            <a:extLst>
              <a:ext uri="{FF2B5EF4-FFF2-40B4-BE49-F238E27FC236}">
                <a16:creationId xmlns:a16="http://schemas.microsoft.com/office/drawing/2014/main" id="{0EF14705-74CA-6E42-B626-7D8E51B3E88E}"/>
              </a:ext>
            </a:extLst>
          </p:cNvPr>
          <p:cNvSpPr/>
          <p:nvPr/>
        </p:nvSpPr>
        <p:spPr>
          <a:xfrm>
            <a:off x="-98622" y="1191802"/>
            <a:ext cx="6153433" cy="261680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Moins 6">
            <a:extLst>
              <a:ext uri="{FF2B5EF4-FFF2-40B4-BE49-F238E27FC236}">
                <a16:creationId xmlns:a16="http://schemas.microsoft.com/office/drawing/2014/main" id="{7EC71BE8-EEBA-1648-B969-D4BB1D67D2E3}"/>
              </a:ext>
            </a:extLst>
          </p:cNvPr>
          <p:cNvSpPr/>
          <p:nvPr/>
        </p:nvSpPr>
        <p:spPr>
          <a:xfrm rot="5400000" flipV="1">
            <a:off x="-1193144" y="3751919"/>
            <a:ext cx="5830932" cy="280388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F55F774-9A17-3945-8D73-AC30235C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33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EEB1935-1132-F243-AFFA-5D9478DA77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6350"/>
            <a:ext cx="1423851" cy="514397"/>
          </a:xfrm>
          <a:prstGeom prst="rect">
            <a:avLst/>
          </a:prstGeom>
        </p:spPr>
      </p:pic>
      <p:pic>
        <p:nvPicPr>
          <p:cNvPr id="11" name="Picture 4" descr="logo_EDV_m">
            <a:extLst>
              <a:ext uri="{FF2B5EF4-FFF2-40B4-BE49-F238E27FC236}">
                <a16:creationId xmlns:a16="http://schemas.microsoft.com/office/drawing/2014/main" id="{658A85B7-8ABD-C340-B5AD-C7772EC6E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4160" y="0"/>
            <a:ext cx="1767840" cy="97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71141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1341FEFD-09D2-254A-9F2F-59F3566EDE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6215" y="365125"/>
            <a:ext cx="5908589" cy="826677"/>
          </a:xfrm>
          <a:solidFill>
            <a:srgbClr val="EFE9D9">
              <a:alpha val="88000"/>
            </a:srgbClr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fr-FR" altLang="fr-FR" sz="4000" b="1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</a:rPr>
              <a:t>Dernières réalisations - Nord</a:t>
            </a:r>
          </a:p>
        </p:txBody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D523C0C9-1FEA-6248-A83B-7C7715B7D9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98424" y="2101736"/>
            <a:ext cx="7195880" cy="4026034"/>
          </a:xfrm>
          <a:solidFill>
            <a:schemeClr val="accent6">
              <a:lumMod val="20000"/>
              <a:lumOff val="80000"/>
              <a:alpha val="40000"/>
            </a:schemeClr>
          </a:solidFill>
        </p:spPr>
        <p:txBody>
          <a:bodyPr anchor="t">
            <a:normAutofit fontScale="25000" lnSpcReduction="20000"/>
          </a:bodyPr>
          <a:lstStyle/>
          <a:p>
            <a:pPr marL="342900" indent="-342900"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9600" dirty="0">
                <a:cs typeface="Times New Roman" panose="02020603050405020304" pitchFamily="18" charset="0"/>
              </a:rPr>
              <a:t>Géographie : Situé dans la province de Son La</a:t>
            </a:r>
          </a:p>
          <a:p>
            <a:pPr marL="342900" indent="-342900"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9600" dirty="0">
                <a:cs typeface="Times New Roman" panose="02020603050405020304" pitchFamily="18" charset="0"/>
              </a:rPr>
              <a:t>Actions EDV : </a:t>
            </a:r>
          </a:p>
          <a:p>
            <a:pPr lvl="1" algn="just"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fr-FR" altLang="fr-FR" sz="8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Rénovation du foyer des garçons</a:t>
            </a:r>
          </a:p>
          <a:p>
            <a:pPr lvl="1" algn="just"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fr-FR" altLang="fr-FR" sz="8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11 lycéens d’ethnie Hmong</a:t>
            </a:r>
          </a:p>
          <a:p>
            <a:pPr marL="457200" lvl="1" indent="0" algn="just">
              <a:lnSpc>
                <a:spcPct val="120000"/>
              </a:lnSpc>
              <a:spcBef>
                <a:spcPct val="0"/>
              </a:spcBef>
              <a:buNone/>
            </a:pPr>
            <a:endParaRPr lang="fr-FR" altLang="fr-FR" sz="8000" b="1" dirty="0">
              <a:solidFill>
                <a:schemeClr val="accent6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9600" dirty="0">
                <a:cs typeface="Times New Roman" panose="02020603050405020304" pitchFamily="18" charset="0"/>
              </a:rPr>
              <a:t>Suivi : </a:t>
            </a:r>
            <a:r>
              <a:rPr lang="fr-FR" altLang="fr-FR" sz="8000" dirty="0">
                <a:cs typeface="Times New Roman" panose="02020603050405020304" pitchFamily="18" charset="0"/>
              </a:rPr>
              <a:t>Père Joseph Do Tien </a:t>
            </a:r>
            <a:r>
              <a:rPr lang="fr-FR" altLang="fr-FR" sz="8000" dirty="0" err="1">
                <a:cs typeface="Times New Roman" panose="02020603050405020304" pitchFamily="18" charset="0"/>
              </a:rPr>
              <a:t>Quyen</a:t>
            </a:r>
            <a:r>
              <a:rPr lang="fr-FR" altLang="fr-FR" sz="8000" dirty="0">
                <a:cs typeface="Times New Roman" panose="02020603050405020304" pitchFamily="18" charset="0"/>
              </a:rPr>
              <a:t> et Sai</a:t>
            </a:r>
          </a:p>
          <a:p>
            <a:pPr marL="342900" indent="-342900">
              <a:lnSpc>
                <a:spcPct val="17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9600" dirty="0">
                <a:cs typeface="Times New Roman" panose="02020603050405020304" pitchFamily="18" charset="0"/>
              </a:rPr>
              <a:t>Caractéristiques : </a:t>
            </a:r>
            <a:r>
              <a:rPr lang="fr-FR" altLang="fr-FR" sz="8000" dirty="0">
                <a:cs typeface="Times New Roman" panose="02020603050405020304" pitchFamily="18" charset="0"/>
              </a:rPr>
              <a:t>Zone rurale</a:t>
            </a:r>
          </a:p>
          <a:p>
            <a:pPr marL="342900" indent="-342900">
              <a:lnSpc>
                <a:spcPct val="17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9600" dirty="0">
                <a:cs typeface="Times New Roman" panose="02020603050405020304" pitchFamily="18" charset="0"/>
              </a:rPr>
              <a:t>Statut: </a:t>
            </a:r>
            <a:r>
              <a:rPr lang="fr-FR" altLang="fr-FR" sz="8000" b="1" dirty="0">
                <a:solidFill>
                  <a:srgbClr val="C00000"/>
                </a:solidFill>
                <a:cs typeface="Times New Roman" panose="02020603050405020304" pitchFamily="18" charset="0"/>
              </a:rPr>
              <a:t>Lycée Notre Dame Sainte Famille de Sannois</a:t>
            </a:r>
          </a:p>
          <a:p>
            <a:pPr marL="0" indent="0">
              <a:lnSpc>
                <a:spcPct val="170000"/>
              </a:lnSpc>
              <a:spcBef>
                <a:spcPct val="0"/>
              </a:spcBef>
              <a:buNone/>
              <a:defRPr/>
            </a:pPr>
            <a:r>
              <a:rPr lang="fr-FR" altLang="fr-FR" sz="7200" b="1" dirty="0">
                <a:solidFill>
                  <a:srgbClr val="FF0000"/>
                </a:solidFill>
                <a:cs typeface="Times New Roman" panose="02020603050405020304" pitchFamily="18" charset="0"/>
              </a:rPr>
              <a:t>	</a:t>
            </a:r>
            <a:endParaRPr lang="fr-FR" altLang="fr-FR" sz="3200" dirty="0"/>
          </a:p>
          <a:p>
            <a:pPr lvl="2">
              <a:lnSpc>
                <a:spcPct val="170000"/>
              </a:lnSpc>
              <a:buFontTx/>
              <a:buNone/>
            </a:pPr>
            <a:r>
              <a:rPr lang="fr-FR" altLang="fr-FR" sz="2800" dirty="0"/>
              <a:t>			</a:t>
            </a:r>
            <a:endParaRPr lang="fr-FR" altLang="fr-FR" sz="2400" dirty="0"/>
          </a:p>
        </p:txBody>
      </p:sp>
      <p:sp>
        <p:nvSpPr>
          <p:cNvPr id="10" name="Moins 9">
            <a:extLst>
              <a:ext uri="{FF2B5EF4-FFF2-40B4-BE49-F238E27FC236}">
                <a16:creationId xmlns:a16="http://schemas.microsoft.com/office/drawing/2014/main" id="{0EF14705-74CA-6E42-B626-7D8E51B3E88E}"/>
              </a:ext>
            </a:extLst>
          </p:cNvPr>
          <p:cNvSpPr/>
          <p:nvPr/>
        </p:nvSpPr>
        <p:spPr>
          <a:xfrm>
            <a:off x="-435002" y="1191802"/>
            <a:ext cx="7871022" cy="274336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Moins 6">
            <a:extLst>
              <a:ext uri="{FF2B5EF4-FFF2-40B4-BE49-F238E27FC236}">
                <a16:creationId xmlns:a16="http://schemas.microsoft.com/office/drawing/2014/main" id="{7EC71BE8-EEBA-1648-B969-D4BB1D67D2E3}"/>
              </a:ext>
            </a:extLst>
          </p:cNvPr>
          <p:cNvSpPr/>
          <p:nvPr/>
        </p:nvSpPr>
        <p:spPr>
          <a:xfrm rot="5400000" flipV="1">
            <a:off x="-1407521" y="3852904"/>
            <a:ext cx="6030097" cy="284207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" name="Groupe 8">
            <a:extLst>
              <a:ext uri="{FF2B5EF4-FFF2-40B4-BE49-F238E27FC236}">
                <a16:creationId xmlns:a16="http://schemas.microsoft.com/office/drawing/2014/main" id="{8457882F-CF05-6349-BD87-377C0D15245B}"/>
              </a:ext>
            </a:extLst>
          </p:cNvPr>
          <p:cNvGrpSpPr/>
          <p:nvPr/>
        </p:nvGrpSpPr>
        <p:grpSpPr>
          <a:xfrm>
            <a:off x="359766" y="1686397"/>
            <a:ext cx="956866" cy="993047"/>
            <a:chOff x="-2236594" y="1645611"/>
            <a:chExt cx="792429" cy="792428"/>
          </a:xfrm>
          <a:solidFill>
            <a:schemeClr val="accent6">
              <a:lumMod val="40000"/>
              <a:lumOff val="60000"/>
              <a:alpha val="61000"/>
            </a:schemeClr>
          </a:solidFill>
        </p:grpSpPr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D1D4A186-B90B-F040-82B1-ADE5B52EF631}"/>
                </a:ext>
              </a:extLst>
            </p:cNvPr>
            <p:cNvSpPr/>
            <p:nvPr/>
          </p:nvSpPr>
          <p:spPr bwMode="auto">
            <a:xfrm>
              <a:off x="-2236593" y="1645611"/>
              <a:ext cx="792428" cy="79242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79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fr-FR" sz="105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50B19D79-B6A9-0F49-93AD-336639995EA5}"/>
                </a:ext>
              </a:extLst>
            </p:cNvPr>
            <p:cNvSpPr txBox="1"/>
            <p:nvPr/>
          </p:nvSpPr>
          <p:spPr>
            <a:xfrm>
              <a:off x="-2236594" y="1910605"/>
              <a:ext cx="792428" cy="24559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b="1" dirty="0">
                  <a:solidFill>
                    <a:schemeClr val="accent6">
                      <a:lumMod val="50000"/>
                    </a:schemeClr>
                  </a:solidFill>
                </a:rPr>
                <a:t>ACTIF</a:t>
              </a: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996CBD88-8B75-BE43-B3DB-80611A154760}"/>
              </a:ext>
            </a:extLst>
          </p:cNvPr>
          <p:cNvSpPr txBox="1"/>
          <p:nvPr/>
        </p:nvSpPr>
        <p:spPr>
          <a:xfrm>
            <a:off x="6655620" y="627710"/>
            <a:ext cx="2179539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fr-FR" sz="3200" dirty="0">
                <a:solidFill>
                  <a:schemeClr val="accent6">
                    <a:lumMod val="50000"/>
                  </a:schemeClr>
                </a:solidFill>
              </a:rPr>
              <a:t>MƯỜNG LA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351C0C0-8E87-B040-BBB1-3796FBDD9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34</a:t>
            </a:fld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34C7B7C-4AEE-0148-986C-6E25F12BDFA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6350"/>
            <a:ext cx="1423851" cy="514397"/>
          </a:xfrm>
          <a:prstGeom prst="rect">
            <a:avLst/>
          </a:prstGeom>
        </p:spPr>
      </p:pic>
      <p:pic>
        <p:nvPicPr>
          <p:cNvPr id="16" name="Picture 4" descr="logo_EDV_m">
            <a:extLst>
              <a:ext uri="{FF2B5EF4-FFF2-40B4-BE49-F238E27FC236}">
                <a16:creationId xmlns:a16="http://schemas.microsoft.com/office/drawing/2014/main" id="{98BB31E8-F1F9-EA40-BAB1-5BED2263B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4160" y="0"/>
            <a:ext cx="1767840" cy="97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5">
            <a:extLst>
              <a:ext uri="{FF2B5EF4-FFF2-40B4-BE49-F238E27FC236}">
                <a16:creationId xmlns:a16="http://schemas.microsoft.com/office/drawing/2014/main" id="{E672CC0B-01A0-4F4F-90F5-37DA6291E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98636" y="1686397"/>
            <a:ext cx="2193364" cy="4441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34512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509FD5-9DDF-FA45-8134-3844E12A8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774" y="365126"/>
            <a:ext cx="2401928" cy="754757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fr-FR" sz="4000" dirty="0">
                <a:solidFill>
                  <a:schemeClr val="accent6">
                    <a:lumMod val="50000"/>
                  </a:schemeClr>
                </a:solidFill>
              </a:rPr>
              <a:t>MƯỜNG LA</a:t>
            </a:r>
            <a:endParaRPr lang="fr-FR" sz="40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E940AE4-115E-7B49-8919-AD4210EBC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35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F1825AA-059D-7A4C-8DAE-1D8F9F1B13F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5573" y="63130"/>
            <a:ext cx="8286427" cy="679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1570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509FD5-9DDF-FA45-8134-3844E12A8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774" y="365126"/>
            <a:ext cx="2534932" cy="754757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fr-FR" sz="3600" dirty="0">
                <a:solidFill>
                  <a:schemeClr val="accent6">
                    <a:lumMod val="50000"/>
                  </a:schemeClr>
                </a:solidFill>
              </a:rPr>
              <a:t>MƯỜNG LA</a:t>
            </a:r>
            <a:endParaRPr lang="fr-FR" sz="36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E940AE4-115E-7B49-8919-AD4210EBC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36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44A9896-3553-8D41-82D8-EF4D7C2E20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8977" y="0"/>
            <a:ext cx="69690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6195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>
            <a:extLst>
              <a:ext uri="{FF2B5EF4-FFF2-40B4-BE49-F238E27FC236}">
                <a16:creationId xmlns:a16="http://schemas.microsoft.com/office/drawing/2014/main" id="{D523C0C9-1FEA-6248-A83B-7C7715B7D9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98424" y="1677982"/>
            <a:ext cx="7381500" cy="4352992"/>
          </a:xfrm>
          <a:solidFill>
            <a:schemeClr val="accent6">
              <a:lumMod val="20000"/>
              <a:lumOff val="80000"/>
              <a:alpha val="40000"/>
            </a:schemeClr>
          </a:solidFill>
        </p:spPr>
        <p:txBody>
          <a:bodyPr anchor="t">
            <a:noAutofit/>
          </a:bodyPr>
          <a:lstStyle/>
          <a:p>
            <a:pPr marL="342900" indent="-342900"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Géographie</a:t>
            </a:r>
            <a:r>
              <a:rPr lang="fr-FR" altLang="fr-FR" sz="2000" dirty="0">
                <a:cs typeface="Times New Roman" panose="02020603050405020304" pitchFamily="18" charset="0"/>
              </a:rPr>
              <a:t> : Situé dans la </a:t>
            </a:r>
            <a:r>
              <a:rPr lang="fr-FR" altLang="fr-FR" sz="2000" b="1" dirty="0">
                <a:cs typeface="Times New Roman" panose="02020603050405020304" pitchFamily="18" charset="0"/>
              </a:rPr>
              <a:t>province de Đà </a:t>
            </a:r>
            <a:r>
              <a:rPr lang="fr-FR" altLang="fr-FR" sz="2000" b="1" dirty="0" err="1">
                <a:cs typeface="Times New Roman" panose="02020603050405020304" pitchFamily="18" charset="0"/>
              </a:rPr>
              <a:t>Nẵng</a:t>
            </a:r>
            <a:endParaRPr lang="fr-FR" altLang="fr-FR" sz="2000" b="1" dirty="0"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Actions EDV </a:t>
            </a:r>
            <a:r>
              <a:rPr lang="fr-FR" altLang="fr-FR" sz="2000" dirty="0">
                <a:cs typeface="Times New Roman" panose="02020603050405020304" pitchFamily="18" charset="0"/>
              </a:rPr>
              <a:t>: 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fr-FR" altLang="fr-FR" sz="2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Equipement d’un cabinet dentaire au sein d’un centre médical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fr-FR" altLang="fr-FR" sz="2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2 sœurs assistantes dentaires + 1 dentiste extérieur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endParaRPr lang="fr-FR" altLang="fr-FR" sz="2400" dirty="0"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Suivi</a:t>
            </a:r>
            <a:r>
              <a:rPr lang="fr-FR" altLang="fr-FR" sz="2000" dirty="0">
                <a:cs typeface="Times New Roman" panose="02020603050405020304" pitchFamily="18" charset="0"/>
              </a:rPr>
              <a:t>: Sr Elisabeth et Saint Paul de Chartres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 Caractéristiques</a:t>
            </a:r>
            <a:r>
              <a:rPr lang="fr-FR" altLang="fr-FR" sz="2000" dirty="0">
                <a:cs typeface="Times New Roman" panose="02020603050405020304" pitchFamily="18" charset="0"/>
              </a:rPr>
              <a:t>: zone rurale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fr-FR" altLang="fr-FR" sz="2000" dirty="0">
                <a:cs typeface="Times New Roman" panose="02020603050405020304" pitchFamily="18" charset="0"/>
              </a:rPr>
              <a:t>  </a:t>
            </a:r>
            <a:r>
              <a:rPr lang="fr-FR" altLang="fr-FR" sz="2400" dirty="0">
                <a:cs typeface="Times New Roman" panose="02020603050405020304" pitchFamily="18" charset="0"/>
              </a:rPr>
              <a:t>Statut </a:t>
            </a:r>
            <a:r>
              <a:rPr lang="fr-FR" altLang="fr-FR" sz="2000" dirty="0">
                <a:cs typeface="Times New Roman" panose="02020603050405020304" pitchFamily="18" charset="0"/>
              </a:rPr>
              <a:t>: </a:t>
            </a:r>
            <a:r>
              <a:rPr lang="fr-FR" altLang="fr-FR" sz="2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projet financé par des </a:t>
            </a:r>
            <a:r>
              <a:rPr lang="fr-FR" altLang="fr-FR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dons ciblés</a:t>
            </a:r>
          </a:p>
          <a:p>
            <a:pPr>
              <a:lnSpc>
                <a:spcPct val="17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	</a:t>
            </a:r>
            <a:endParaRPr lang="fr-FR" altLang="fr-FR" sz="2400" dirty="0"/>
          </a:p>
          <a:p>
            <a:pPr lvl="2">
              <a:lnSpc>
                <a:spcPct val="170000"/>
              </a:lnSpc>
              <a:buFontTx/>
              <a:buNone/>
            </a:pPr>
            <a:r>
              <a:rPr lang="fr-FR" altLang="fr-FR" sz="2400" dirty="0"/>
              <a:t>			</a:t>
            </a:r>
          </a:p>
        </p:txBody>
      </p:sp>
      <p:sp>
        <p:nvSpPr>
          <p:cNvPr id="13" name="Moins 12">
            <a:extLst>
              <a:ext uri="{FF2B5EF4-FFF2-40B4-BE49-F238E27FC236}">
                <a16:creationId xmlns:a16="http://schemas.microsoft.com/office/drawing/2014/main" id="{00911D84-0723-554B-A64A-782700B06136}"/>
              </a:ext>
            </a:extLst>
          </p:cNvPr>
          <p:cNvSpPr/>
          <p:nvPr/>
        </p:nvSpPr>
        <p:spPr>
          <a:xfrm>
            <a:off x="-440968" y="1235510"/>
            <a:ext cx="7871022" cy="274336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Moins 13">
            <a:extLst>
              <a:ext uri="{FF2B5EF4-FFF2-40B4-BE49-F238E27FC236}">
                <a16:creationId xmlns:a16="http://schemas.microsoft.com/office/drawing/2014/main" id="{F36D94BF-BD90-614C-BE14-01DDD78D2C63}"/>
              </a:ext>
            </a:extLst>
          </p:cNvPr>
          <p:cNvSpPr/>
          <p:nvPr/>
        </p:nvSpPr>
        <p:spPr>
          <a:xfrm rot="5400000" flipV="1">
            <a:off x="-1404360" y="3706611"/>
            <a:ext cx="6018571" cy="284207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AFBDF30-334F-F244-822A-7D37E1FF0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37</a:t>
            </a:fld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844F535-A90A-8A49-99EB-32349C4991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6350"/>
            <a:ext cx="1423851" cy="514397"/>
          </a:xfrm>
          <a:prstGeom prst="rect">
            <a:avLst/>
          </a:prstGeom>
        </p:spPr>
      </p:pic>
      <p:pic>
        <p:nvPicPr>
          <p:cNvPr id="16" name="Picture 4" descr="logo_EDV_m">
            <a:extLst>
              <a:ext uri="{FF2B5EF4-FFF2-40B4-BE49-F238E27FC236}">
                <a16:creationId xmlns:a16="http://schemas.microsoft.com/office/drawing/2014/main" id="{D0A04372-238B-7C40-97F7-9D6FA752A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4160" y="0"/>
            <a:ext cx="1767840" cy="97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id="{78A4F43D-5A56-DF40-BBF2-B25A0C98ED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0248" y="408833"/>
            <a:ext cx="5908589" cy="826677"/>
          </a:xfrm>
          <a:solidFill>
            <a:srgbClr val="EFE9D9">
              <a:alpha val="88000"/>
            </a:srgbClr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fr-FR" altLang="fr-FR" sz="4000" b="1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</a:rPr>
              <a:t>Dernières réalisations - Centre</a:t>
            </a:r>
          </a:p>
        </p:txBody>
      </p:sp>
      <p:grpSp>
        <p:nvGrpSpPr>
          <p:cNvPr id="18" name="Groupe 8">
            <a:extLst>
              <a:ext uri="{FF2B5EF4-FFF2-40B4-BE49-F238E27FC236}">
                <a16:creationId xmlns:a16="http://schemas.microsoft.com/office/drawing/2014/main" id="{F2DC3709-F8B1-4940-A1D3-78159EF848C4}"/>
              </a:ext>
            </a:extLst>
          </p:cNvPr>
          <p:cNvGrpSpPr/>
          <p:nvPr/>
        </p:nvGrpSpPr>
        <p:grpSpPr>
          <a:xfrm>
            <a:off x="359766" y="1686397"/>
            <a:ext cx="956866" cy="993047"/>
            <a:chOff x="-2236594" y="1645611"/>
            <a:chExt cx="792429" cy="792428"/>
          </a:xfrm>
          <a:solidFill>
            <a:schemeClr val="accent6">
              <a:lumMod val="40000"/>
              <a:lumOff val="60000"/>
              <a:alpha val="61000"/>
            </a:schemeClr>
          </a:solidFill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5C39715C-04A4-0F49-9D52-997E914FEC69}"/>
                </a:ext>
              </a:extLst>
            </p:cNvPr>
            <p:cNvSpPr/>
            <p:nvPr/>
          </p:nvSpPr>
          <p:spPr bwMode="auto">
            <a:xfrm>
              <a:off x="-2236593" y="1645611"/>
              <a:ext cx="792428" cy="79242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79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fr-FR" sz="105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AB9832F1-3941-1F4F-A5FE-5C5D94CD9C5B}"/>
                </a:ext>
              </a:extLst>
            </p:cNvPr>
            <p:cNvSpPr txBox="1"/>
            <p:nvPr/>
          </p:nvSpPr>
          <p:spPr>
            <a:xfrm>
              <a:off x="-2236594" y="1910605"/>
              <a:ext cx="792428" cy="24559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b="1" dirty="0">
                  <a:solidFill>
                    <a:schemeClr val="accent6">
                      <a:lumMod val="50000"/>
                    </a:schemeClr>
                  </a:solidFill>
                </a:rPr>
                <a:t>ACTIF</a:t>
              </a:r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A1D97ED1-51A0-7648-99D6-06E8452B50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51551" y="1509846"/>
            <a:ext cx="2540449" cy="5348154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6E7849DB-BCC2-7A4C-A9BA-1D79E03CC72C}"/>
              </a:ext>
            </a:extLst>
          </p:cNvPr>
          <p:cNvSpPr txBox="1"/>
          <p:nvPr/>
        </p:nvSpPr>
        <p:spPr>
          <a:xfrm>
            <a:off x="6758432" y="621847"/>
            <a:ext cx="2575412" cy="584775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PHÚ THƯỢNG</a:t>
            </a:r>
            <a:endParaRPr lang="fr-FR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9019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995E45A-B4BF-0946-ABB5-3E413A3F7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38</a:t>
            </a:fld>
            <a:endParaRPr lang="fr-FR"/>
          </a:p>
        </p:txBody>
      </p:sp>
      <p:grpSp>
        <p:nvGrpSpPr>
          <p:cNvPr id="5" name="Groupe 8">
            <a:extLst>
              <a:ext uri="{FF2B5EF4-FFF2-40B4-BE49-F238E27FC236}">
                <a16:creationId xmlns:a16="http://schemas.microsoft.com/office/drawing/2014/main" id="{E8957130-F4CC-0D4F-83C4-AAEAB119B530}"/>
              </a:ext>
            </a:extLst>
          </p:cNvPr>
          <p:cNvGrpSpPr/>
          <p:nvPr/>
        </p:nvGrpSpPr>
        <p:grpSpPr>
          <a:xfrm>
            <a:off x="359766" y="1686397"/>
            <a:ext cx="956866" cy="993047"/>
            <a:chOff x="-2236594" y="1645611"/>
            <a:chExt cx="792429" cy="792428"/>
          </a:xfrm>
          <a:solidFill>
            <a:schemeClr val="accent6">
              <a:lumMod val="40000"/>
              <a:lumOff val="60000"/>
              <a:alpha val="61000"/>
            </a:schemeClr>
          </a:solidFill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3A7223C0-2A40-6744-8E54-99A735DBEB8A}"/>
                </a:ext>
              </a:extLst>
            </p:cNvPr>
            <p:cNvSpPr/>
            <p:nvPr/>
          </p:nvSpPr>
          <p:spPr bwMode="auto">
            <a:xfrm>
              <a:off x="-2236593" y="1645611"/>
              <a:ext cx="792428" cy="79242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79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fr-FR" sz="105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7F6447C0-D2D7-8747-8765-13C712276D92}"/>
                </a:ext>
              </a:extLst>
            </p:cNvPr>
            <p:cNvSpPr txBox="1"/>
            <p:nvPr/>
          </p:nvSpPr>
          <p:spPr>
            <a:xfrm>
              <a:off x="-2236594" y="1910605"/>
              <a:ext cx="792428" cy="24559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b="1" dirty="0">
                  <a:solidFill>
                    <a:schemeClr val="accent6">
                      <a:lumMod val="50000"/>
                    </a:schemeClr>
                  </a:solidFill>
                </a:rPr>
                <a:t>ACTIF</a:t>
              </a:r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C44032F6-1D72-4A41-BF46-7998EA270F6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6397" y="1496290"/>
            <a:ext cx="10695603" cy="5361709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48A290CD-3F14-7040-B0C1-2F9F7D8D6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766" y="365125"/>
            <a:ext cx="2901462" cy="77797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fr-FR" sz="4000" dirty="0" err="1"/>
              <a:t>Phú</a:t>
            </a:r>
            <a:r>
              <a:rPr lang="fr-FR" sz="4000" dirty="0"/>
              <a:t> </a:t>
            </a:r>
            <a:r>
              <a:rPr lang="fr-FR" sz="4000" dirty="0" err="1"/>
              <a:t>Thượng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16570345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1341FEFD-09D2-254A-9F2F-59F3566EDE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5908589" cy="826677"/>
          </a:xfrm>
          <a:solidFill>
            <a:srgbClr val="EFE9D9">
              <a:alpha val="88000"/>
            </a:srgbClr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fr-FR" altLang="fr-FR" sz="4000" b="1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</a:rPr>
              <a:t>Dernières réalisations - Centre</a:t>
            </a:r>
          </a:p>
        </p:txBody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D523C0C9-1FEA-6248-A83B-7C7715B7D9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12783" y="1686397"/>
            <a:ext cx="6936735" cy="5027208"/>
          </a:xfrm>
          <a:solidFill>
            <a:schemeClr val="accent6">
              <a:lumMod val="20000"/>
              <a:lumOff val="80000"/>
              <a:alpha val="40000"/>
            </a:schemeClr>
          </a:solidFill>
        </p:spPr>
        <p:txBody>
          <a:bodyPr anchor="t">
            <a:normAutofit fontScale="25000" lnSpcReduction="20000"/>
          </a:bodyPr>
          <a:lstStyle/>
          <a:p>
            <a:pPr marL="342900" indent="-342900"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7200" dirty="0">
                <a:cs typeface="Times New Roman" panose="02020603050405020304" pitchFamily="18" charset="0"/>
              </a:rPr>
              <a:t>Géographie : commune située dans la </a:t>
            </a:r>
            <a:r>
              <a:rPr lang="fr-FR" altLang="fr-FR" sz="7200" b="1" dirty="0">
                <a:cs typeface="Times New Roman" panose="02020603050405020304" pitchFamily="18" charset="0"/>
              </a:rPr>
              <a:t>province de Gia Lai, près de la frontière du Cambodge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endParaRPr lang="fr-FR" altLang="fr-FR" sz="7200" b="1" dirty="0"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7200" dirty="0">
                <a:cs typeface="Times New Roman" panose="02020603050405020304" pitchFamily="18" charset="0"/>
              </a:rPr>
              <a:t>Actions EDV : </a:t>
            </a:r>
          </a:p>
          <a:p>
            <a:pPr lvl="1"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72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Construction de 2 salles de classe de 96 m2 sur un terrain de 240m2 +  un espace ouvert permettant de donner des cours supplémentaires aux élèves </a:t>
            </a:r>
          </a:p>
          <a:p>
            <a:pPr lvl="1"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72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Equipement : 20 tables, 80 chaises, des tableaux noirs …</a:t>
            </a:r>
          </a:p>
          <a:p>
            <a:pPr lvl="1"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72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145 jeunes des minorités Jaraï du CP à la 5ème reçoivent des cours complémentaires et une aide aux devoirs.</a:t>
            </a:r>
          </a:p>
          <a:p>
            <a:pPr marL="457200" lvl="1" indent="0">
              <a:lnSpc>
                <a:spcPct val="120000"/>
              </a:lnSpc>
              <a:spcBef>
                <a:spcPct val="0"/>
              </a:spcBef>
              <a:buNone/>
              <a:defRPr/>
            </a:pPr>
            <a:endParaRPr lang="fr-FR" altLang="fr-FR" sz="5600" b="1" dirty="0">
              <a:solidFill>
                <a:schemeClr val="accent6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7200" dirty="0">
                <a:cs typeface="Times New Roman" panose="02020603050405020304" pitchFamily="18" charset="0"/>
              </a:rPr>
              <a:t>Suivi : Sai – Père Philippe, prêtre salésien</a:t>
            </a:r>
          </a:p>
          <a:p>
            <a:pPr marL="342900" indent="-342900"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endParaRPr lang="fr-FR" altLang="fr-FR" sz="7200" dirty="0"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7200" dirty="0">
                <a:cs typeface="Times New Roman" panose="02020603050405020304" pitchFamily="18" charset="0"/>
              </a:rPr>
              <a:t>Caractéristiques : zone rurale agricole </a:t>
            </a:r>
          </a:p>
          <a:p>
            <a:pPr marL="0" indent="0">
              <a:lnSpc>
                <a:spcPct val="120000"/>
              </a:lnSpc>
              <a:spcBef>
                <a:spcPct val="0"/>
              </a:spcBef>
              <a:buNone/>
              <a:defRPr/>
            </a:pPr>
            <a:endParaRPr lang="fr-FR" altLang="fr-FR" sz="7200" dirty="0"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7200" dirty="0">
                <a:cs typeface="Times New Roman" panose="02020603050405020304" pitchFamily="18" charset="0"/>
              </a:rPr>
              <a:t>Statut : </a:t>
            </a:r>
            <a:r>
              <a:rPr lang="fr-FR" altLang="fr-FR" sz="7200" b="1" dirty="0">
                <a:cs typeface="Times New Roman" panose="02020603050405020304" pitchFamily="18" charset="0"/>
              </a:rPr>
              <a:t>c</a:t>
            </a:r>
            <a:r>
              <a:rPr lang="fr-FR" altLang="fr-FR" sz="72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onstruction</a:t>
            </a:r>
            <a:r>
              <a:rPr lang="fr-FR" altLang="fr-FR" sz="7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financée par </a:t>
            </a:r>
            <a:r>
              <a:rPr lang="fr-FR" altLang="fr-FR" sz="7200" b="1" dirty="0">
                <a:solidFill>
                  <a:srgbClr val="C00000"/>
                </a:solidFill>
                <a:cs typeface="Times New Roman" panose="02020603050405020304" pitchFamily="18" charset="0"/>
              </a:rPr>
              <a:t>les Fondations </a:t>
            </a:r>
            <a:r>
              <a:rPr lang="fr-FR" altLang="fr-FR" sz="72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Meyriez</a:t>
            </a:r>
            <a:r>
              <a:rPr lang="fr-FR" altLang="fr-FR" sz="7200" b="1" dirty="0">
                <a:solidFill>
                  <a:srgbClr val="C00000"/>
                </a:solidFill>
                <a:cs typeface="Times New Roman" panose="02020603050405020304" pitchFamily="18" charset="0"/>
              </a:rPr>
              <a:t> et </a:t>
            </a:r>
            <a:r>
              <a:rPr lang="fr-FR" altLang="fr-FR" sz="72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Anastasis</a:t>
            </a:r>
            <a:r>
              <a:rPr lang="fr-FR" altLang="fr-FR" sz="7200" b="1" dirty="0">
                <a:solidFill>
                  <a:srgbClr val="C00000"/>
                </a:solidFill>
                <a:cs typeface="Times New Roman" panose="02020603050405020304" pitchFamily="18" charset="0"/>
              </a:rPr>
              <a:t> hébergées par la Fondation Notre Dame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7200" b="1" dirty="0">
                <a:solidFill>
                  <a:srgbClr val="FF0000"/>
                </a:solidFill>
                <a:cs typeface="Times New Roman" panose="02020603050405020304" pitchFamily="18" charset="0"/>
              </a:rPr>
              <a:t>	</a:t>
            </a:r>
            <a:endParaRPr lang="fr-FR" altLang="fr-FR" sz="3200" dirty="0"/>
          </a:p>
          <a:p>
            <a:pPr lvl="2">
              <a:lnSpc>
                <a:spcPct val="170000"/>
              </a:lnSpc>
              <a:buFontTx/>
              <a:buNone/>
            </a:pPr>
            <a:r>
              <a:rPr lang="fr-FR" altLang="fr-FR" sz="2800" dirty="0"/>
              <a:t>			</a:t>
            </a:r>
            <a:endParaRPr lang="fr-FR" altLang="fr-FR" sz="2400" dirty="0"/>
          </a:p>
        </p:txBody>
      </p:sp>
      <p:sp>
        <p:nvSpPr>
          <p:cNvPr id="10" name="Moins 9">
            <a:extLst>
              <a:ext uri="{FF2B5EF4-FFF2-40B4-BE49-F238E27FC236}">
                <a16:creationId xmlns:a16="http://schemas.microsoft.com/office/drawing/2014/main" id="{0EF14705-74CA-6E42-B626-7D8E51B3E88E}"/>
              </a:ext>
            </a:extLst>
          </p:cNvPr>
          <p:cNvSpPr/>
          <p:nvPr/>
        </p:nvSpPr>
        <p:spPr>
          <a:xfrm>
            <a:off x="-98622" y="1191802"/>
            <a:ext cx="7871022" cy="274336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Moins 6">
            <a:extLst>
              <a:ext uri="{FF2B5EF4-FFF2-40B4-BE49-F238E27FC236}">
                <a16:creationId xmlns:a16="http://schemas.microsoft.com/office/drawing/2014/main" id="{7EC71BE8-EEBA-1648-B969-D4BB1D67D2E3}"/>
              </a:ext>
            </a:extLst>
          </p:cNvPr>
          <p:cNvSpPr/>
          <p:nvPr/>
        </p:nvSpPr>
        <p:spPr>
          <a:xfrm rot="5400000" flipV="1">
            <a:off x="-1407521" y="3852904"/>
            <a:ext cx="6030097" cy="284207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" name="Groupe 8">
            <a:extLst>
              <a:ext uri="{FF2B5EF4-FFF2-40B4-BE49-F238E27FC236}">
                <a16:creationId xmlns:a16="http://schemas.microsoft.com/office/drawing/2014/main" id="{8457882F-CF05-6349-BD87-377C0D15245B}"/>
              </a:ext>
            </a:extLst>
          </p:cNvPr>
          <p:cNvGrpSpPr/>
          <p:nvPr/>
        </p:nvGrpSpPr>
        <p:grpSpPr>
          <a:xfrm>
            <a:off x="359766" y="1686397"/>
            <a:ext cx="956866" cy="993047"/>
            <a:chOff x="-2236594" y="1645611"/>
            <a:chExt cx="792429" cy="792428"/>
          </a:xfrm>
          <a:solidFill>
            <a:schemeClr val="accent6">
              <a:lumMod val="40000"/>
              <a:lumOff val="60000"/>
              <a:alpha val="61000"/>
            </a:schemeClr>
          </a:solidFill>
        </p:grpSpPr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D1D4A186-B90B-F040-82B1-ADE5B52EF631}"/>
                </a:ext>
              </a:extLst>
            </p:cNvPr>
            <p:cNvSpPr/>
            <p:nvPr/>
          </p:nvSpPr>
          <p:spPr bwMode="auto">
            <a:xfrm>
              <a:off x="-2236593" y="1645611"/>
              <a:ext cx="792428" cy="79242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79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fr-FR" sz="105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50B19D79-B6A9-0F49-93AD-336639995EA5}"/>
                </a:ext>
              </a:extLst>
            </p:cNvPr>
            <p:cNvSpPr txBox="1"/>
            <p:nvPr/>
          </p:nvSpPr>
          <p:spPr>
            <a:xfrm>
              <a:off x="-2236594" y="1910605"/>
              <a:ext cx="792428" cy="24559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b="1" dirty="0">
                  <a:solidFill>
                    <a:schemeClr val="accent6">
                      <a:lumMod val="50000"/>
                    </a:schemeClr>
                  </a:solidFill>
                </a:rPr>
                <a:t>ACTIF</a:t>
              </a:r>
            </a:p>
          </p:txBody>
        </p:sp>
      </p:grpSp>
      <p:pic>
        <p:nvPicPr>
          <p:cNvPr id="12" name="Image 2">
            <a:extLst>
              <a:ext uri="{FF2B5EF4-FFF2-40B4-BE49-F238E27FC236}">
                <a16:creationId xmlns:a16="http://schemas.microsoft.com/office/drawing/2014/main" id="{87DAB54D-433F-784B-845A-136965CD2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7496" y="1686397"/>
            <a:ext cx="2428515" cy="5027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96CBD88-8B75-BE43-B3DB-80611A154760}"/>
              </a:ext>
            </a:extLst>
          </p:cNvPr>
          <p:cNvSpPr txBox="1"/>
          <p:nvPr/>
        </p:nvSpPr>
        <p:spPr>
          <a:xfrm>
            <a:off x="7014946" y="607027"/>
            <a:ext cx="1694276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fr-FR" sz="3200" dirty="0" err="1">
                <a:solidFill>
                  <a:schemeClr val="accent6">
                    <a:lumMod val="50000"/>
                  </a:schemeClr>
                </a:solidFill>
              </a:rPr>
              <a:t>PLEI</a:t>
            </a:r>
            <a:r>
              <a:rPr lang="fr-FR" sz="3200" dirty="0">
                <a:solidFill>
                  <a:schemeClr val="accent6">
                    <a:lumMod val="50000"/>
                  </a:schemeClr>
                </a:solidFill>
              </a:rPr>
              <a:t> BA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68DC47-617D-8744-9185-2B7BBE330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39</a:t>
            </a:fld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DD81256-8B26-474F-9A71-9B1429B521D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6350"/>
            <a:ext cx="1423851" cy="514397"/>
          </a:xfrm>
          <a:prstGeom prst="rect">
            <a:avLst/>
          </a:prstGeom>
        </p:spPr>
      </p:pic>
      <p:pic>
        <p:nvPicPr>
          <p:cNvPr id="15" name="Picture 4" descr="logo_EDV_m">
            <a:extLst>
              <a:ext uri="{FF2B5EF4-FFF2-40B4-BE49-F238E27FC236}">
                <a16:creationId xmlns:a16="http://schemas.microsoft.com/office/drawing/2014/main" id="{E6DA5B18-9C54-0A4A-9A5E-1E3AABC7F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4160" y="0"/>
            <a:ext cx="1767840" cy="97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1604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0C9A6DC-D8F0-9C42-A4FF-68D16D104D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0133" y="1701895"/>
            <a:ext cx="5536908" cy="4351338"/>
          </a:xfrm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20000"/>
              </a:lnSpc>
              <a:buFontTx/>
              <a:buNone/>
              <a:defRPr/>
            </a:pPr>
            <a:r>
              <a:rPr lang="fr-FR" altLang="fr-FR" sz="33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Rapport financier</a:t>
            </a:r>
          </a:p>
          <a:p>
            <a:pPr>
              <a:lnSpc>
                <a:spcPct val="120000"/>
              </a:lnSpc>
              <a:buFont typeface="Wingdings" pitchFamily="2" charset="2"/>
              <a:buChar char="ü"/>
              <a:defRPr/>
            </a:pPr>
            <a:r>
              <a:rPr lang="fr-FR" altLang="fr-FR" sz="2600" dirty="0">
                <a:solidFill>
                  <a:schemeClr val="accent6">
                    <a:lumMod val="50000"/>
                  </a:schemeClr>
                </a:solidFill>
              </a:rPr>
              <a:t>L’année 2023 est marquée par un excédent </a:t>
            </a:r>
            <a:r>
              <a:rPr lang="fr-FR" altLang="fr-FR" sz="2600">
                <a:solidFill>
                  <a:schemeClr val="accent6">
                    <a:lumMod val="50000"/>
                  </a:schemeClr>
                </a:solidFill>
              </a:rPr>
              <a:t>significatif </a:t>
            </a:r>
          </a:p>
          <a:p>
            <a:pPr>
              <a:lnSpc>
                <a:spcPct val="120000"/>
              </a:lnSpc>
              <a:buFont typeface="Wingdings" pitchFamily="2" charset="2"/>
              <a:buChar char="ü"/>
              <a:defRPr/>
            </a:pPr>
            <a:r>
              <a:rPr lang="fr-FR" altLang="fr-FR" sz="2600">
                <a:solidFill>
                  <a:schemeClr val="accent6">
                    <a:lumMod val="50000"/>
                  </a:schemeClr>
                </a:solidFill>
              </a:rPr>
              <a:t>Les </a:t>
            </a:r>
            <a:r>
              <a:rPr lang="fr-FR" altLang="fr-FR" sz="2600" dirty="0">
                <a:solidFill>
                  <a:schemeClr val="accent6">
                    <a:lumMod val="50000"/>
                  </a:schemeClr>
                </a:solidFill>
              </a:rPr>
              <a:t>frais représentent environ </a:t>
            </a:r>
            <a:r>
              <a:rPr lang="fr-FR" altLang="fr-FR" sz="2600" b="1" dirty="0">
                <a:solidFill>
                  <a:schemeClr val="accent6">
                    <a:lumMod val="50000"/>
                  </a:schemeClr>
                </a:solidFill>
              </a:rPr>
              <a:t>9%</a:t>
            </a:r>
            <a:r>
              <a:rPr lang="fr-FR" altLang="fr-FR" sz="2600" dirty="0">
                <a:solidFill>
                  <a:schemeClr val="accent6">
                    <a:lumMod val="50000"/>
                  </a:schemeClr>
                </a:solidFill>
              </a:rPr>
              <a:t> des revenus, chiffre qui intègre tous les frais de fonctionnement, collecte, frais des manifestations, frais locaux</a:t>
            </a:r>
            <a:endParaRPr lang="fr-FR" altLang="fr-FR" sz="2600" strike="sngStrike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  <a:buFont typeface="Wingdings" pitchFamily="2" charset="2"/>
              <a:buChar char="ü"/>
              <a:defRPr/>
            </a:pPr>
            <a:r>
              <a:rPr lang="fr-FR" altLang="fr-FR" sz="2600" dirty="0">
                <a:solidFill>
                  <a:schemeClr val="accent6">
                    <a:lumMod val="50000"/>
                  </a:schemeClr>
                </a:solidFill>
              </a:rPr>
              <a:t>Les comptes d’EDV sont établis par le cabinet d’expertise comptable </a:t>
            </a:r>
            <a:r>
              <a:rPr lang="fr-FR" altLang="fr-FR" sz="2600" b="1" dirty="0" err="1">
                <a:solidFill>
                  <a:schemeClr val="accent6">
                    <a:lumMod val="50000"/>
                  </a:schemeClr>
                </a:solidFill>
              </a:rPr>
              <a:t>FITECO</a:t>
            </a:r>
            <a:r>
              <a:rPr lang="fr-FR" altLang="fr-FR" sz="2600" dirty="0">
                <a:solidFill>
                  <a:schemeClr val="accent6">
                    <a:lumMod val="50000"/>
                  </a:schemeClr>
                </a:solidFill>
              </a:rPr>
              <a:t> et sont certifiés par le Commissaire aux Comptes </a:t>
            </a:r>
            <a:r>
              <a:rPr lang="fr-FR" altLang="fr-FR" sz="2600" b="1" dirty="0" err="1">
                <a:solidFill>
                  <a:schemeClr val="accent6">
                    <a:lumMod val="50000"/>
                  </a:schemeClr>
                </a:solidFill>
              </a:rPr>
              <a:t>AJILEC</a:t>
            </a:r>
            <a:endParaRPr lang="fr-FR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0F039377-B025-A241-A96F-CA667C32A5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56002" y="1682654"/>
            <a:ext cx="5964962" cy="4832446"/>
          </a:xfrm>
          <a:solidFill>
            <a:schemeClr val="accent6">
              <a:lumMod val="20000"/>
              <a:lumOff val="80000"/>
              <a:alpha val="4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b="1" dirty="0">
                <a:latin typeface="+mj-lt"/>
              </a:rPr>
              <a:t>Rapport Moral</a:t>
            </a:r>
          </a:p>
          <a:p>
            <a:pPr algn="just">
              <a:lnSpc>
                <a:spcPct val="120000"/>
              </a:lnSpc>
              <a:buFont typeface="Wingdings" pitchFamily="2" charset="2"/>
              <a:buChar char="ü"/>
              <a:defRPr/>
            </a:pPr>
            <a:r>
              <a:rPr lang="fr-FR" altLang="fr-FR" sz="2000" dirty="0">
                <a:solidFill>
                  <a:schemeClr val="bg2">
                    <a:lumMod val="25000"/>
                  </a:schemeClr>
                </a:solidFill>
              </a:rPr>
              <a:t>Les indicateurs sont en forte progression suite à la fusion avec Les Mains Ouvertes (LMO) (parrainages, adhérents, programmes)</a:t>
            </a:r>
          </a:p>
          <a:p>
            <a:pPr algn="just">
              <a:lnSpc>
                <a:spcPct val="120000"/>
              </a:lnSpc>
              <a:buFont typeface="Wingdings" pitchFamily="2" charset="2"/>
              <a:buChar char="ü"/>
              <a:defRPr/>
            </a:pPr>
            <a:r>
              <a:rPr lang="fr-FR" altLang="fr-FR" sz="2000" dirty="0">
                <a:solidFill>
                  <a:schemeClr val="bg2">
                    <a:lumMod val="25000"/>
                  </a:schemeClr>
                </a:solidFill>
              </a:rPr>
              <a:t>L’année 2023 est excellente, marquée par de belles réalisations avec les constructions des écoles et foyers de</a:t>
            </a:r>
            <a:r>
              <a:rPr lang="fr-FR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P</a:t>
            </a:r>
            <a:r>
              <a:rPr lang="fr-FR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lei</a:t>
            </a:r>
            <a:r>
              <a:rPr lang="fr-FR" sz="2000" dirty="0">
                <a:solidFill>
                  <a:srgbClr val="000000"/>
                </a:solidFill>
                <a:latin typeface="Calibri" panose="020F0502020204030204" pitchFamily="34" charset="0"/>
              </a:rPr>
              <a:t> Ba, </a:t>
            </a:r>
            <a:r>
              <a:rPr lang="fr-FR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V</a:t>
            </a:r>
            <a:r>
              <a:rPr lang="fr-FR" sz="2000" dirty="0">
                <a:solidFill>
                  <a:srgbClr val="000000"/>
                </a:solidFill>
                <a:latin typeface="Calibri" panose="020F0502020204030204" pitchFamily="34" charset="0"/>
              </a:rPr>
              <a:t>inh </a:t>
            </a:r>
            <a:r>
              <a:rPr lang="fr-FR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Cheo</a:t>
            </a:r>
            <a:r>
              <a:rPr lang="fr-FR" sz="200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fr-FR" sz="2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L</a:t>
            </a:r>
            <a:r>
              <a:rPr lang="fr-FR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oc</a:t>
            </a:r>
            <a:r>
              <a:rPr lang="fr-FR" sz="2000" dirty="0">
                <a:solidFill>
                  <a:srgbClr val="000000"/>
                </a:solidFill>
                <a:latin typeface="Calibri" panose="020F0502020204030204" pitchFamily="34" charset="0"/>
              </a:rPr>
              <a:t> Son, </a:t>
            </a:r>
            <a:r>
              <a:rPr lang="fr-FR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V</a:t>
            </a:r>
            <a:r>
              <a:rPr lang="fr-FR" sz="2000" dirty="0">
                <a:solidFill>
                  <a:srgbClr val="000000"/>
                </a:solidFill>
                <a:latin typeface="Calibri" panose="020F0502020204030204" pitchFamily="34" charset="0"/>
              </a:rPr>
              <a:t>o </a:t>
            </a:r>
            <a:r>
              <a:rPr lang="fr-FR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Lam</a:t>
            </a:r>
            <a:r>
              <a:rPr lang="fr-FR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, et </a:t>
            </a:r>
            <a:r>
              <a:rPr lang="fr-FR" sz="20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H</a:t>
            </a:r>
            <a:r>
              <a:rPr lang="fr-FR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on Thien.</a:t>
            </a:r>
            <a:endParaRPr lang="fr-FR" altLang="fr-FR" sz="2000" dirty="0">
              <a:solidFill>
                <a:schemeClr val="bg2">
                  <a:lumMod val="25000"/>
                </a:schemeClr>
              </a:solidFill>
            </a:endParaRPr>
          </a:p>
          <a:p>
            <a:pPr algn="just">
              <a:lnSpc>
                <a:spcPct val="120000"/>
              </a:lnSpc>
              <a:buFont typeface="Wingdings" pitchFamily="2" charset="2"/>
              <a:buChar char="ü"/>
              <a:defRPr/>
            </a:pPr>
            <a:r>
              <a:rPr lang="fr-FR" altLang="fr-FR" sz="2000" dirty="0">
                <a:solidFill>
                  <a:schemeClr val="bg2">
                    <a:lumMod val="25000"/>
                  </a:schemeClr>
                </a:solidFill>
              </a:rPr>
              <a:t>2023 est une bonne année en matière de mécénat grâce à nos partenaires </a:t>
            </a:r>
            <a:r>
              <a:rPr lang="fr-FR" altLang="fr-FR" sz="2000" b="1" dirty="0">
                <a:solidFill>
                  <a:schemeClr val="bg2">
                    <a:lumMod val="25000"/>
                  </a:schemeClr>
                </a:solidFill>
              </a:rPr>
              <a:t>Saint-Gobain – Bouygues - Fondation Notre Dame -  les bols de riz - et nos donateurs privés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CF6F683C-30D9-9245-826F-09A82D50C8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133" y="335372"/>
            <a:ext cx="5835869" cy="1006474"/>
          </a:xfrm>
          <a:solidFill>
            <a:srgbClr val="F3ECDA">
              <a:alpha val="45000"/>
            </a:srgbClr>
          </a:solidFill>
        </p:spPr>
        <p:txBody>
          <a:bodyPr>
            <a:noAutofit/>
          </a:bodyPr>
          <a:lstStyle/>
          <a:p>
            <a:pPr eaLnBrk="1" hangingPunct="1"/>
            <a:r>
              <a:rPr lang="fr-FR" altLang="fr-FR" sz="4000" dirty="0">
                <a:ln>
                  <a:noFill/>
                </a:ln>
              </a:rPr>
              <a:t>Rapport moral et financier</a:t>
            </a:r>
          </a:p>
        </p:txBody>
      </p:sp>
      <p:sp>
        <p:nvSpPr>
          <p:cNvPr id="9" name="Moins 8">
            <a:extLst>
              <a:ext uri="{FF2B5EF4-FFF2-40B4-BE49-F238E27FC236}">
                <a16:creationId xmlns:a16="http://schemas.microsoft.com/office/drawing/2014/main" id="{2BD46CB7-51F8-2F47-8B62-1B29B0279AB9}"/>
              </a:ext>
            </a:extLst>
          </p:cNvPr>
          <p:cNvSpPr/>
          <p:nvPr/>
        </p:nvSpPr>
        <p:spPr>
          <a:xfrm>
            <a:off x="-688866" y="1408124"/>
            <a:ext cx="7924800" cy="274530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Picture 4" descr="logo_EDV_m">
            <a:extLst>
              <a:ext uri="{FF2B5EF4-FFF2-40B4-BE49-F238E27FC236}">
                <a16:creationId xmlns:a16="http://schemas.microsoft.com/office/drawing/2014/main" id="{421D7B87-B6CB-EE49-A8F7-BDAE09C1C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13349" y="0"/>
            <a:ext cx="2188948" cy="1209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74AD0D5-1281-3548-B219-606AA9C95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23714" y="6176963"/>
            <a:ext cx="2068286" cy="681037"/>
          </a:xfrm>
        </p:spPr>
        <p:txBody>
          <a:bodyPr/>
          <a:lstStyle/>
          <a:p>
            <a:fld id="{B678F104-D591-2D4C-BE43-B61AB17B6500}" type="slidenum">
              <a:rPr lang="fr-FR" smtClean="0"/>
              <a:t>4</a:t>
            </a:fld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085E4C6-9777-BD47-B18F-50D823BD98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29445"/>
            <a:ext cx="1463040" cy="52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9521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509FD5-9DDF-FA45-8134-3844E12A8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009" y="263130"/>
            <a:ext cx="1828800" cy="754757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br>
              <a:rPr lang="fr-FR" sz="4000" dirty="0">
                <a:solidFill>
                  <a:srgbClr val="C00000"/>
                </a:solidFill>
              </a:rPr>
            </a:br>
            <a:r>
              <a:rPr lang="fr-FR" sz="4000" b="1" dirty="0" err="1">
                <a:solidFill>
                  <a:schemeClr val="accent6">
                    <a:lumMod val="50000"/>
                  </a:schemeClr>
                </a:solidFill>
              </a:rPr>
              <a:t>Plei</a:t>
            </a:r>
            <a:r>
              <a:rPr lang="fr-FR" sz="4000" b="1" dirty="0">
                <a:solidFill>
                  <a:schemeClr val="accent6">
                    <a:lumMod val="50000"/>
                  </a:schemeClr>
                </a:solidFill>
              </a:rPr>
              <a:t> Ba</a:t>
            </a:r>
            <a:br>
              <a:rPr lang="fr-FR" sz="4000" dirty="0">
                <a:solidFill>
                  <a:srgbClr val="C00000"/>
                </a:solidFill>
              </a:rPr>
            </a:br>
            <a:endParaRPr lang="fr-FR" sz="40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EF28530-9CBF-244A-BAE9-C76DDDE8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40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54B5102-51C1-5E4D-9303-67B3DD96D5B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0725" y="403817"/>
            <a:ext cx="9681275" cy="645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60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509FD5-9DDF-FA45-8134-3844E12A8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19" y="278628"/>
            <a:ext cx="1828800" cy="754757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br>
              <a:rPr lang="fr-FR" sz="4000" dirty="0">
                <a:solidFill>
                  <a:srgbClr val="C00000"/>
                </a:solidFill>
              </a:rPr>
            </a:br>
            <a:r>
              <a:rPr lang="fr-FR" sz="4000" b="1" dirty="0" err="1">
                <a:solidFill>
                  <a:schemeClr val="accent6">
                    <a:lumMod val="50000"/>
                  </a:schemeClr>
                </a:solidFill>
              </a:rPr>
              <a:t>Plei</a:t>
            </a:r>
            <a:r>
              <a:rPr lang="fr-FR" sz="4000" b="1" dirty="0">
                <a:solidFill>
                  <a:schemeClr val="accent6">
                    <a:lumMod val="50000"/>
                  </a:schemeClr>
                </a:solidFill>
              </a:rPr>
              <a:t> Ba</a:t>
            </a:r>
            <a:br>
              <a:rPr lang="fr-FR" sz="4000" dirty="0">
                <a:solidFill>
                  <a:srgbClr val="C00000"/>
                </a:solidFill>
              </a:rPr>
            </a:br>
            <a:endParaRPr lang="fr-FR" sz="40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EF28530-9CBF-244A-BAE9-C76DDDE8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41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483DEC7-6648-2E4A-AA26-8414D5D643F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3852" y="860156"/>
            <a:ext cx="10098148" cy="599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0412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1341FEFD-09D2-254A-9F2F-59F3566EDE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5908589" cy="826677"/>
          </a:xfrm>
          <a:solidFill>
            <a:srgbClr val="EFE9D9">
              <a:alpha val="88000"/>
            </a:srgbClr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fr-FR" altLang="fr-FR" sz="4000" b="1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</a:rPr>
              <a:t>Dernières réalisations - Centre</a:t>
            </a:r>
          </a:p>
        </p:txBody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D523C0C9-1FEA-6248-A83B-7C7715B7D9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89415" y="1830090"/>
            <a:ext cx="6936735" cy="4031665"/>
          </a:xfrm>
          <a:solidFill>
            <a:schemeClr val="accent6">
              <a:lumMod val="20000"/>
              <a:lumOff val="80000"/>
              <a:alpha val="40000"/>
            </a:schemeClr>
          </a:solidFill>
        </p:spPr>
        <p:txBody>
          <a:bodyPr anchor="t">
            <a:normAutofit fontScale="25000" lnSpcReduction="20000"/>
          </a:bodyPr>
          <a:lstStyle/>
          <a:p>
            <a:pPr marL="342900" indent="-342900"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8000" dirty="0">
                <a:cs typeface="Times New Roman" panose="02020603050405020304" pitchFamily="18" charset="0"/>
              </a:rPr>
              <a:t>Géographie : commune située dans la </a:t>
            </a:r>
            <a:r>
              <a:rPr lang="fr-FR" altLang="fr-FR" sz="8000" b="1" dirty="0">
                <a:cs typeface="Times New Roman" panose="02020603050405020304" pitchFamily="18" charset="0"/>
              </a:rPr>
              <a:t>province de Gia Lai</a:t>
            </a:r>
          </a:p>
          <a:p>
            <a:pPr marL="0" indent="0">
              <a:lnSpc>
                <a:spcPct val="120000"/>
              </a:lnSpc>
              <a:spcBef>
                <a:spcPct val="0"/>
              </a:spcBef>
              <a:buNone/>
              <a:defRPr/>
            </a:pPr>
            <a:endParaRPr lang="fr-FR" altLang="fr-FR" sz="8000" b="1" dirty="0"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8000" dirty="0">
                <a:cs typeface="Times New Roman" panose="02020603050405020304" pitchFamily="18" charset="0"/>
              </a:rPr>
              <a:t>Actions EDV : </a:t>
            </a:r>
          </a:p>
          <a:p>
            <a:pPr lvl="1"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8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Reconstruction d’un foyer pour 40 jeunes filles de 6 à 18 ans </a:t>
            </a:r>
          </a:p>
          <a:p>
            <a:pPr lvl="1"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8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Minorités ethniques </a:t>
            </a:r>
            <a:r>
              <a:rPr lang="fr-FR" altLang="fr-FR" sz="8000" b="1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Bahnar</a:t>
            </a:r>
            <a:r>
              <a:rPr lang="fr-FR" altLang="fr-FR" sz="8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et </a:t>
            </a:r>
            <a:r>
              <a:rPr lang="fr-FR" altLang="fr-FR" sz="8000" b="1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Jarai</a:t>
            </a:r>
            <a:r>
              <a:rPr lang="fr-FR" altLang="fr-FR" sz="8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</a:p>
          <a:p>
            <a:pPr marL="457200" lvl="1" indent="0">
              <a:lnSpc>
                <a:spcPct val="120000"/>
              </a:lnSpc>
              <a:spcBef>
                <a:spcPct val="0"/>
              </a:spcBef>
              <a:buNone/>
              <a:defRPr/>
            </a:pPr>
            <a:endParaRPr lang="fr-FR" altLang="fr-FR" sz="8000" b="1" dirty="0">
              <a:solidFill>
                <a:schemeClr val="accent6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8000" dirty="0">
                <a:cs typeface="Times New Roman" panose="02020603050405020304" pitchFamily="18" charset="0"/>
              </a:rPr>
              <a:t>Suivi : Sai – congrégation </a:t>
            </a:r>
          </a:p>
          <a:p>
            <a:pPr marL="342900" indent="-342900"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endParaRPr lang="fr-FR" altLang="fr-FR" sz="8000" dirty="0"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8000" dirty="0">
                <a:cs typeface="Times New Roman" panose="02020603050405020304" pitchFamily="18" charset="0"/>
              </a:rPr>
              <a:t>Caractéristiques : villages éloignés de 8 à 40 km des écoles</a:t>
            </a:r>
          </a:p>
          <a:p>
            <a:pPr marL="0" indent="0">
              <a:lnSpc>
                <a:spcPct val="120000"/>
              </a:lnSpc>
              <a:spcBef>
                <a:spcPct val="0"/>
              </a:spcBef>
              <a:buNone/>
              <a:defRPr/>
            </a:pPr>
            <a:endParaRPr lang="fr-FR" altLang="fr-FR" sz="8000" dirty="0"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8000" dirty="0">
                <a:cs typeface="Times New Roman" panose="02020603050405020304" pitchFamily="18" charset="0"/>
              </a:rPr>
              <a:t>Statut : </a:t>
            </a:r>
            <a:r>
              <a:rPr lang="fr-FR" altLang="fr-FR" sz="8000" b="1" dirty="0">
                <a:cs typeface="Times New Roman" panose="02020603050405020304" pitchFamily="18" charset="0"/>
              </a:rPr>
              <a:t>c</a:t>
            </a:r>
            <a:r>
              <a:rPr lang="fr-FR" altLang="fr-FR" sz="8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onstruction</a:t>
            </a:r>
            <a:r>
              <a:rPr lang="fr-FR" altLang="fr-FR" sz="8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financée par la </a:t>
            </a:r>
            <a:r>
              <a:rPr lang="fr-FR" altLang="fr-FR" sz="8000" b="1" dirty="0">
                <a:solidFill>
                  <a:srgbClr val="C00000"/>
                </a:solidFill>
                <a:cs typeface="Times New Roman" panose="02020603050405020304" pitchFamily="18" charset="0"/>
              </a:rPr>
              <a:t>Fondation Saint </a:t>
            </a:r>
            <a:r>
              <a:rPr lang="fr-FR" altLang="fr-FR" sz="80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Gobain</a:t>
            </a:r>
            <a:endParaRPr lang="fr-FR" altLang="fr-FR" sz="80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8000" b="1" dirty="0">
                <a:solidFill>
                  <a:srgbClr val="FF0000"/>
                </a:solidFill>
                <a:cs typeface="Times New Roman" panose="02020603050405020304" pitchFamily="18" charset="0"/>
              </a:rPr>
              <a:t>	</a:t>
            </a:r>
            <a:endParaRPr lang="fr-FR" altLang="fr-FR" sz="8000" dirty="0"/>
          </a:p>
          <a:p>
            <a:pPr lvl="2">
              <a:lnSpc>
                <a:spcPct val="170000"/>
              </a:lnSpc>
              <a:buFontTx/>
              <a:buNone/>
            </a:pPr>
            <a:r>
              <a:rPr lang="fr-FR" altLang="fr-FR" sz="2800" dirty="0"/>
              <a:t>			</a:t>
            </a:r>
            <a:endParaRPr lang="fr-FR" altLang="fr-FR" sz="2400" dirty="0"/>
          </a:p>
        </p:txBody>
      </p:sp>
      <p:sp>
        <p:nvSpPr>
          <p:cNvPr id="10" name="Moins 9">
            <a:extLst>
              <a:ext uri="{FF2B5EF4-FFF2-40B4-BE49-F238E27FC236}">
                <a16:creationId xmlns:a16="http://schemas.microsoft.com/office/drawing/2014/main" id="{0EF14705-74CA-6E42-B626-7D8E51B3E88E}"/>
              </a:ext>
            </a:extLst>
          </p:cNvPr>
          <p:cNvSpPr/>
          <p:nvPr/>
        </p:nvSpPr>
        <p:spPr>
          <a:xfrm>
            <a:off x="-98622" y="1191802"/>
            <a:ext cx="7871022" cy="274336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Moins 6">
            <a:extLst>
              <a:ext uri="{FF2B5EF4-FFF2-40B4-BE49-F238E27FC236}">
                <a16:creationId xmlns:a16="http://schemas.microsoft.com/office/drawing/2014/main" id="{7EC71BE8-EEBA-1648-B969-D4BB1D67D2E3}"/>
              </a:ext>
            </a:extLst>
          </p:cNvPr>
          <p:cNvSpPr/>
          <p:nvPr/>
        </p:nvSpPr>
        <p:spPr>
          <a:xfrm rot="5400000" flipV="1">
            <a:off x="-1407521" y="3852904"/>
            <a:ext cx="6030097" cy="284207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" name="Groupe 8">
            <a:extLst>
              <a:ext uri="{FF2B5EF4-FFF2-40B4-BE49-F238E27FC236}">
                <a16:creationId xmlns:a16="http://schemas.microsoft.com/office/drawing/2014/main" id="{8457882F-CF05-6349-BD87-377C0D15245B}"/>
              </a:ext>
            </a:extLst>
          </p:cNvPr>
          <p:cNvGrpSpPr/>
          <p:nvPr/>
        </p:nvGrpSpPr>
        <p:grpSpPr>
          <a:xfrm>
            <a:off x="359766" y="1686397"/>
            <a:ext cx="956866" cy="993047"/>
            <a:chOff x="-2236594" y="1645611"/>
            <a:chExt cx="792429" cy="792428"/>
          </a:xfrm>
          <a:solidFill>
            <a:schemeClr val="accent6">
              <a:lumMod val="40000"/>
              <a:lumOff val="60000"/>
              <a:alpha val="61000"/>
            </a:schemeClr>
          </a:solidFill>
        </p:grpSpPr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D1D4A186-B90B-F040-82B1-ADE5B52EF631}"/>
                </a:ext>
              </a:extLst>
            </p:cNvPr>
            <p:cNvSpPr/>
            <p:nvPr/>
          </p:nvSpPr>
          <p:spPr bwMode="auto">
            <a:xfrm>
              <a:off x="-2236593" y="1645611"/>
              <a:ext cx="792428" cy="79242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79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fr-FR" sz="105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50B19D79-B6A9-0F49-93AD-336639995EA5}"/>
                </a:ext>
              </a:extLst>
            </p:cNvPr>
            <p:cNvSpPr txBox="1"/>
            <p:nvPr/>
          </p:nvSpPr>
          <p:spPr>
            <a:xfrm>
              <a:off x="-2236594" y="1910605"/>
              <a:ext cx="792428" cy="24559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b="1" dirty="0">
                  <a:solidFill>
                    <a:schemeClr val="accent6">
                      <a:lumMod val="50000"/>
                    </a:schemeClr>
                  </a:solidFill>
                </a:rPr>
                <a:t>ACTIF</a:t>
              </a:r>
            </a:p>
          </p:txBody>
        </p:sp>
      </p:grpSp>
      <p:pic>
        <p:nvPicPr>
          <p:cNvPr id="12" name="Image 2">
            <a:extLst>
              <a:ext uri="{FF2B5EF4-FFF2-40B4-BE49-F238E27FC236}">
                <a16:creationId xmlns:a16="http://schemas.microsoft.com/office/drawing/2014/main" id="{87DAB54D-433F-784B-845A-136965CD2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16789" y="1686397"/>
            <a:ext cx="2428515" cy="5027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96CBD88-8B75-BE43-B3DB-80611A154760}"/>
              </a:ext>
            </a:extLst>
          </p:cNvPr>
          <p:cNvSpPr txBox="1"/>
          <p:nvPr/>
        </p:nvSpPr>
        <p:spPr>
          <a:xfrm>
            <a:off x="7155242" y="607027"/>
            <a:ext cx="1694276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fr-FR" sz="3200" dirty="0">
                <a:solidFill>
                  <a:schemeClr val="accent6">
                    <a:lumMod val="50000"/>
                  </a:schemeClr>
                </a:solidFill>
              </a:rPr>
              <a:t>CHU </a:t>
            </a:r>
            <a:r>
              <a:rPr lang="fr-FR" sz="3200" dirty="0" err="1">
                <a:solidFill>
                  <a:schemeClr val="accent6">
                    <a:lumMod val="50000"/>
                  </a:schemeClr>
                </a:solidFill>
              </a:rPr>
              <a:t>PAH</a:t>
            </a:r>
            <a:endParaRPr lang="fr-FR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68DC47-617D-8744-9185-2B7BBE330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42</a:t>
            </a:fld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DD81256-8B26-474F-9A71-9B1429B521D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6350"/>
            <a:ext cx="1423851" cy="514397"/>
          </a:xfrm>
          <a:prstGeom prst="rect">
            <a:avLst/>
          </a:prstGeom>
        </p:spPr>
      </p:pic>
      <p:pic>
        <p:nvPicPr>
          <p:cNvPr id="15" name="Picture 4" descr="logo_EDV_m">
            <a:extLst>
              <a:ext uri="{FF2B5EF4-FFF2-40B4-BE49-F238E27FC236}">
                <a16:creationId xmlns:a16="http://schemas.microsoft.com/office/drawing/2014/main" id="{E6DA5B18-9C54-0A4A-9A5E-1E3AABC7F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4160" y="0"/>
            <a:ext cx="1767840" cy="97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41342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B890CC7-F795-6F44-8DCE-7467A56F4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43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5DC4A0E-8EC8-684A-A55D-C351A1A13FE9}"/>
              </a:ext>
            </a:extLst>
          </p:cNvPr>
          <p:cNvSpPr txBox="1"/>
          <p:nvPr/>
        </p:nvSpPr>
        <p:spPr>
          <a:xfrm>
            <a:off x="97948" y="107327"/>
            <a:ext cx="1977035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fr-FR" sz="36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CHU </a:t>
            </a:r>
            <a:r>
              <a:rPr lang="fr-FR" sz="36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PAH</a:t>
            </a:r>
            <a:endParaRPr lang="fr-FR" sz="36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22CAB91-5FDD-9A43-9249-B6E9EECF2D9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3322" y="778118"/>
            <a:ext cx="10808677" cy="607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9750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>
            <a:extLst>
              <a:ext uri="{FF2B5EF4-FFF2-40B4-BE49-F238E27FC236}">
                <a16:creationId xmlns:a16="http://schemas.microsoft.com/office/drawing/2014/main" id="{D523C0C9-1FEA-6248-A83B-7C7715B7D9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79183" y="1742099"/>
            <a:ext cx="7562075" cy="4480538"/>
          </a:xfrm>
          <a:solidFill>
            <a:schemeClr val="accent6">
              <a:lumMod val="20000"/>
              <a:lumOff val="80000"/>
              <a:alpha val="40000"/>
            </a:schemeClr>
          </a:solidFill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 Géographie </a:t>
            </a:r>
            <a:r>
              <a:rPr lang="fr-FR" altLang="fr-FR" dirty="0">
                <a:cs typeface="Times New Roman" panose="02020603050405020304" pitchFamily="18" charset="0"/>
              </a:rPr>
              <a:t>: </a:t>
            </a:r>
            <a:r>
              <a:rPr lang="fr-FR" altLang="fr-FR" sz="2400" dirty="0">
                <a:cs typeface="Times New Roman" panose="02020603050405020304" pitchFamily="18" charset="0"/>
              </a:rPr>
              <a:t>Situé dans la province de </a:t>
            </a:r>
            <a:r>
              <a:rPr lang="fr-FR" altLang="fr-FR" sz="2400" dirty="0" err="1">
                <a:cs typeface="Times New Roman" panose="02020603050405020304" pitchFamily="18" charset="0"/>
              </a:rPr>
              <a:t>Kontum</a:t>
            </a:r>
            <a:endParaRPr lang="fr-FR" altLang="fr-FR" sz="24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 Actions EDV : </a:t>
            </a:r>
          </a:p>
          <a:p>
            <a:pPr marL="457200" lvl="1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fr-FR" altLang="fr-FR" sz="2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Construction d’un foyer de 300 m2 pour 60 jeunes filles , </a:t>
            </a:r>
            <a:r>
              <a:rPr lang="fr-FR" altLang="fr-FR" sz="2000" b="1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Sedang</a:t>
            </a:r>
            <a:r>
              <a:rPr lang="fr-FR" altLang="fr-FR" sz="2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, Jaraï de 7 à 18 ans</a:t>
            </a:r>
          </a:p>
          <a:p>
            <a:pPr marL="457200" lvl="1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fr-FR" altLang="fr-FR" sz="2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Les locaux de l’ancien établissement étaient étroits, détériorés et ne pouvaient accueillir que 40 jeunes</a:t>
            </a:r>
            <a:endParaRPr lang="fr-FR" altLang="fr-FR" sz="2000" dirty="0"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Suivi: </a:t>
            </a:r>
            <a:r>
              <a:rPr lang="fr-FR" altLang="fr-FR" sz="2000" dirty="0">
                <a:cs typeface="Times New Roman" panose="02020603050405020304" pitchFamily="18" charset="0"/>
              </a:rPr>
              <a:t>Sr </a:t>
            </a:r>
            <a:r>
              <a:rPr lang="fr-FR" altLang="fr-FR" sz="2000" dirty="0" err="1">
                <a:cs typeface="Times New Roman" panose="02020603050405020304" pitchFamily="18" charset="0"/>
              </a:rPr>
              <a:t>Hoan</a:t>
            </a:r>
            <a:r>
              <a:rPr lang="fr-FR" altLang="fr-FR" sz="2000" dirty="0">
                <a:cs typeface="Times New Roman" panose="02020603050405020304" pitchFamily="18" charset="0"/>
              </a:rPr>
              <a:t> </a:t>
            </a:r>
            <a:r>
              <a:rPr lang="fr-FR" altLang="fr-FR" sz="2000" dirty="0" err="1">
                <a:cs typeface="Times New Roman" panose="02020603050405020304" pitchFamily="18" charset="0"/>
              </a:rPr>
              <a:t>Thi</a:t>
            </a:r>
            <a:r>
              <a:rPr lang="fr-FR" altLang="fr-FR" sz="2000" dirty="0">
                <a:cs typeface="Times New Roman" panose="02020603050405020304" pitchFamily="18" charset="0"/>
              </a:rPr>
              <a:t> Lien de la congrégation de Saint Paul de Chartres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  Caractéristiques: </a:t>
            </a:r>
            <a:r>
              <a:rPr lang="fr-FR" altLang="fr-FR" sz="2000" dirty="0">
                <a:cs typeface="Times New Roman" panose="02020603050405020304" pitchFamily="18" charset="0"/>
              </a:rPr>
              <a:t>zone rurale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  Statut : </a:t>
            </a:r>
            <a:r>
              <a:rPr lang="fr-FR" altLang="fr-FR" sz="2000" dirty="0">
                <a:cs typeface="Times New Roman" panose="02020603050405020304" pitchFamily="18" charset="0"/>
              </a:rPr>
              <a:t>projet financé par </a:t>
            </a:r>
            <a:r>
              <a:rPr lang="fr-FR" altLang="fr-FR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La Fondation Annie </a:t>
            </a:r>
            <a:r>
              <a:rPr lang="fr-FR" altLang="fr-FR" sz="20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Beauchais</a:t>
            </a:r>
            <a:r>
              <a:rPr lang="fr-FR" altLang="fr-FR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 hébergée par la Fondation Notre Dame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	</a:t>
            </a:r>
            <a:endParaRPr lang="fr-FR" altLang="fr-FR" sz="2400" dirty="0"/>
          </a:p>
          <a:p>
            <a:pPr lvl="2">
              <a:lnSpc>
                <a:spcPct val="170000"/>
              </a:lnSpc>
              <a:buFontTx/>
              <a:buNone/>
            </a:pPr>
            <a:r>
              <a:rPr lang="fr-FR" altLang="fr-FR" sz="2400" dirty="0"/>
              <a:t>			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96CBD88-8B75-BE43-B3DB-80611A154760}"/>
              </a:ext>
            </a:extLst>
          </p:cNvPr>
          <p:cNvSpPr txBox="1"/>
          <p:nvPr/>
        </p:nvSpPr>
        <p:spPr>
          <a:xfrm>
            <a:off x="7066658" y="607027"/>
            <a:ext cx="1661933" cy="584775"/>
          </a:xfrm>
          <a:prstGeom prst="rect">
            <a:avLst/>
          </a:prstGeom>
          <a:solidFill>
            <a:schemeClr val="accent6">
              <a:lumMod val="60000"/>
              <a:lumOff val="40000"/>
              <a:alpha val="29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fr-FR" sz="3200" dirty="0">
                <a:solidFill>
                  <a:schemeClr val="accent6">
                    <a:lumMod val="50000"/>
                  </a:schemeClr>
                </a:solidFill>
              </a:rPr>
              <a:t>VÕ LÂM</a:t>
            </a:r>
            <a:endParaRPr lang="fr-FR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Moins 12">
            <a:extLst>
              <a:ext uri="{FF2B5EF4-FFF2-40B4-BE49-F238E27FC236}">
                <a16:creationId xmlns:a16="http://schemas.microsoft.com/office/drawing/2014/main" id="{00911D84-0723-554B-A64A-782700B06136}"/>
              </a:ext>
            </a:extLst>
          </p:cNvPr>
          <p:cNvSpPr/>
          <p:nvPr/>
        </p:nvSpPr>
        <p:spPr>
          <a:xfrm>
            <a:off x="-399871" y="1218395"/>
            <a:ext cx="7871022" cy="274336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Moins 13">
            <a:extLst>
              <a:ext uri="{FF2B5EF4-FFF2-40B4-BE49-F238E27FC236}">
                <a16:creationId xmlns:a16="http://schemas.microsoft.com/office/drawing/2014/main" id="{F36D94BF-BD90-614C-BE14-01DDD78D2C63}"/>
              </a:ext>
            </a:extLst>
          </p:cNvPr>
          <p:cNvSpPr/>
          <p:nvPr/>
        </p:nvSpPr>
        <p:spPr>
          <a:xfrm rot="5400000" flipV="1">
            <a:off x="-1672207" y="3637806"/>
            <a:ext cx="6018571" cy="284207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1178006-1317-874B-A5B1-D8D5624FAC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12224" y="1316736"/>
            <a:ext cx="2779776" cy="5145024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F9C083A-FAF6-DA43-A480-FED09A20C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44</a:t>
            </a:fld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41AB1291-0A64-1740-9D7C-619EB40D1A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6350"/>
            <a:ext cx="1423851" cy="514397"/>
          </a:xfrm>
          <a:prstGeom prst="rect">
            <a:avLst/>
          </a:prstGeom>
        </p:spPr>
      </p:pic>
      <p:pic>
        <p:nvPicPr>
          <p:cNvPr id="16" name="Picture 4" descr="logo_EDV_m">
            <a:extLst>
              <a:ext uri="{FF2B5EF4-FFF2-40B4-BE49-F238E27FC236}">
                <a16:creationId xmlns:a16="http://schemas.microsoft.com/office/drawing/2014/main" id="{B0D00401-F574-F647-A3A6-790FAD621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4160" y="0"/>
            <a:ext cx="1767840" cy="97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id="{EF8E0064-3B5C-AC4E-B20B-91D1217CD782}"/>
              </a:ext>
            </a:extLst>
          </p:cNvPr>
          <p:cNvSpPr txBox="1">
            <a:spLocks noChangeArrowheads="1"/>
          </p:cNvSpPr>
          <p:nvPr/>
        </p:nvSpPr>
        <p:spPr>
          <a:xfrm>
            <a:off x="581345" y="356346"/>
            <a:ext cx="5908589" cy="826677"/>
          </a:xfrm>
          <a:prstGeom prst="rect">
            <a:avLst/>
          </a:prstGeom>
          <a:solidFill>
            <a:srgbClr val="EFE9D9">
              <a:alpha val="88000"/>
            </a:srgbClr>
          </a:solidFill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sz="4000" b="1" dirty="0">
                <a:solidFill>
                  <a:schemeClr val="accent6">
                    <a:lumMod val="50000"/>
                  </a:schemeClr>
                </a:solidFill>
              </a:rPr>
              <a:t>Dernières réalisations - Centre</a:t>
            </a:r>
          </a:p>
        </p:txBody>
      </p:sp>
      <p:grpSp>
        <p:nvGrpSpPr>
          <p:cNvPr id="18" name="Groupe 8">
            <a:extLst>
              <a:ext uri="{FF2B5EF4-FFF2-40B4-BE49-F238E27FC236}">
                <a16:creationId xmlns:a16="http://schemas.microsoft.com/office/drawing/2014/main" id="{DDDE5AB3-8A2D-5E4A-A14E-6D882B2E809B}"/>
              </a:ext>
            </a:extLst>
          </p:cNvPr>
          <p:cNvGrpSpPr/>
          <p:nvPr/>
        </p:nvGrpSpPr>
        <p:grpSpPr>
          <a:xfrm>
            <a:off x="229367" y="1778563"/>
            <a:ext cx="956866" cy="993047"/>
            <a:chOff x="-2236594" y="1645611"/>
            <a:chExt cx="792429" cy="792428"/>
          </a:xfrm>
          <a:solidFill>
            <a:schemeClr val="accent6">
              <a:lumMod val="40000"/>
              <a:lumOff val="60000"/>
              <a:alpha val="61000"/>
            </a:schemeClr>
          </a:solidFill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C9FDA337-E387-1144-8395-47D2B902146D}"/>
                </a:ext>
              </a:extLst>
            </p:cNvPr>
            <p:cNvSpPr/>
            <p:nvPr/>
          </p:nvSpPr>
          <p:spPr bwMode="auto">
            <a:xfrm>
              <a:off x="-2236593" y="1645611"/>
              <a:ext cx="792428" cy="79242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79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fr-FR" sz="105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9C6F573B-A7A7-FE48-AE61-8D60FBED250C}"/>
                </a:ext>
              </a:extLst>
            </p:cNvPr>
            <p:cNvSpPr txBox="1"/>
            <p:nvPr/>
          </p:nvSpPr>
          <p:spPr>
            <a:xfrm>
              <a:off x="-2236594" y="1910605"/>
              <a:ext cx="792428" cy="24559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b="1" dirty="0">
                  <a:solidFill>
                    <a:schemeClr val="accent6">
                      <a:lumMod val="50000"/>
                    </a:schemeClr>
                  </a:solidFill>
                </a:rPr>
                <a:t>ACTIF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70893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509FD5-9DDF-FA45-8134-3844E12A8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6" y="294126"/>
            <a:ext cx="1828800" cy="754757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br>
              <a:rPr lang="fr-FR" sz="4000" dirty="0">
                <a:solidFill>
                  <a:srgbClr val="C00000"/>
                </a:solidFill>
              </a:rPr>
            </a:br>
            <a:r>
              <a:rPr lang="fr-FR" sz="4000" dirty="0">
                <a:solidFill>
                  <a:schemeClr val="accent6">
                    <a:lumMod val="50000"/>
                  </a:schemeClr>
                </a:solidFill>
              </a:rPr>
              <a:t>VÕ LÂM</a:t>
            </a:r>
            <a:br>
              <a:rPr lang="fr-FR" sz="4000" dirty="0">
                <a:solidFill>
                  <a:srgbClr val="C00000"/>
                </a:solidFill>
              </a:rPr>
            </a:br>
            <a:endParaRPr lang="fr-FR" sz="40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DDA40E3-4043-8843-A579-5E34D68B3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45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76BAAE6-3DDA-4244-B683-D9712EAFAD1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6477" y="0"/>
            <a:ext cx="10287002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2991489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509FD5-9DDF-FA45-8134-3844E12A8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6" y="294126"/>
            <a:ext cx="1828800" cy="754757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br>
              <a:rPr lang="fr-FR" sz="4000" dirty="0">
                <a:solidFill>
                  <a:srgbClr val="C00000"/>
                </a:solidFill>
              </a:rPr>
            </a:br>
            <a:r>
              <a:rPr lang="fr-FR" sz="4000" dirty="0">
                <a:solidFill>
                  <a:schemeClr val="accent6">
                    <a:lumMod val="50000"/>
                  </a:schemeClr>
                </a:solidFill>
              </a:rPr>
              <a:t>VÕ LÂM</a:t>
            </a:r>
            <a:br>
              <a:rPr lang="fr-FR" sz="4000" dirty="0">
                <a:solidFill>
                  <a:srgbClr val="C00000"/>
                </a:solidFill>
              </a:rPr>
            </a:br>
            <a:endParaRPr lang="fr-FR" sz="40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DDA40E3-4043-8843-A579-5E34D68B3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46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E8C4B8B-40F6-2A48-9088-3A937A3526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4026" y="0"/>
            <a:ext cx="10087974" cy="680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2368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>
            <a:extLst>
              <a:ext uri="{FF2B5EF4-FFF2-40B4-BE49-F238E27FC236}">
                <a16:creationId xmlns:a16="http://schemas.microsoft.com/office/drawing/2014/main" id="{D523C0C9-1FEA-6248-A83B-7C7715B7D9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79183" y="1742099"/>
            <a:ext cx="7562075" cy="4165541"/>
          </a:xfrm>
          <a:solidFill>
            <a:schemeClr val="accent6">
              <a:lumMod val="20000"/>
              <a:lumOff val="80000"/>
              <a:alpha val="40000"/>
            </a:schemeClr>
          </a:solidFill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 Géographie </a:t>
            </a:r>
            <a:r>
              <a:rPr lang="fr-FR" altLang="fr-FR" dirty="0">
                <a:cs typeface="Times New Roman" panose="02020603050405020304" pitchFamily="18" charset="0"/>
              </a:rPr>
              <a:t>: </a:t>
            </a:r>
            <a:r>
              <a:rPr lang="fr-FR" altLang="fr-FR" sz="2400" dirty="0">
                <a:cs typeface="Times New Roman" panose="02020603050405020304" pitchFamily="18" charset="0"/>
              </a:rPr>
              <a:t>Situé dans la province de </a:t>
            </a:r>
            <a:r>
              <a:rPr lang="fr-FR" altLang="fr-FR" sz="2400" dirty="0" err="1">
                <a:cs typeface="Times New Roman" panose="02020603050405020304" pitchFamily="18" charset="0"/>
              </a:rPr>
              <a:t>Kontum</a:t>
            </a:r>
            <a:endParaRPr lang="fr-FR" altLang="fr-FR" sz="24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 Actions EDV : </a:t>
            </a:r>
          </a:p>
          <a:p>
            <a:pPr marL="457200" lvl="1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fr-FR" altLang="fr-FR" sz="2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Rénovation du pensionnat accueillant 90 jeunes filles</a:t>
            </a:r>
          </a:p>
          <a:p>
            <a:pPr marL="457200" lvl="1" indent="0">
              <a:lnSpc>
                <a:spcPct val="100000"/>
              </a:lnSpc>
              <a:spcBef>
                <a:spcPct val="0"/>
              </a:spcBef>
              <a:buNone/>
            </a:pPr>
            <a:endParaRPr lang="fr-FR" altLang="fr-FR" sz="2000" dirty="0">
              <a:solidFill>
                <a:schemeClr val="accent6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marL="457200" lvl="1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fr-FR" altLang="fr-FR" sz="2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Les locaux de l’ancien établissement étaient étroits, détériorés et ne pouvaient accueillir que 40 jeunes</a:t>
            </a:r>
            <a:endParaRPr lang="fr-FR" altLang="fr-FR" sz="2000" dirty="0"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Suivi: </a:t>
            </a:r>
            <a:r>
              <a:rPr lang="fr-FR" altLang="fr-FR" sz="2000" dirty="0">
                <a:cs typeface="Times New Roman" panose="02020603050405020304" pitchFamily="18" charset="0"/>
              </a:rPr>
              <a:t>Sr Elisabeth Vo </a:t>
            </a:r>
            <a:r>
              <a:rPr lang="fr-FR" altLang="fr-FR" sz="2000" dirty="0" err="1">
                <a:cs typeface="Times New Roman" panose="02020603050405020304" pitchFamily="18" charset="0"/>
              </a:rPr>
              <a:t>Thi</a:t>
            </a:r>
            <a:r>
              <a:rPr lang="fr-FR" altLang="fr-FR" sz="2000" dirty="0">
                <a:cs typeface="Times New Roman" panose="02020603050405020304" pitchFamily="18" charset="0"/>
              </a:rPr>
              <a:t> Dao de la congrégation de </a:t>
            </a:r>
            <a:r>
              <a:rPr lang="fr-FR" altLang="fr-FR" sz="2000" dirty="0" err="1">
                <a:cs typeface="Times New Roman" panose="02020603050405020304" pitchFamily="18" charset="0"/>
              </a:rPr>
              <a:t>SPC</a:t>
            </a:r>
            <a:endParaRPr lang="fr-FR" altLang="fr-FR" sz="2000" dirty="0"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  Caractéristiques: </a:t>
            </a:r>
            <a:r>
              <a:rPr lang="fr-FR" altLang="fr-FR" sz="2000" dirty="0">
                <a:cs typeface="Times New Roman" panose="02020603050405020304" pitchFamily="18" charset="0"/>
              </a:rPr>
              <a:t>dans la ville de </a:t>
            </a:r>
            <a:r>
              <a:rPr lang="fr-FR" altLang="fr-FR" sz="2000" dirty="0" err="1">
                <a:cs typeface="Times New Roman" panose="02020603050405020304" pitchFamily="18" charset="0"/>
              </a:rPr>
              <a:t>Kontum</a:t>
            </a:r>
            <a:endParaRPr lang="fr-FR" altLang="fr-FR" sz="2000" dirty="0"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  Statut : </a:t>
            </a:r>
            <a:r>
              <a:rPr lang="fr-FR" altLang="fr-FR" sz="2000" dirty="0">
                <a:cs typeface="Times New Roman" panose="02020603050405020304" pitchFamily="18" charset="0"/>
              </a:rPr>
              <a:t>projet financé par </a:t>
            </a:r>
            <a:r>
              <a:rPr lang="fr-FR" altLang="fr-FR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fonds propres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	</a:t>
            </a:r>
            <a:endParaRPr lang="fr-FR" altLang="fr-FR" sz="2400" dirty="0"/>
          </a:p>
          <a:p>
            <a:pPr lvl="2">
              <a:lnSpc>
                <a:spcPct val="170000"/>
              </a:lnSpc>
              <a:buFontTx/>
              <a:buNone/>
            </a:pPr>
            <a:r>
              <a:rPr lang="fr-FR" altLang="fr-FR" sz="2400" dirty="0"/>
              <a:t>			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96CBD88-8B75-BE43-B3DB-80611A154760}"/>
              </a:ext>
            </a:extLst>
          </p:cNvPr>
          <p:cNvSpPr txBox="1"/>
          <p:nvPr/>
        </p:nvSpPr>
        <p:spPr>
          <a:xfrm>
            <a:off x="6707429" y="598248"/>
            <a:ext cx="3818110" cy="584775"/>
          </a:xfrm>
          <a:prstGeom prst="rect">
            <a:avLst/>
          </a:prstGeom>
          <a:solidFill>
            <a:schemeClr val="accent6">
              <a:lumMod val="60000"/>
              <a:lumOff val="40000"/>
              <a:alpha val="29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fr-FR" sz="3200" dirty="0">
                <a:solidFill>
                  <a:schemeClr val="accent6">
                    <a:lumMod val="50000"/>
                  </a:schemeClr>
                </a:solidFill>
              </a:rPr>
              <a:t>Foyer Sainte Thérèse</a:t>
            </a:r>
          </a:p>
        </p:txBody>
      </p:sp>
      <p:sp>
        <p:nvSpPr>
          <p:cNvPr id="13" name="Moins 12">
            <a:extLst>
              <a:ext uri="{FF2B5EF4-FFF2-40B4-BE49-F238E27FC236}">
                <a16:creationId xmlns:a16="http://schemas.microsoft.com/office/drawing/2014/main" id="{00911D84-0723-554B-A64A-782700B06136}"/>
              </a:ext>
            </a:extLst>
          </p:cNvPr>
          <p:cNvSpPr/>
          <p:nvPr/>
        </p:nvSpPr>
        <p:spPr>
          <a:xfrm>
            <a:off x="-399871" y="1218395"/>
            <a:ext cx="7871022" cy="274336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Moins 13">
            <a:extLst>
              <a:ext uri="{FF2B5EF4-FFF2-40B4-BE49-F238E27FC236}">
                <a16:creationId xmlns:a16="http://schemas.microsoft.com/office/drawing/2014/main" id="{F36D94BF-BD90-614C-BE14-01DDD78D2C63}"/>
              </a:ext>
            </a:extLst>
          </p:cNvPr>
          <p:cNvSpPr/>
          <p:nvPr/>
        </p:nvSpPr>
        <p:spPr>
          <a:xfrm rot="5400000" flipV="1">
            <a:off x="-1672207" y="3637806"/>
            <a:ext cx="6018571" cy="284207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1178006-1317-874B-A5B1-D8D5624FAC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12224" y="1316736"/>
            <a:ext cx="2779776" cy="5145024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F9C083A-FAF6-DA43-A480-FED09A20C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47</a:t>
            </a:fld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41AB1291-0A64-1740-9D7C-619EB40D1A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6350"/>
            <a:ext cx="1423851" cy="514397"/>
          </a:xfrm>
          <a:prstGeom prst="rect">
            <a:avLst/>
          </a:prstGeom>
        </p:spPr>
      </p:pic>
      <p:pic>
        <p:nvPicPr>
          <p:cNvPr id="16" name="Picture 4" descr="logo_EDV_m">
            <a:extLst>
              <a:ext uri="{FF2B5EF4-FFF2-40B4-BE49-F238E27FC236}">
                <a16:creationId xmlns:a16="http://schemas.microsoft.com/office/drawing/2014/main" id="{B0D00401-F574-F647-A3A6-790FAD621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4160" y="0"/>
            <a:ext cx="1767840" cy="97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id="{EF8E0064-3B5C-AC4E-B20B-91D1217CD782}"/>
              </a:ext>
            </a:extLst>
          </p:cNvPr>
          <p:cNvSpPr txBox="1">
            <a:spLocks noChangeArrowheads="1"/>
          </p:cNvSpPr>
          <p:nvPr/>
        </p:nvSpPr>
        <p:spPr>
          <a:xfrm>
            <a:off x="581345" y="356346"/>
            <a:ext cx="5908589" cy="826677"/>
          </a:xfrm>
          <a:prstGeom prst="rect">
            <a:avLst/>
          </a:prstGeom>
          <a:solidFill>
            <a:srgbClr val="EFE9D9">
              <a:alpha val="88000"/>
            </a:srgbClr>
          </a:solidFill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sz="4000" b="1" dirty="0">
                <a:solidFill>
                  <a:schemeClr val="accent6">
                    <a:lumMod val="50000"/>
                  </a:schemeClr>
                </a:solidFill>
              </a:rPr>
              <a:t>Dernières réalisations - Centre</a:t>
            </a:r>
          </a:p>
        </p:txBody>
      </p:sp>
      <p:grpSp>
        <p:nvGrpSpPr>
          <p:cNvPr id="18" name="Groupe 8">
            <a:extLst>
              <a:ext uri="{FF2B5EF4-FFF2-40B4-BE49-F238E27FC236}">
                <a16:creationId xmlns:a16="http://schemas.microsoft.com/office/drawing/2014/main" id="{DDDE5AB3-8A2D-5E4A-A14E-6D882B2E809B}"/>
              </a:ext>
            </a:extLst>
          </p:cNvPr>
          <p:cNvGrpSpPr/>
          <p:nvPr/>
        </p:nvGrpSpPr>
        <p:grpSpPr>
          <a:xfrm>
            <a:off x="229367" y="1778563"/>
            <a:ext cx="956866" cy="993047"/>
            <a:chOff x="-2236594" y="1645611"/>
            <a:chExt cx="792429" cy="792428"/>
          </a:xfrm>
          <a:solidFill>
            <a:schemeClr val="accent6">
              <a:lumMod val="40000"/>
              <a:lumOff val="60000"/>
              <a:alpha val="61000"/>
            </a:schemeClr>
          </a:solidFill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C9FDA337-E387-1144-8395-47D2B902146D}"/>
                </a:ext>
              </a:extLst>
            </p:cNvPr>
            <p:cNvSpPr/>
            <p:nvPr/>
          </p:nvSpPr>
          <p:spPr bwMode="auto">
            <a:xfrm>
              <a:off x="-2236593" y="1645611"/>
              <a:ext cx="792428" cy="79242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79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fr-FR" sz="105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9C6F573B-A7A7-FE48-AE61-8D60FBED250C}"/>
                </a:ext>
              </a:extLst>
            </p:cNvPr>
            <p:cNvSpPr txBox="1"/>
            <p:nvPr/>
          </p:nvSpPr>
          <p:spPr>
            <a:xfrm>
              <a:off x="-2236594" y="1910605"/>
              <a:ext cx="792428" cy="24559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b="1" dirty="0">
                  <a:solidFill>
                    <a:schemeClr val="accent6">
                      <a:lumMod val="50000"/>
                    </a:schemeClr>
                  </a:solidFill>
                </a:rPr>
                <a:t>ACTIF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97895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509FD5-9DDF-FA45-8134-3844E12A8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6551"/>
            <a:ext cx="4522304" cy="754757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br>
              <a:rPr lang="fr-FR" sz="4000" dirty="0">
                <a:solidFill>
                  <a:srgbClr val="C00000"/>
                </a:solidFill>
              </a:rPr>
            </a:br>
            <a:r>
              <a:rPr lang="fr-FR" sz="4000" dirty="0">
                <a:solidFill>
                  <a:schemeClr val="accent6">
                    <a:lumMod val="50000"/>
                  </a:schemeClr>
                </a:solidFill>
              </a:rPr>
              <a:t>Foyer Sainte Thérèse</a:t>
            </a:r>
            <a:br>
              <a:rPr lang="fr-FR" sz="4000" dirty="0">
                <a:solidFill>
                  <a:srgbClr val="C00000"/>
                </a:solidFill>
              </a:rPr>
            </a:br>
            <a:r>
              <a:rPr lang="fr-FR" sz="4000" dirty="0">
                <a:solidFill>
                  <a:srgbClr val="C00000"/>
                </a:solidFill>
              </a:rPr>
              <a:t> </a:t>
            </a:r>
            <a:endParaRPr lang="fr-FR" sz="40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38FCED3-BB99-B046-BD5C-7D571A8702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917" y="1479665"/>
            <a:ext cx="12204918" cy="5377137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DDA40E3-4043-8843-A579-5E34D68B3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91351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1341FEFD-09D2-254A-9F2F-59F3566EDE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5908589" cy="826677"/>
          </a:xfrm>
          <a:solidFill>
            <a:srgbClr val="EFE9D9">
              <a:alpha val="88000"/>
            </a:srgbClr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fr-FR" altLang="fr-FR" sz="4000" b="1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</a:rPr>
              <a:t>Dernières réalisations - Centre</a:t>
            </a:r>
          </a:p>
        </p:txBody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D523C0C9-1FEA-6248-A83B-7C7715B7D9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12783" y="1686397"/>
            <a:ext cx="6936735" cy="4070936"/>
          </a:xfrm>
          <a:solidFill>
            <a:schemeClr val="accent6">
              <a:lumMod val="20000"/>
              <a:lumOff val="80000"/>
              <a:alpha val="40000"/>
            </a:schemeClr>
          </a:solidFill>
        </p:spPr>
        <p:txBody>
          <a:bodyPr anchor="t">
            <a:normAutofit fontScale="25000" lnSpcReduction="20000"/>
          </a:bodyPr>
          <a:lstStyle/>
          <a:p>
            <a:pPr marL="342900" indent="-342900"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7200" dirty="0">
                <a:cs typeface="Times New Roman" panose="02020603050405020304" pitchFamily="18" charset="0"/>
              </a:rPr>
              <a:t>Géographie : Situé à </a:t>
            </a:r>
            <a:r>
              <a:rPr lang="fr-FR" altLang="fr-FR" sz="7200" dirty="0" err="1">
                <a:cs typeface="Times New Roman" panose="02020603050405020304" pitchFamily="18" charset="0"/>
              </a:rPr>
              <a:t>Kontum</a:t>
            </a:r>
            <a:r>
              <a:rPr lang="fr-FR" altLang="fr-FR" sz="7200" dirty="0">
                <a:cs typeface="Times New Roman" panose="02020603050405020304" pitchFamily="18" charset="0"/>
              </a:rPr>
              <a:t>, dans la  </a:t>
            </a:r>
            <a:r>
              <a:rPr lang="fr-FR" altLang="fr-FR" sz="7200" b="1" dirty="0">
                <a:cs typeface="Times New Roman" panose="02020603050405020304" pitchFamily="18" charset="0"/>
              </a:rPr>
              <a:t>province de </a:t>
            </a:r>
            <a:r>
              <a:rPr lang="fr-FR" altLang="fr-FR" sz="7200" b="1" dirty="0" err="1">
                <a:cs typeface="Times New Roman" panose="02020603050405020304" pitchFamily="18" charset="0"/>
              </a:rPr>
              <a:t>Kontum</a:t>
            </a:r>
            <a:endParaRPr lang="fr-FR" altLang="fr-FR" sz="7200" b="1" dirty="0"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endParaRPr lang="fr-FR" altLang="fr-FR" sz="7200" b="1" dirty="0"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7200" dirty="0">
                <a:cs typeface="Times New Roman" panose="02020603050405020304" pitchFamily="18" charset="0"/>
              </a:rPr>
              <a:t>Actions EDV : </a:t>
            </a:r>
          </a:p>
          <a:p>
            <a:pPr lvl="1"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72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Achat d’un four à pain pour l’orphelinat de Vinh Son 1</a:t>
            </a:r>
          </a:p>
          <a:p>
            <a:pPr marL="457200" lvl="1" indent="0"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fr-FR" altLang="fr-FR" sz="72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permettant la fabrication de 240 pains 3 fois par semaine pour les 187 enfants.</a:t>
            </a:r>
          </a:p>
          <a:p>
            <a:pPr lvl="1"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72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Fabrication de pains 2 autre fois pour la vente, améliorant les repas des enfants</a:t>
            </a:r>
          </a:p>
          <a:p>
            <a:pPr marL="457200" lvl="1" indent="0">
              <a:lnSpc>
                <a:spcPct val="120000"/>
              </a:lnSpc>
              <a:spcBef>
                <a:spcPct val="0"/>
              </a:spcBef>
              <a:buNone/>
              <a:defRPr/>
            </a:pPr>
            <a:endParaRPr lang="fr-FR" altLang="fr-FR" sz="7200" b="1" dirty="0">
              <a:solidFill>
                <a:schemeClr val="accent6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7200" dirty="0">
                <a:cs typeface="Times New Roman" panose="02020603050405020304" pitchFamily="18" charset="0"/>
              </a:rPr>
              <a:t>Suivi : Eliane – Congrégation des Sœurs de la Médaille Miraculeuse</a:t>
            </a:r>
          </a:p>
          <a:p>
            <a:pPr marL="342900" indent="-342900"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endParaRPr lang="fr-FR" altLang="fr-FR" sz="7200" dirty="0"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7200" dirty="0">
                <a:cs typeface="Times New Roman" panose="02020603050405020304" pitchFamily="18" charset="0"/>
              </a:rPr>
              <a:t>Statut : projet financé par </a:t>
            </a:r>
            <a:r>
              <a:rPr lang="fr-FR" altLang="fr-FR" sz="7200" b="1" dirty="0">
                <a:solidFill>
                  <a:srgbClr val="C00000"/>
                </a:solidFill>
                <a:cs typeface="Times New Roman" panose="02020603050405020304" pitchFamily="18" charset="0"/>
              </a:rPr>
              <a:t>fonds propres</a:t>
            </a:r>
            <a:endParaRPr lang="fr-FR" altLang="fr-FR" sz="7200" dirty="0"/>
          </a:p>
          <a:p>
            <a:pPr lvl="2">
              <a:lnSpc>
                <a:spcPct val="170000"/>
              </a:lnSpc>
              <a:buFontTx/>
              <a:buNone/>
            </a:pPr>
            <a:r>
              <a:rPr lang="fr-FR" altLang="fr-FR" sz="2800" dirty="0"/>
              <a:t>			</a:t>
            </a:r>
            <a:endParaRPr lang="fr-FR" altLang="fr-FR" sz="2400" dirty="0"/>
          </a:p>
        </p:txBody>
      </p:sp>
      <p:sp>
        <p:nvSpPr>
          <p:cNvPr id="10" name="Moins 9">
            <a:extLst>
              <a:ext uri="{FF2B5EF4-FFF2-40B4-BE49-F238E27FC236}">
                <a16:creationId xmlns:a16="http://schemas.microsoft.com/office/drawing/2014/main" id="{0EF14705-74CA-6E42-B626-7D8E51B3E88E}"/>
              </a:ext>
            </a:extLst>
          </p:cNvPr>
          <p:cNvSpPr/>
          <p:nvPr/>
        </p:nvSpPr>
        <p:spPr>
          <a:xfrm>
            <a:off x="-98622" y="1191802"/>
            <a:ext cx="7871022" cy="274336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Moins 6">
            <a:extLst>
              <a:ext uri="{FF2B5EF4-FFF2-40B4-BE49-F238E27FC236}">
                <a16:creationId xmlns:a16="http://schemas.microsoft.com/office/drawing/2014/main" id="{7EC71BE8-EEBA-1648-B969-D4BB1D67D2E3}"/>
              </a:ext>
            </a:extLst>
          </p:cNvPr>
          <p:cNvSpPr/>
          <p:nvPr/>
        </p:nvSpPr>
        <p:spPr>
          <a:xfrm rot="5400000" flipV="1">
            <a:off x="-1407521" y="3852904"/>
            <a:ext cx="6030097" cy="284207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" name="Groupe 8">
            <a:extLst>
              <a:ext uri="{FF2B5EF4-FFF2-40B4-BE49-F238E27FC236}">
                <a16:creationId xmlns:a16="http://schemas.microsoft.com/office/drawing/2014/main" id="{8457882F-CF05-6349-BD87-377C0D15245B}"/>
              </a:ext>
            </a:extLst>
          </p:cNvPr>
          <p:cNvGrpSpPr/>
          <p:nvPr/>
        </p:nvGrpSpPr>
        <p:grpSpPr>
          <a:xfrm>
            <a:off x="359766" y="1686397"/>
            <a:ext cx="956866" cy="993047"/>
            <a:chOff x="-2236594" y="1645611"/>
            <a:chExt cx="792429" cy="792428"/>
          </a:xfrm>
          <a:solidFill>
            <a:schemeClr val="accent6">
              <a:lumMod val="40000"/>
              <a:lumOff val="60000"/>
              <a:alpha val="61000"/>
            </a:schemeClr>
          </a:solidFill>
        </p:grpSpPr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D1D4A186-B90B-F040-82B1-ADE5B52EF631}"/>
                </a:ext>
              </a:extLst>
            </p:cNvPr>
            <p:cNvSpPr/>
            <p:nvPr/>
          </p:nvSpPr>
          <p:spPr bwMode="auto">
            <a:xfrm>
              <a:off x="-2236593" y="1645611"/>
              <a:ext cx="792428" cy="79242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79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fr-FR" sz="105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50B19D79-B6A9-0F49-93AD-336639995EA5}"/>
                </a:ext>
              </a:extLst>
            </p:cNvPr>
            <p:cNvSpPr txBox="1"/>
            <p:nvPr/>
          </p:nvSpPr>
          <p:spPr>
            <a:xfrm>
              <a:off x="-2236594" y="1910605"/>
              <a:ext cx="792428" cy="24559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b="1" dirty="0">
                  <a:solidFill>
                    <a:schemeClr val="accent6">
                      <a:lumMod val="50000"/>
                    </a:schemeClr>
                  </a:solidFill>
                </a:rPr>
                <a:t>ACTIF</a:t>
              </a: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996CBD88-8B75-BE43-B3DB-80611A154760}"/>
              </a:ext>
            </a:extLst>
          </p:cNvPr>
          <p:cNvSpPr txBox="1"/>
          <p:nvPr/>
        </p:nvSpPr>
        <p:spPr>
          <a:xfrm>
            <a:off x="7014946" y="607027"/>
            <a:ext cx="1941485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fr-FR" sz="3200" dirty="0">
                <a:solidFill>
                  <a:schemeClr val="accent6">
                    <a:lumMod val="50000"/>
                  </a:schemeClr>
                </a:solidFill>
              </a:rPr>
              <a:t>VINH </a:t>
            </a:r>
            <a:r>
              <a:rPr lang="fr-FR" sz="3200" dirty="0" err="1">
                <a:solidFill>
                  <a:schemeClr val="accent6">
                    <a:lumMod val="50000"/>
                  </a:schemeClr>
                </a:solidFill>
              </a:rPr>
              <a:t>SƠN</a:t>
            </a:r>
            <a:endParaRPr lang="fr-FR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68DC47-617D-8744-9185-2B7BBE330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49</a:t>
            </a:fld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DD81256-8B26-474F-9A71-9B1429B521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6350"/>
            <a:ext cx="1423851" cy="514397"/>
          </a:xfrm>
          <a:prstGeom prst="rect">
            <a:avLst/>
          </a:prstGeom>
        </p:spPr>
      </p:pic>
      <p:pic>
        <p:nvPicPr>
          <p:cNvPr id="15" name="Picture 4" descr="logo_EDV_m">
            <a:extLst>
              <a:ext uri="{FF2B5EF4-FFF2-40B4-BE49-F238E27FC236}">
                <a16:creationId xmlns:a16="http://schemas.microsoft.com/office/drawing/2014/main" id="{E6DA5B18-9C54-0A4A-9A5E-1E3AABC7F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4160" y="0"/>
            <a:ext cx="1767840" cy="97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9E6831A-1C02-5F48-B792-1A8A54F1F1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43841" y="1193765"/>
            <a:ext cx="2465624" cy="456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990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1341FEFD-09D2-254A-9F2F-59F3566EDE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4"/>
            <a:ext cx="6117404" cy="1088357"/>
          </a:xfrm>
          <a:solidFill>
            <a:srgbClr val="EFE9D9">
              <a:alpha val="50000"/>
            </a:srgbClr>
          </a:solidFill>
        </p:spPr>
        <p:txBody>
          <a:bodyPr>
            <a:normAutofit/>
          </a:bodyPr>
          <a:lstStyle/>
          <a:p>
            <a:pPr eaLnBrk="1" hangingPunct="1"/>
            <a:r>
              <a:rPr lang="fr-FR" altLang="fr-FR" sz="4000" dirty="0">
                <a:ln>
                  <a:noFill/>
                </a:ln>
              </a:rPr>
              <a:t>Rapport financier 2023</a:t>
            </a:r>
          </a:p>
        </p:txBody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D523C0C9-1FEA-6248-A83B-7C7715B7D9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162430" y="2513074"/>
            <a:ext cx="6687089" cy="3529380"/>
          </a:xfrm>
          <a:solidFill>
            <a:schemeClr val="accent6">
              <a:lumMod val="20000"/>
              <a:lumOff val="80000"/>
              <a:alpha val="45000"/>
            </a:schemeClr>
          </a:solidFill>
        </p:spPr>
        <p:txBody>
          <a:bodyPr/>
          <a:lstStyle/>
          <a:p>
            <a:pPr lvl="1" eaLnBrk="1" hangingPunct="1">
              <a:lnSpc>
                <a:spcPct val="80000"/>
              </a:lnSpc>
            </a:pPr>
            <a:endParaRPr lang="fr-FR" altLang="fr-FR" dirty="0"/>
          </a:p>
          <a:p>
            <a:pPr marL="457200" lvl="1" indent="0" eaLnBrk="1" hangingPunct="1">
              <a:lnSpc>
                <a:spcPct val="80000"/>
              </a:lnSpc>
              <a:buNone/>
            </a:pPr>
            <a:endParaRPr lang="fr-FR" altLang="fr-FR" dirty="0"/>
          </a:p>
          <a:p>
            <a:pPr lvl="2" eaLnBrk="1" hangingPunct="1">
              <a:lnSpc>
                <a:spcPct val="150000"/>
              </a:lnSpc>
              <a:buFont typeface="Wingdings" pitchFamily="2" charset="2"/>
              <a:buNone/>
            </a:pPr>
            <a:endParaRPr lang="fr-FR" altLang="fr-FR" sz="2400" dirty="0"/>
          </a:p>
          <a:p>
            <a:pPr lvl="2" eaLnBrk="1" hangingPunct="1">
              <a:lnSpc>
                <a:spcPct val="80000"/>
              </a:lnSpc>
            </a:pPr>
            <a:endParaRPr lang="fr-FR" altLang="fr-FR" sz="2400" dirty="0"/>
          </a:p>
        </p:txBody>
      </p:sp>
      <p:pic>
        <p:nvPicPr>
          <p:cNvPr id="22531" name="Picture 4" descr="logo_EDV_m">
            <a:extLst>
              <a:ext uri="{FF2B5EF4-FFF2-40B4-BE49-F238E27FC236}">
                <a16:creationId xmlns:a16="http://schemas.microsoft.com/office/drawing/2014/main" id="{BFE35194-FFCD-DA49-94C8-B9DA0C879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34832" y="40606"/>
            <a:ext cx="2257168" cy="124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Moins 9">
            <a:extLst>
              <a:ext uri="{FF2B5EF4-FFF2-40B4-BE49-F238E27FC236}">
                <a16:creationId xmlns:a16="http://schemas.microsoft.com/office/drawing/2014/main" id="{0EF14705-74CA-6E42-B626-7D8E51B3E88E}"/>
              </a:ext>
            </a:extLst>
          </p:cNvPr>
          <p:cNvSpPr/>
          <p:nvPr/>
        </p:nvSpPr>
        <p:spPr>
          <a:xfrm>
            <a:off x="0" y="1536839"/>
            <a:ext cx="7053185" cy="261680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Moins 6">
            <a:extLst>
              <a:ext uri="{FF2B5EF4-FFF2-40B4-BE49-F238E27FC236}">
                <a16:creationId xmlns:a16="http://schemas.microsoft.com/office/drawing/2014/main" id="{7EC71BE8-EEBA-1648-B969-D4BB1D67D2E3}"/>
              </a:ext>
            </a:extLst>
          </p:cNvPr>
          <p:cNvSpPr/>
          <p:nvPr/>
        </p:nvSpPr>
        <p:spPr>
          <a:xfrm rot="5400000">
            <a:off x="-166818" y="4306330"/>
            <a:ext cx="4423720" cy="234777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contenu 1">
            <a:extLst>
              <a:ext uri="{FF2B5EF4-FFF2-40B4-BE49-F238E27FC236}">
                <a16:creationId xmlns:a16="http://schemas.microsoft.com/office/drawing/2014/main" id="{5CAA3F57-53B3-764F-B16E-69056E264F90}"/>
              </a:ext>
            </a:extLst>
          </p:cNvPr>
          <p:cNvSpPr txBox="1">
            <a:spLocks noChangeArrowheads="1"/>
          </p:cNvSpPr>
          <p:nvPr/>
        </p:nvSpPr>
        <p:spPr>
          <a:xfrm>
            <a:off x="2247900" y="2280159"/>
            <a:ext cx="6601619" cy="3885408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300000"/>
              </a:lnSpc>
              <a:buFontTx/>
              <a:buNone/>
            </a:pPr>
            <a:r>
              <a:rPr lang="fr-FR" altLang="fr-FR" dirty="0"/>
              <a:t>Principaux Indicateurs</a:t>
            </a:r>
          </a:p>
          <a:p>
            <a:pPr algn="just">
              <a:lnSpc>
                <a:spcPct val="300000"/>
              </a:lnSpc>
              <a:buFontTx/>
              <a:buNone/>
            </a:pPr>
            <a:r>
              <a:rPr lang="fr-FR" altLang="fr-FR" dirty="0"/>
              <a:t>Comptes 2023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46FEB16-AE68-D749-ADA9-2131EA238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5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66544B8-03F3-5E49-94AB-DB9FC7E7569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6350"/>
            <a:ext cx="1423851" cy="51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1086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509FD5-9DDF-FA45-8134-3844E12A8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774" y="289357"/>
            <a:ext cx="2154804" cy="734209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fr-FR" sz="4000" dirty="0"/>
              <a:t>Vinh </a:t>
            </a:r>
            <a:r>
              <a:rPr lang="fr-FR" sz="4000" dirty="0" err="1"/>
              <a:t>Sơn</a:t>
            </a:r>
            <a:endParaRPr lang="fr-FR" sz="40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62BF7D8-C951-3447-86F0-FEAF50481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50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1212930-A989-E84C-B463-EB74A6B8BED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8884" y="1359253"/>
            <a:ext cx="7220227" cy="536222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0879B47-1F0C-7449-BEBD-698100F2FBA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774" y="2120348"/>
            <a:ext cx="3990622" cy="460112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87900CD-1399-564C-A584-D115D9003E20}"/>
              </a:ext>
            </a:extLst>
          </p:cNvPr>
          <p:cNvSpPr txBox="1"/>
          <p:nvPr/>
        </p:nvSpPr>
        <p:spPr>
          <a:xfrm>
            <a:off x="438771" y="1301858"/>
            <a:ext cx="1780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accent6">
                    <a:lumMod val="50000"/>
                  </a:schemeClr>
                </a:solidFill>
              </a:rPr>
              <a:t>Ancien Four</a:t>
            </a:r>
          </a:p>
        </p:txBody>
      </p:sp>
    </p:spTree>
    <p:extLst>
      <p:ext uri="{BB962C8B-B14F-4D97-AF65-F5344CB8AC3E}">
        <p14:creationId xmlns:p14="http://schemas.microsoft.com/office/powerpoint/2010/main" val="684124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509FD5-9DDF-FA45-8134-3844E12A8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771" y="241143"/>
            <a:ext cx="2154804" cy="734209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fr-FR" sz="4000" dirty="0"/>
              <a:t>Vinh </a:t>
            </a:r>
            <a:r>
              <a:rPr lang="fr-FR" sz="4000" dirty="0" err="1"/>
              <a:t>Sơn</a:t>
            </a:r>
            <a:endParaRPr lang="fr-FR" sz="40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62BF7D8-C951-3447-86F0-FEAF50481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51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094A7E2-6F93-6D4A-AD5A-C20E46F848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20" y="2293534"/>
            <a:ext cx="6045201" cy="456446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611CD6A-1C97-8B4D-A835-52A26E53889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6520" y="2293534"/>
            <a:ext cx="4292973" cy="45644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CDEEEDB-10AC-8D4A-82A4-3C372CA53E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35"/>
          <a:stretch/>
        </p:blipFill>
        <p:spPr>
          <a:xfrm>
            <a:off x="9548868" y="0"/>
            <a:ext cx="2643132" cy="262306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E538CBF-8BCE-9749-A7FD-BF186DF5AB39}"/>
              </a:ext>
            </a:extLst>
          </p:cNvPr>
          <p:cNvSpPr txBox="1"/>
          <p:nvPr/>
        </p:nvSpPr>
        <p:spPr>
          <a:xfrm>
            <a:off x="438771" y="1301858"/>
            <a:ext cx="1780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accent6">
                    <a:lumMod val="50000"/>
                  </a:schemeClr>
                </a:solidFill>
              </a:rPr>
              <a:t>Nouveau Four</a:t>
            </a:r>
          </a:p>
        </p:txBody>
      </p:sp>
    </p:spTree>
    <p:extLst>
      <p:ext uri="{BB962C8B-B14F-4D97-AF65-F5344CB8AC3E}">
        <p14:creationId xmlns:p14="http://schemas.microsoft.com/office/powerpoint/2010/main" val="32085936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>
            <a:extLst>
              <a:ext uri="{FF2B5EF4-FFF2-40B4-BE49-F238E27FC236}">
                <a16:creationId xmlns:a16="http://schemas.microsoft.com/office/drawing/2014/main" id="{D523C0C9-1FEA-6248-A83B-7C7715B7D9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60533" y="1556868"/>
            <a:ext cx="7381500" cy="4707298"/>
          </a:xfrm>
          <a:solidFill>
            <a:schemeClr val="accent6">
              <a:lumMod val="20000"/>
              <a:lumOff val="80000"/>
              <a:alpha val="40000"/>
            </a:schemeClr>
          </a:solidFill>
        </p:spPr>
        <p:txBody>
          <a:bodyPr anchor="t">
            <a:no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 Actions EDV : </a:t>
            </a:r>
            <a:r>
              <a:rPr lang="fr-FR" altLang="fr-FR" sz="2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Achat de 65 vélos pour des collégiens et lycéens</a:t>
            </a:r>
            <a:endParaRPr lang="fr-FR" altLang="fr-FR" sz="2000" dirty="0">
              <a:cs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  <a:spcBef>
                <a:spcPct val="0"/>
              </a:spcBef>
              <a:defRPr/>
            </a:pPr>
            <a:r>
              <a:rPr lang="fr-FR" altLang="fr-FR" sz="2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10 vélos pour le foyer </a:t>
            </a:r>
            <a:r>
              <a:rPr lang="fr-FR" altLang="fr-FR" sz="20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Dak</a:t>
            </a:r>
            <a:r>
              <a:rPr lang="fr-FR" altLang="fr-FR" sz="2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To – école à 4 km</a:t>
            </a:r>
          </a:p>
          <a:p>
            <a:pPr lvl="1">
              <a:lnSpc>
                <a:spcPct val="120000"/>
              </a:lnSpc>
              <a:spcBef>
                <a:spcPct val="0"/>
              </a:spcBef>
              <a:defRPr/>
            </a:pPr>
            <a:r>
              <a:rPr lang="fr-FR" altLang="fr-FR" sz="2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15 vélos pour des élèves de </a:t>
            </a:r>
            <a:r>
              <a:rPr lang="fr-FR" altLang="fr-FR" sz="20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Kon</a:t>
            </a:r>
            <a:r>
              <a:rPr lang="fr-FR" altLang="fr-FR" sz="2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fr-FR" altLang="fr-FR" sz="20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Robang</a:t>
            </a:r>
            <a:r>
              <a:rPr lang="fr-FR" altLang="fr-FR" sz="2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– école à 10 km</a:t>
            </a:r>
          </a:p>
          <a:p>
            <a:pPr lvl="1">
              <a:lnSpc>
                <a:spcPct val="120000"/>
              </a:lnSpc>
              <a:spcBef>
                <a:spcPct val="0"/>
              </a:spcBef>
              <a:defRPr/>
            </a:pPr>
            <a:r>
              <a:rPr lang="fr-FR" altLang="fr-FR" sz="2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15 vélos pour le village de </a:t>
            </a:r>
            <a:r>
              <a:rPr lang="fr-FR" altLang="fr-FR" sz="20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Dak</a:t>
            </a:r>
            <a:r>
              <a:rPr lang="fr-FR" altLang="fr-FR" sz="2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Tuc – école à 5 km</a:t>
            </a:r>
          </a:p>
          <a:p>
            <a:pPr lvl="1">
              <a:lnSpc>
                <a:spcPct val="120000"/>
              </a:lnSpc>
              <a:spcBef>
                <a:spcPct val="0"/>
              </a:spcBef>
              <a:defRPr/>
            </a:pPr>
            <a:r>
              <a:rPr lang="fr-FR" altLang="fr-FR" sz="2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10 vélos pour </a:t>
            </a:r>
            <a:r>
              <a:rPr lang="fr-FR" altLang="fr-FR" sz="20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Mang</a:t>
            </a:r>
            <a:r>
              <a:rPr lang="fr-FR" altLang="fr-FR" sz="2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La – école à 7 km</a:t>
            </a:r>
          </a:p>
          <a:p>
            <a:pPr lvl="1">
              <a:lnSpc>
                <a:spcPct val="120000"/>
              </a:lnSpc>
              <a:spcBef>
                <a:spcPct val="0"/>
              </a:spcBef>
              <a:defRPr/>
            </a:pPr>
            <a:r>
              <a:rPr lang="fr-FR" altLang="fr-FR" sz="2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15 vélos pour Ling la – école à 4 km</a:t>
            </a:r>
          </a:p>
          <a:p>
            <a:pPr marL="0" indent="0">
              <a:lnSpc>
                <a:spcPct val="120000"/>
              </a:lnSpc>
              <a:spcBef>
                <a:spcPct val="0"/>
              </a:spcBef>
              <a:buNone/>
              <a:defRPr/>
            </a:pPr>
            <a:endParaRPr lang="fr-FR" sz="1600" dirty="0"/>
          </a:p>
          <a:p>
            <a:pPr marL="0" indent="0"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fr-FR" sz="1600" dirty="0"/>
              <a:t>« Ce sont des étudiants issus de familles pauvres. Pas assez de nourriture à manger, pas assez de vêtements à porter. Cependant ils essaient toujours d’aller à l’école » 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 Géographie : </a:t>
            </a:r>
            <a:r>
              <a:rPr lang="fr-FR" altLang="fr-FR" sz="2000" dirty="0">
                <a:cs typeface="Times New Roman" panose="02020603050405020304" pitchFamily="18" charset="0"/>
              </a:rPr>
              <a:t>Situé dans la </a:t>
            </a:r>
            <a:r>
              <a:rPr lang="fr-FR" altLang="fr-FR" sz="2000" b="1" dirty="0">
                <a:cs typeface="Times New Roman" panose="02020603050405020304" pitchFamily="18" charset="0"/>
              </a:rPr>
              <a:t>province de </a:t>
            </a:r>
            <a:r>
              <a:rPr lang="fr-FR" altLang="fr-FR" sz="2000" b="1" dirty="0" err="1">
                <a:cs typeface="Times New Roman" panose="02020603050405020304" pitchFamily="18" charset="0"/>
              </a:rPr>
              <a:t>Kontum</a:t>
            </a:r>
            <a:endParaRPr lang="fr-FR" altLang="fr-FR" sz="2000" dirty="0"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 Suivi: </a:t>
            </a:r>
            <a:r>
              <a:rPr lang="fr-FR" altLang="fr-FR" sz="2000" dirty="0">
                <a:cs typeface="Times New Roman" panose="02020603050405020304" pitchFamily="18" charset="0"/>
              </a:rPr>
              <a:t>Sai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 Caractéristiques: </a:t>
            </a:r>
            <a:r>
              <a:rPr lang="fr-FR" altLang="fr-FR" sz="2000" dirty="0">
                <a:cs typeface="Times New Roman" panose="02020603050405020304" pitchFamily="18" charset="0"/>
              </a:rPr>
              <a:t>minorités ethniques- villages isolés et pauvres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Statut</a:t>
            </a:r>
            <a:r>
              <a:rPr lang="fr-FR" altLang="fr-FR" sz="2000" dirty="0">
                <a:cs typeface="Times New Roman" panose="02020603050405020304" pitchFamily="18" charset="0"/>
              </a:rPr>
              <a:t> : </a:t>
            </a:r>
            <a:r>
              <a:rPr lang="fr-FR" altLang="fr-FR" sz="2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projet financé par </a:t>
            </a:r>
            <a:r>
              <a:rPr lang="fr-FR" altLang="fr-FR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des dons ciblés</a:t>
            </a:r>
          </a:p>
          <a:p>
            <a:pPr marL="0" indent="0"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1 VELO pour se rendre à l’école = 60 €</a:t>
            </a:r>
            <a:endParaRPr lang="fr-FR" altLang="fr-FR" sz="2400" dirty="0">
              <a:solidFill>
                <a:srgbClr val="C00000"/>
              </a:solidFill>
            </a:endParaRPr>
          </a:p>
          <a:p>
            <a:pPr marL="0" indent="0" algn="ctr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20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	</a:t>
            </a:r>
            <a:endParaRPr lang="fr-FR" altLang="fr-FR" sz="2400" dirty="0"/>
          </a:p>
          <a:p>
            <a:pPr lvl="2">
              <a:lnSpc>
                <a:spcPct val="170000"/>
              </a:lnSpc>
              <a:buFontTx/>
              <a:buNone/>
            </a:pPr>
            <a:r>
              <a:rPr lang="fr-FR" altLang="fr-FR" sz="2400" dirty="0"/>
              <a:t>			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96CBD88-8B75-BE43-B3DB-80611A154760}"/>
              </a:ext>
            </a:extLst>
          </p:cNvPr>
          <p:cNvSpPr txBox="1"/>
          <p:nvPr/>
        </p:nvSpPr>
        <p:spPr>
          <a:xfrm>
            <a:off x="6631900" y="626643"/>
            <a:ext cx="3527003" cy="584775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Région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de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KONTUM</a:t>
            </a:r>
            <a:endParaRPr lang="fr-FR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Moins 12">
            <a:extLst>
              <a:ext uri="{FF2B5EF4-FFF2-40B4-BE49-F238E27FC236}">
                <a16:creationId xmlns:a16="http://schemas.microsoft.com/office/drawing/2014/main" id="{00911D84-0723-554B-A64A-782700B06136}"/>
              </a:ext>
            </a:extLst>
          </p:cNvPr>
          <p:cNvSpPr/>
          <p:nvPr/>
        </p:nvSpPr>
        <p:spPr>
          <a:xfrm>
            <a:off x="-523162" y="1258871"/>
            <a:ext cx="7871022" cy="274336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Moins 13">
            <a:extLst>
              <a:ext uri="{FF2B5EF4-FFF2-40B4-BE49-F238E27FC236}">
                <a16:creationId xmlns:a16="http://schemas.microsoft.com/office/drawing/2014/main" id="{F36D94BF-BD90-614C-BE14-01DDD78D2C63}"/>
              </a:ext>
            </a:extLst>
          </p:cNvPr>
          <p:cNvSpPr/>
          <p:nvPr/>
        </p:nvSpPr>
        <p:spPr>
          <a:xfrm rot="5400000" flipV="1">
            <a:off x="-1566554" y="3720605"/>
            <a:ext cx="6018571" cy="284207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E2809E1-99BF-3242-95B3-DE8AD371F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52</a:t>
            </a:fld>
            <a:endParaRPr lang="fr-FR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69B2159-5FEE-6545-96A5-942567C8696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6350"/>
            <a:ext cx="1423851" cy="514397"/>
          </a:xfrm>
          <a:prstGeom prst="rect">
            <a:avLst/>
          </a:prstGeom>
        </p:spPr>
      </p:pic>
      <p:pic>
        <p:nvPicPr>
          <p:cNvPr id="16" name="Picture 4" descr="logo_EDV_m">
            <a:extLst>
              <a:ext uri="{FF2B5EF4-FFF2-40B4-BE49-F238E27FC236}">
                <a16:creationId xmlns:a16="http://schemas.microsoft.com/office/drawing/2014/main" id="{D920451D-B422-5C4B-B560-326A3F202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4160" y="0"/>
            <a:ext cx="1767840" cy="97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10864EB-A3EC-294F-B108-1B78F6D7FD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18980" y="1316736"/>
            <a:ext cx="2673019" cy="4947430"/>
          </a:xfrm>
          <a:prstGeom prst="rect">
            <a:avLst/>
          </a:prstGeom>
        </p:spPr>
      </p:pic>
      <p:sp>
        <p:nvSpPr>
          <p:cNvPr id="18" name="Rectangle 2">
            <a:extLst>
              <a:ext uri="{FF2B5EF4-FFF2-40B4-BE49-F238E27FC236}">
                <a16:creationId xmlns:a16="http://schemas.microsoft.com/office/drawing/2014/main" id="{D47EC4EA-02FD-F048-B85E-E6B7D36C25D1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515499" y="299263"/>
            <a:ext cx="5793700" cy="999883"/>
          </a:xfrm>
          <a:prstGeom prst="rect">
            <a:avLst/>
          </a:prstGeom>
          <a:solidFill>
            <a:srgbClr val="EFE9D9">
              <a:alpha val="60000"/>
            </a:srgbClr>
          </a:solidFill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sz="4000" b="1" dirty="0">
                <a:solidFill>
                  <a:schemeClr val="accent6">
                    <a:lumMod val="50000"/>
                  </a:schemeClr>
                </a:solidFill>
              </a:rPr>
              <a:t>Dernières réalisations - Centre</a:t>
            </a:r>
          </a:p>
        </p:txBody>
      </p:sp>
      <p:grpSp>
        <p:nvGrpSpPr>
          <p:cNvPr id="19" name="Groupe 8">
            <a:extLst>
              <a:ext uri="{FF2B5EF4-FFF2-40B4-BE49-F238E27FC236}">
                <a16:creationId xmlns:a16="http://schemas.microsoft.com/office/drawing/2014/main" id="{62E3F816-DB46-BC44-A315-71E91C85AB95}"/>
              </a:ext>
            </a:extLst>
          </p:cNvPr>
          <p:cNvGrpSpPr/>
          <p:nvPr/>
        </p:nvGrpSpPr>
        <p:grpSpPr>
          <a:xfrm>
            <a:off x="359766" y="1686397"/>
            <a:ext cx="956866" cy="993047"/>
            <a:chOff x="-2236594" y="1645611"/>
            <a:chExt cx="792429" cy="792428"/>
          </a:xfrm>
          <a:solidFill>
            <a:schemeClr val="accent6">
              <a:lumMod val="40000"/>
              <a:lumOff val="60000"/>
              <a:alpha val="61000"/>
            </a:schemeClr>
          </a:solidFill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353264A7-DCB9-524D-88AE-8053C14A6442}"/>
                </a:ext>
              </a:extLst>
            </p:cNvPr>
            <p:cNvSpPr/>
            <p:nvPr/>
          </p:nvSpPr>
          <p:spPr bwMode="auto">
            <a:xfrm>
              <a:off x="-2236593" y="1645611"/>
              <a:ext cx="792428" cy="79242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79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fr-FR" sz="105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E4D3408A-5EA0-0641-B4FD-593C75DCDF66}"/>
                </a:ext>
              </a:extLst>
            </p:cNvPr>
            <p:cNvSpPr txBox="1"/>
            <p:nvPr/>
          </p:nvSpPr>
          <p:spPr>
            <a:xfrm>
              <a:off x="-2236594" y="1910605"/>
              <a:ext cx="792428" cy="24559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b="1" dirty="0">
                  <a:solidFill>
                    <a:schemeClr val="accent6">
                      <a:lumMod val="50000"/>
                    </a:schemeClr>
                  </a:solidFill>
                </a:rPr>
                <a:t>ACTIF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04023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509FD5-9DDF-FA45-8134-3844E12A8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773" y="365126"/>
            <a:ext cx="2014151" cy="754757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fr-FR" sz="4000" dirty="0" err="1">
                <a:solidFill>
                  <a:srgbClr val="C00000"/>
                </a:solidFill>
              </a:rPr>
              <a:t>Kontum</a:t>
            </a:r>
            <a:endParaRPr lang="fr-FR" sz="4000" dirty="0">
              <a:solidFill>
                <a:srgbClr val="C00000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C50E887-93F3-0143-8809-410F7762B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53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7C2A58D-287C-8A49-AD79-70C900CB7B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3685" y="734786"/>
            <a:ext cx="7318316" cy="612321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C60A7E7-3D1C-0548-A4FC-79D465A0FA2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730829"/>
            <a:ext cx="5796643" cy="512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0916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509FD5-9DDF-FA45-8134-3844E12A8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773" y="365126"/>
            <a:ext cx="2014151" cy="754757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fr-FR" sz="4000" dirty="0" err="1">
                <a:solidFill>
                  <a:srgbClr val="C00000"/>
                </a:solidFill>
              </a:rPr>
              <a:t>Kontum</a:t>
            </a:r>
            <a:endParaRPr lang="fr-FR" sz="4000" dirty="0">
              <a:solidFill>
                <a:srgbClr val="C00000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C50E887-93F3-0143-8809-410F7762B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54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5874894-840F-914E-AFFD-2BA373A4BD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4042" y="15562"/>
            <a:ext cx="7827958" cy="684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568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>
            <a:extLst>
              <a:ext uri="{FF2B5EF4-FFF2-40B4-BE49-F238E27FC236}">
                <a16:creationId xmlns:a16="http://schemas.microsoft.com/office/drawing/2014/main" id="{D523C0C9-1FEA-6248-A83B-7C7715B7D9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79183" y="1742099"/>
            <a:ext cx="8086328" cy="4165541"/>
          </a:xfrm>
          <a:solidFill>
            <a:schemeClr val="accent6">
              <a:lumMod val="20000"/>
              <a:lumOff val="80000"/>
              <a:alpha val="40000"/>
            </a:schemeClr>
          </a:solidFill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 Géographie </a:t>
            </a:r>
            <a:r>
              <a:rPr lang="fr-FR" altLang="fr-FR" dirty="0">
                <a:cs typeface="Times New Roman" panose="02020603050405020304" pitchFamily="18" charset="0"/>
              </a:rPr>
              <a:t>: </a:t>
            </a:r>
            <a:r>
              <a:rPr lang="fr-FR" altLang="fr-FR" sz="2400" dirty="0">
                <a:cs typeface="Times New Roman" panose="02020603050405020304" pitchFamily="18" charset="0"/>
              </a:rPr>
              <a:t>Situé dans la province de </a:t>
            </a:r>
            <a:r>
              <a:rPr lang="fr-FR" altLang="fr-FR" sz="2400" dirty="0" err="1">
                <a:cs typeface="Times New Roman" panose="02020603050405020304" pitchFamily="18" charset="0"/>
              </a:rPr>
              <a:t>Dak</a:t>
            </a:r>
            <a:r>
              <a:rPr lang="fr-FR" altLang="fr-FR" sz="2400" dirty="0">
                <a:cs typeface="Times New Roman" panose="02020603050405020304" pitchFamily="18" charset="0"/>
              </a:rPr>
              <a:t> Lak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 Actions EDV : Centre pour handicapés</a:t>
            </a:r>
          </a:p>
          <a:p>
            <a:pPr marL="457200" lvl="1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fr-FR" altLang="fr-FR" sz="2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Equipement pour les enfants sourds et aveugles:</a:t>
            </a:r>
          </a:p>
          <a:p>
            <a:pPr marL="457200" lvl="1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fr-FR" altLang="fr-FR" sz="2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Ordinateurs + TV pour les enfants sourds</a:t>
            </a:r>
          </a:p>
          <a:p>
            <a:pPr marL="457200" lvl="1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fr-FR" altLang="fr-FR" sz="2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Livres scolaires pour enfants aveugles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Suivi: </a:t>
            </a:r>
            <a:r>
              <a:rPr lang="fr-FR" altLang="fr-FR" sz="2000" dirty="0">
                <a:cs typeface="Times New Roman" panose="02020603050405020304" pitchFamily="18" charset="0"/>
              </a:rPr>
              <a:t>Sr Julienne de la congrégation </a:t>
            </a:r>
            <a:r>
              <a:rPr lang="fr-FR" altLang="fr-FR" sz="2000" dirty="0" err="1">
                <a:cs typeface="Times New Roman" panose="02020603050405020304" pitchFamily="18" charset="0"/>
              </a:rPr>
              <a:t>SPC</a:t>
            </a:r>
            <a:endParaRPr lang="fr-FR" altLang="fr-FR" sz="2000" dirty="0"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  Caractéristiques: </a:t>
            </a:r>
            <a:r>
              <a:rPr lang="fr-FR" altLang="fr-FR" sz="2000" dirty="0">
                <a:cs typeface="Times New Roman" panose="02020603050405020304" pitchFamily="18" charset="0"/>
              </a:rPr>
              <a:t>dans la ville de Buon Ma </a:t>
            </a:r>
            <a:r>
              <a:rPr lang="fr-FR" altLang="fr-FR" sz="2000" dirty="0" err="1">
                <a:cs typeface="Times New Roman" panose="02020603050405020304" pitchFamily="18" charset="0"/>
              </a:rPr>
              <a:t>Thuot</a:t>
            </a:r>
            <a:endParaRPr lang="fr-FR" altLang="fr-FR" sz="2000" dirty="0"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  Statut : </a:t>
            </a:r>
            <a:r>
              <a:rPr lang="fr-FR" altLang="fr-FR" sz="2000" dirty="0">
                <a:cs typeface="Times New Roman" panose="02020603050405020304" pitchFamily="18" charset="0"/>
              </a:rPr>
              <a:t>Participation </a:t>
            </a:r>
            <a:r>
              <a:rPr lang="fr-FR" altLang="fr-FR" sz="2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de </a:t>
            </a:r>
            <a:r>
              <a:rPr lang="fr-FR" altLang="fr-FR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Feu Vert pour le développement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	</a:t>
            </a:r>
            <a:endParaRPr lang="fr-FR" altLang="fr-FR" sz="2400" dirty="0"/>
          </a:p>
          <a:p>
            <a:pPr lvl="2">
              <a:lnSpc>
                <a:spcPct val="170000"/>
              </a:lnSpc>
              <a:buFontTx/>
              <a:buNone/>
            </a:pPr>
            <a:r>
              <a:rPr lang="fr-FR" altLang="fr-FR" sz="2400" dirty="0"/>
              <a:t>			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96CBD88-8B75-BE43-B3DB-80611A154760}"/>
              </a:ext>
            </a:extLst>
          </p:cNvPr>
          <p:cNvSpPr txBox="1"/>
          <p:nvPr/>
        </p:nvSpPr>
        <p:spPr>
          <a:xfrm>
            <a:off x="6707430" y="598248"/>
            <a:ext cx="1533894" cy="584775"/>
          </a:xfrm>
          <a:prstGeom prst="rect">
            <a:avLst/>
          </a:prstGeom>
          <a:solidFill>
            <a:schemeClr val="accent6">
              <a:lumMod val="60000"/>
              <a:lumOff val="40000"/>
              <a:alpha val="29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fr-FR" sz="3200" dirty="0">
                <a:solidFill>
                  <a:schemeClr val="accent6">
                    <a:lumMod val="50000"/>
                  </a:schemeClr>
                </a:solidFill>
              </a:rPr>
              <a:t>Vi </a:t>
            </a:r>
            <a:r>
              <a:rPr lang="fr-FR" sz="3200" dirty="0" err="1">
                <a:solidFill>
                  <a:schemeClr val="accent6">
                    <a:lumMod val="50000"/>
                  </a:schemeClr>
                </a:solidFill>
              </a:rPr>
              <a:t>Nhân</a:t>
            </a:r>
            <a:endParaRPr lang="fr-FR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Moins 12">
            <a:extLst>
              <a:ext uri="{FF2B5EF4-FFF2-40B4-BE49-F238E27FC236}">
                <a16:creationId xmlns:a16="http://schemas.microsoft.com/office/drawing/2014/main" id="{00911D84-0723-554B-A64A-782700B06136}"/>
              </a:ext>
            </a:extLst>
          </p:cNvPr>
          <p:cNvSpPr/>
          <p:nvPr/>
        </p:nvSpPr>
        <p:spPr>
          <a:xfrm>
            <a:off x="-399871" y="1218395"/>
            <a:ext cx="7871022" cy="274336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Moins 13">
            <a:extLst>
              <a:ext uri="{FF2B5EF4-FFF2-40B4-BE49-F238E27FC236}">
                <a16:creationId xmlns:a16="http://schemas.microsoft.com/office/drawing/2014/main" id="{F36D94BF-BD90-614C-BE14-01DDD78D2C63}"/>
              </a:ext>
            </a:extLst>
          </p:cNvPr>
          <p:cNvSpPr/>
          <p:nvPr/>
        </p:nvSpPr>
        <p:spPr>
          <a:xfrm rot="5400000" flipV="1">
            <a:off x="-1672207" y="3637806"/>
            <a:ext cx="6018571" cy="284207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F9C083A-FAF6-DA43-A480-FED09A20C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55</a:t>
            </a:fld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41AB1291-0A64-1740-9D7C-619EB40D1AB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6350"/>
            <a:ext cx="1423851" cy="514397"/>
          </a:xfrm>
          <a:prstGeom prst="rect">
            <a:avLst/>
          </a:prstGeom>
        </p:spPr>
      </p:pic>
      <p:pic>
        <p:nvPicPr>
          <p:cNvPr id="16" name="Picture 4" descr="logo_EDV_m">
            <a:extLst>
              <a:ext uri="{FF2B5EF4-FFF2-40B4-BE49-F238E27FC236}">
                <a16:creationId xmlns:a16="http://schemas.microsoft.com/office/drawing/2014/main" id="{B0D00401-F574-F647-A3A6-790FAD621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4160" y="0"/>
            <a:ext cx="1767840" cy="97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id="{EF8E0064-3B5C-AC4E-B20B-91D1217CD782}"/>
              </a:ext>
            </a:extLst>
          </p:cNvPr>
          <p:cNvSpPr txBox="1">
            <a:spLocks noChangeArrowheads="1"/>
          </p:cNvSpPr>
          <p:nvPr/>
        </p:nvSpPr>
        <p:spPr>
          <a:xfrm>
            <a:off x="581345" y="356346"/>
            <a:ext cx="5908589" cy="826677"/>
          </a:xfrm>
          <a:prstGeom prst="rect">
            <a:avLst/>
          </a:prstGeom>
          <a:solidFill>
            <a:srgbClr val="EFE9D9">
              <a:alpha val="88000"/>
            </a:srgbClr>
          </a:solidFill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sz="4000" b="1" dirty="0">
                <a:solidFill>
                  <a:schemeClr val="accent6">
                    <a:lumMod val="50000"/>
                  </a:schemeClr>
                </a:solidFill>
              </a:rPr>
              <a:t>Dernières réalisations - Centre</a:t>
            </a:r>
          </a:p>
        </p:txBody>
      </p:sp>
      <p:grpSp>
        <p:nvGrpSpPr>
          <p:cNvPr id="18" name="Groupe 8">
            <a:extLst>
              <a:ext uri="{FF2B5EF4-FFF2-40B4-BE49-F238E27FC236}">
                <a16:creationId xmlns:a16="http://schemas.microsoft.com/office/drawing/2014/main" id="{DDDE5AB3-8A2D-5E4A-A14E-6D882B2E809B}"/>
              </a:ext>
            </a:extLst>
          </p:cNvPr>
          <p:cNvGrpSpPr/>
          <p:nvPr/>
        </p:nvGrpSpPr>
        <p:grpSpPr>
          <a:xfrm>
            <a:off x="229367" y="1778563"/>
            <a:ext cx="956866" cy="993047"/>
            <a:chOff x="-2236594" y="1645611"/>
            <a:chExt cx="792429" cy="792428"/>
          </a:xfrm>
          <a:solidFill>
            <a:schemeClr val="accent6">
              <a:lumMod val="40000"/>
              <a:lumOff val="60000"/>
              <a:alpha val="61000"/>
            </a:schemeClr>
          </a:solidFill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C9FDA337-E387-1144-8395-47D2B902146D}"/>
                </a:ext>
              </a:extLst>
            </p:cNvPr>
            <p:cNvSpPr/>
            <p:nvPr/>
          </p:nvSpPr>
          <p:spPr bwMode="auto">
            <a:xfrm>
              <a:off x="-2236593" y="1645611"/>
              <a:ext cx="792428" cy="79242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79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fr-FR" sz="105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9C6F573B-A7A7-FE48-AE61-8D60FBED250C}"/>
                </a:ext>
              </a:extLst>
            </p:cNvPr>
            <p:cNvSpPr txBox="1"/>
            <p:nvPr/>
          </p:nvSpPr>
          <p:spPr>
            <a:xfrm>
              <a:off x="-2236594" y="1910605"/>
              <a:ext cx="792428" cy="24559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b="1" dirty="0">
                  <a:solidFill>
                    <a:schemeClr val="accent6">
                      <a:lumMod val="50000"/>
                    </a:schemeClr>
                  </a:solidFill>
                </a:rPr>
                <a:t>ACTIF</a:t>
              </a: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5403CBCA-2FF3-8F4B-919D-6F9A75D8F20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8462" y="1631733"/>
            <a:ext cx="2303358" cy="447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8600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817044A-394D-6A45-894C-0EE236C15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56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566CC0C-A277-FF4A-88C8-ED305BFFDBB4}"/>
              </a:ext>
            </a:extLst>
          </p:cNvPr>
          <p:cNvSpPr txBox="1"/>
          <p:nvPr/>
        </p:nvSpPr>
        <p:spPr>
          <a:xfrm>
            <a:off x="437258" y="502155"/>
            <a:ext cx="1754957" cy="646331"/>
          </a:xfrm>
          <a:prstGeom prst="rect">
            <a:avLst/>
          </a:prstGeom>
          <a:solidFill>
            <a:schemeClr val="accent6">
              <a:lumMod val="60000"/>
              <a:lumOff val="40000"/>
              <a:alpha val="29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fr-FR" sz="36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Vi </a:t>
            </a:r>
            <a:r>
              <a:rPr lang="fr-FR" sz="36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Nhân</a:t>
            </a:r>
            <a:endParaRPr lang="fr-FR" sz="36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5022584-2DC1-F748-8D93-CAC96D882F8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21702"/>
            <a:ext cx="3510643" cy="433629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2ABC824-1022-9646-8117-25B6553904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5091" y="487107"/>
            <a:ext cx="8866909" cy="637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8298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817044A-394D-6A45-894C-0EE236C15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57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566CC0C-A277-FF4A-88C8-ED305BFFDBB4}"/>
              </a:ext>
            </a:extLst>
          </p:cNvPr>
          <p:cNvSpPr txBox="1"/>
          <p:nvPr/>
        </p:nvSpPr>
        <p:spPr>
          <a:xfrm>
            <a:off x="437258" y="502155"/>
            <a:ext cx="2028357" cy="646331"/>
          </a:xfrm>
          <a:prstGeom prst="rect">
            <a:avLst/>
          </a:prstGeom>
          <a:solidFill>
            <a:schemeClr val="accent6">
              <a:lumMod val="60000"/>
              <a:lumOff val="40000"/>
              <a:alpha val="29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fr-FR" sz="36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Vi </a:t>
            </a:r>
            <a:r>
              <a:rPr lang="fr-FR" sz="36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Nhân</a:t>
            </a:r>
            <a:endParaRPr lang="fr-FR" sz="36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B60331D-A50D-0E47-ADFF-F3B7CCC898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2144" y="801543"/>
            <a:ext cx="9389856" cy="605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2359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>
            <a:extLst>
              <a:ext uri="{FF2B5EF4-FFF2-40B4-BE49-F238E27FC236}">
                <a16:creationId xmlns:a16="http://schemas.microsoft.com/office/drawing/2014/main" id="{D523C0C9-1FEA-6248-A83B-7C7715B7D9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11543" y="1677981"/>
            <a:ext cx="7381500" cy="4352992"/>
          </a:xfrm>
          <a:solidFill>
            <a:schemeClr val="accent6">
              <a:lumMod val="20000"/>
              <a:lumOff val="80000"/>
              <a:alpha val="40000"/>
            </a:schemeClr>
          </a:solidFill>
        </p:spPr>
        <p:txBody>
          <a:bodyPr anchor="t">
            <a:noAutofit/>
          </a:bodyPr>
          <a:lstStyle/>
          <a:p>
            <a:pPr marL="342900" indent="-342900"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Géographie</a:t>
            </a:r>
            <a:r>
              <a:rPr lang="fr-FR" altLang="fr-FR" sz="2000" dirty="0">
                <a:cs typeface="Times New Roman" panose="02020603050405020304" pitchFamily="18" charset="0"/>
              </a:rPr>
              <a:t> : Situé dans la </a:t>
            </a:r>
            <a:r>
              <a:rPr lang="fr-FR" altLang="fr-FR" sz="2000" b="1" dirty="0">
                <a:cs typeface="Times New Roman" panose="02020603050405020304" pitchFamily="18" charset="0"/>
              </a:rPr>
              <a:t>province de </a:t>
            </a:r>
            <a:r>
              <a:rPr lang="fr-FR" altLang="fr-FR" sz="2000" b="1" dirty="0" err="1">
                <a:cs typeface="Times New Roman" panose="02020603050405020304" pitchFamily="18" charset="0"/>
              </a:rPr>
              <a:t>Lam</a:t>
            </a:r>
            <a:r>
              <a:rPr lang="fr-FR" altLang="fr-FR" sz="2000" b="1" dirty="0">
                <a:cs typeface="Times New Roman" panose="02020603050405020304" pitchFamily="18" charset="0"/>
              </a:rPr>
              <a:t> Dong</a:t>
            </a:r>
            <a:endParaRPr lang="fr-FR" altLang="fr-FR" sz="2000" dirty="0"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Actions EDV : </a:t>
            </a:r>
          </a:p>
          <a:p>
            <a:pPr marL="457200" lvl="1" indent="0">
              <a:lnSpc>
                <a:spcPct val="120000"/>
              </a:lnSpc>
              <a:spcBef>
                <a:spcPct val="0"/>
              </a:spcBef>
              <a:buNone/>
            </a:pPr>
            <a:r>
              <a:rPr lang="fr-FR" altLang="fr-FR" sz="2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Construction d’une école maternelle avec 2 salles de classe pouvant accueillir 60 enfants</a:t>
            </a:r>
          </a:p>
          <a:p>
            <a:pPr marL="342900" indent="-342900"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Suivi: </a:t>
            </a:r>
            <a:r>
              <a:rPr lang="fr-FR" altLang="fr-FR" sz="2000" dirty="0">
                <a:cs typeface="Times New Roman" panose="02020603050405020304" pitchFamily="18" charset="0"/>
              </a:rPr>
              <a:t>Sai et la congrégation des Amantes de la Croix</a:t>
            </a:r>
          </a:p>
          <a:p>
            <a:pPr>
              <a:lnSpc>
                <a:spcPct val="17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  Caractéristiques: </a:t>
            </a:r>
            <a:r>
              <a:rPr lang="fr-FR" altLang="fr-FR" sz="2000" dirty="0">
                <a:cs typeface="Times New Roman" panose="02020603050405020304" pitchFamily="18" charset="0"/>
              </a:rPr>
              <a:t>zone rurale </a:t>
            </a:r>
          </a:p>
          <a:p>
            <a:pPr>
              <a:lnSpc>
                <a:spcPct val="17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  Statut : </a:t>
            </a:r>
            <a:r>
              <a:rPr lang="fr-FR" altLang="fr-FR" sz="2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projet financé par </a:t>
            </a:r>
            <a:r>
              <a:rPr lang="fr-FR" altLang="fr-FR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un don ciblé</a:t>
            </a:r>
          </a:p>
          <a:p>
            <a:pPr>
              <a:lnSpc>
                <a:spcPct val="17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	</a:t>
            </a:r>
            <a:endParaRPr lang="fr-FR" altLang="fr-FR" sz="2000" dirty="0"/>
          </a:p>
          <a:p>
            <a:pPr lvl="2">
              <a:lnSpc>
                <a:spcPct val="170000"/>
              </a:lnSpc>
              <a:buFontTx/>
              <a:buNone/>
            </a:pPr>
            <a:r>
              <a:rPr lang="fr-FR" altLang="fr-FR" sz="2400" dirty="0"/>
              <a:t>			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96CBD88-8B75-BE43-B3DB-80611A154760}"/>
              </a:ext>
            </a:extLst>
          </p:cNvPr>
          <p:cNvSpPr txBox="1"/>
          <p:nvPr/>
        </p:nvSpPr>
        <p:spPr>
          <a:xfrm>
            <a:off x="7272957" y="684259"/>
            <a:ext cx="1580444" cy="584775"/>
          </a:xfrm>
          <a:prstGeom prst="rect">
            <a:avLst/>
          </a:prstGeom>
          <a:solidFill>
            <a:schemeClr val="accent6">
              <a:lumMod val="60000"/>
              <a:lumOff val="40000"/>
              <a:alpha val="29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fr-FR" sz="3200" dirty="0">
                <a:solidFill>
                  <a:schemeClr val="accent6">
                    <a:lumMod val="50000"/>
                  </a:schemeClr>
                </a:solidFill>
              </a:rPr>
              <a:t>Lộc Sơn </a:t>
            </a:r>
          </a:p>
        </p:txBody>
      </p:sp>
      <p:pic>
        <p:nvPicPr>
          <p:cNvPr id="12" name="Image 4">
            <a:extLst>
              <a:ext uri="{FF2B5EF4-FFF2-40B4-BE49-F238E27FC236}">
                <a16:creationId xmlns:a16="http://schemas.microsoft.com/office/drawing/2014/main" id="{07CF60CD-B1F5-5241-924B-090FC2166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50627" y="1466138"/>
            <a:ext cx="2541373" cy="5244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Moins 12">
            <a:extLst>
              <a:ext uri="{FF2B5EF4-FFF2-40B4-BE49-F238E27FC236}">
                <a16:creationId xmlns:a16="http://schemas.microsoft.com/office/drawing/2014/main" id="{00911D84-0723-554B-A64A-782700B06136}"/>
              </a:ext>
            </a:extLst>
          </p:cNvPr>
          <p:cNvSpPr/>
          <p:nvPr/>
        </p:nvSpPr>
        <p:spPr>
          <a:xfrm>
            <a:off x="-143017" y="1231227"/>
            <a:ext cx="7871022" cy="274336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Moins 13">
            <a:extLst>
              <a:ext uri="{FF2B5EF4-FFF2-40B4-BE49-F238E27FC236}">
                <a16:creationId xmlns:a16="http://schemas.microsoft.com/office/drawing/2014/main" id="{F36D94BF-BD90-614C-BE14-01DDD78D2C63}"/>
              </a:ext>
            </a:extLst>
          </p:cNvPr>
          <p:cNvSpPr/>
          <p:nvPr/>
        </p:nvSpPr>
        <p:spPr>
          <a:xfrm rot="5400000" flipV="1">
            <a:off x="-1608194" y="3712374"/>
            <a:ext cx="6018571" cy="284207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3F6185A-414E-6A44-B240-94F236A4F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58</a:t>
            </a:fld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3EB5EB4-038E-1D43-AEA7-11735D8F9E9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6350"/>
            <a:ext cx="1423851" cy="514397"/>
          </a:xfrm>
          <a:prstGeom prst="rect">
            <a:avLst/>
          </a:prstGeom>
        </p:spPr>
      </p:pic>
      <p:pic>
        <p:nvPicPr>
          <p:cNvPr id="16" name="Picture 4" descr="logo_EDV_m">
            <a:extLst>
              <a:ext uri="{FF2B5EF4-FFF2-40B4-BE49-F238E27FC236}">
                <a16:creationId xmlns:a16="http://schemas.microsoft.com/office/drawing/2014/main" id="{3BC09A97-F59F-DA43-A7ED-694C14EFA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4160" y="0"/>
            <a:ext cx="1767840" cy="97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2">
            <a:extLst>
              <a:ext uri="{FF2B5EF4-FFF2-40B4-BE49-F238E27FC236}">
                <a16:creationId xmlns:a16="http://schemas.microsoft.com/office/drawing/2014/main" id="{C351498B-F3F9-8142-8F08-E460E6D5A4AB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667829" y="381079"/>
            <a:ext cx="6073236" cy="914258"/>
          </a:xfrm>
          <a:prstGeom prst="rect">
            <a:avLst/>
          </a:prstGeom>
          <a:solidFill>
            <a:srgbClr val="EFE9D9">
              <a:alpha val="60000"/>
            </a:srgbClr>
          </a:solidFill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sz="4000" b="1" dirty="0">
                <a:solidFill>
                  <a:schemeClr val="accent6">
                    <a:lumMod val="50000"/>
                  </a:schemeClr>
                </a:solidFill>
              </a:rPr>
              <a:t>Dernières </a:t>
            </a:r>
            <a:r>
              <a:rPr lang="fr-FR" altLang="fr-FR" b="1" dirty="0">
                <a:solidFill>
                  <a:schemeClr val="accent6">
                    <a:lumMod val="50000"/>
                  </a:schemeClr>
                </a:solidFill>
              </a:rPr>
              <a:t>réalisations</a:t>
            </a:r>
            <a:r>
              <a:rPr lang="fr-FR" altLang="fr-FR" sz="4000" b="1" dirty="0">
                <a:solidFill>
                  <a:schemeClr val="accent6">
                    <a:lumMod val="50000"/>
                  </a:schemeClr>
                </a:solidFill>
              </a:rPr>
              <a:t> - Centre</a:t>
            </a:r>
          </a:p>
        </p:txBody>
      </p:sp>
      <p:grpSp>
        <p:nvGrpSpPr>
          <p:cNvPr id="17" name="Groupe 8">
            <a:extLst>
              <a:ext uri="{FF2B5EF4-FFF2-40B4-BE49-F238E27FC236}">
                <a16:creationId xmlns:a16="http://schemas.microsoft.com/office/drawing/2014/main" id="{E3495EB6-D955-474F-93AA-1A885CCE955C}"/>
              </a:ext>
            </a:extLst>
          </p:cNvPr>
          <p:cNvGrpSpPr/>
          <p:nvPr/>
        </p:nvGrpSpPr>
        <p:grpSpPr>
          <a:xfrm>
            <a:off x="260542" y="1840887"/>
            <a:ext cx="956866" cy="993047"/>
            <a:chOff x="-2236594" y="1645611"/>
            <a:chExt cx="792429" cy="792428"/>
          </a:xfrm>
          <a:solidFill>
            <a:schemeClr val="accent6">
              <a:lumMod val="40000"/>
              <a:lumOff val="60000"/>
              <a:alpha val="61000"/>
            </a:schemeClr>
          </a:solidFill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8AB9F987-DBC6-6B4D-97D5-5C97BF8A8163}"/>
                </a:ext>
              </a:extLst>
            </p:cNvPr>
            <p:cNvSpPr/>
            <p:nvPr/>
          </p:nvSpPr>
          <p:spPr bwMode="auto">
            <a:xfrm>
              <a:off x="-2236593" y="1645611"/>
              <a:ext cx="792428" cy="79242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79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fr-FR" sz="105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89CDEC26-EEA0-3B40-90BD-544C984E0FE8}"/>
                </a:ext>
              </a:extLst>
            </p:cNvPr>
            <p:cNvSpPr txBox="1"/>
            <p:nvPr/>
          </p:nvSpPr>
          <p:spPr>
            <a:xfrm>
              <a:off x="-2236594" y="1910605"/>
              <a:ext cx="792428" cy="24559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b="1" dirty="0">
                  <a:solidFill>
                    <a:schemeClr val="accent6">
                      <a:lumMod val="50000"/>
                    </a:schemeClr>
                  </a:solidFill>
                </a:rPr>
                <a:t>ACTIF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39641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509FD5-9DDF-FA45-8134-3844E12A8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487" y="278628"/>
            <a:ext cx="1828800" cy="754757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br>
              <a:rPr lang="fr-FR" sz="4000" dirty="0">
                <a:solidFill>
                  <a:srgbClr val="C00000"/>
                </a:solidFill>
              </a:rPr>
            </a:br>
            <a:r>
              <a:rPr lang="fr-FR" sz="4000" b="1" dirty="0">
                <a:solidFill>
                  <a:schemeClr val="accent6">
                    <a:lumMod val="50000"/>
                  </a:schemeClr>
                </a:solidFill>
              </a:rPr>
              <a:t>Lộc Sơn </a:t>
            </a:r>
            <a:br>
              <a:rPr lang="fr-FR" sz="4000" dirty="0">
                <a:solidFill>
                  <a:srgbClr val="C00000"/>
                </a:solidFill>
              </a:rPr>
            </a:br>
            <a:endParaRPr lang="fr-FR" sz="40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EF28530-9CBF-244A-BAE9-C76DDDE8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59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2E20E27-2CEB-2845-A435-CE21E674D12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6156" y="268004"/>
            <a:ext cx="8803037" cy="645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414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1341FEFD-09D2-254A-9F2F-59F3566EDE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5800344" cy="826677"/>
          </a:xfrm>
          <a:solidFill>
            <a:srgbClr val="EFE9D9">
              <a:alpha val="50000"/>
            </a:srgbClr>
          </a:solidFill>
        </p:spPr>
        <p:txBody>
          <a:bodyPr>
            <a:normAutofit/>
          </a:bodyPr>
          <a:lstStyle/>
          <a:p>
            <a:pPr eaLnBrk="1" hangingPunct="1"/>
            <a:r>
              <a:rPr lang="fr-FR" altLang="fr-FR" sz="400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Principaux indicateurs</a:t>
            </a:r>
            <a:endParaRPr lang="fr-FR" altLang="fr-FR" sz="220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D523C0C9-1FEA-6248-A83B-7C7715B7D9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162431" y="1804086"/>
            <a:ext cx="7228705" cy="4361936"/>
          </a:xfrm>
          <a:solidFill>
            <a:schemeClr val="accent6">
              <a:lumMod val="20000"/>
              <a:lumOff val="80000"/>
              <a:alpha val="40000"/>
            </a:schemeClr>
          </a:solidFill>
        </p:spPr>
        <p:txBody>
          <a:bodyPr>
            <a:normAutofit lnSpcReduction="10000"/>
          </a:bodyPr>
          <a:lstStyle/>
          <a:p>
            <a:pPr lvl="1" eaLnBrk="1" hangingPunct="1">
              <a:lnSpc>
                <a:spcPct val="80000"/>
              </a:lnSpc>
            </a:pPr>
            <a:endParaRPr lang="fr-FR" altLang="fr-FR" dirty="0"/>
          </a:p>
          <a:p>
            <a:pPr algn="just">
              <a:lnSpc>
                <a:spcPct val="150000"/>
              </a:lnSpc>
              <a:spcBef>
                <a:spcPct val="0"/>
              </a:spcBef>
              <a:buFont typeface="Marlett" pitchFamily="2" charset="2"/>
              <a:buChar char="a"/>
            </a:pPr>
            <a:r>
              <a:rPr lang="fr-FR" altLang="fr-F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766</a:t>
            </a:r>
            <a:r>
              <a:rPr lang="fr-FR" alt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adhérents  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Marlett" pitchFamily="2" charset="2"/>
              <a:buChar char="a"/>
            </a:pPr>
            <a:r>
              <a:rPr lang="fr-FR" altLang="fr-F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967</a:t>
            </a:r>
            <a:r>
              <a:rPr lang="fr-FR" alt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bienfaiteurs (reçus fiscaux 2023) 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Marlett" pitchFamily="2" charset="2"/>
              <a:buChar char="a"/>
            </a:pPr>
            <a:r>
              <a:rPr lang="fr-FR" altLang="fr-F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876</a:t>
            </a:r>
            <a:r>
              <a:rPr lang="fr-FR" alt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parrainages individuels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Marlett" pitchFamily="2" charset="2"/>
              <a:buChar char="a"/>
            </a:pPr>
            <a:r>
              <a:rPr lang="fr-FR" altLang="fr-F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3 000</a:t>
            </a:r>
            <a:r>
              <a:rPr lang="fr-FR" alt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filleuls (876 individuels, 2100 collectifs) 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Marlett" pitchFamily="2" charset="2"/>
              <a:buChar char="a"/>
            </a:pPr>
            <a:r>
              <a:rPr lang="fr-FR" altLang="fr-F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46</a:t>
            </a:r>
            <a:r>
              <a:rPr lang="fr-FR" alt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programmes de parrainages individuels actifs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Marlett" pitchFamily="2" charset="2"/>
              <a:buChar char="a"/>
            </a:pPr>
            <a:r>
              <a:rPr lang="fr-FR" altLang="fr-F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47</a:t>
            </a:r>
            <a:r>
              <a:rPr lang="fr-FR" alt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programmes de parrainages collectifs actifs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Marlett" pitchFamily="2" charset="2"/>
              <a:buChar char="a"/>
            </a:pPr>
            <a:r>
              <a:rPr lang="fr-FR" altLang="fr-F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97 </a:t>
            </a:r>
            <a:r>
              <a:rPr lang="fr-FR" alt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constructions depuis 1999 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Marlett" pitchFamily="2" charset="2"/>
              <a:buChar char="a"/>
            </a:pPr>
            <a:r>
              <a:rPr lang="fr-FR" altLang="fr-F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26</a:t>
            </a:r>
            <a:r>
              <a:rPr lang="fr-FR" alt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dispensaires équipés</a:t>
            </a:r>
          </a:p>
          <a:p>
            <a:pPr marL="0" indent="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					</a:t>
            </a:r>
            <a:endParaRPr lang="fr-FR" altLang="fr-FR" sz="2400" dirty="0"/>
          </a:p>
          <a:p>
            <a:pPr lvl="2" eaLnBrk="1" hangingPunct="1">
              <a:lnSpc>
                <a:spcPct val="80000"/>
              </a:lnSpc>
            </a:pPr>
            <a:endParaRPr lang="fr-FR" altLang="fr-FR" sz="2400" dirty="0"/>
          </a:p>
        </p:txBody>
      </p:sp>
      <p:pic>
        <p:nvPicPr>
          <p:cNvPr id="22531" name="Picture 4" descr="logo_EDV_m">
            <a:extLst>
              <a:ext uri="{FF2B5EF4-FFF2-40B4-BE49-F238E27FC236}">
                <a16:creationId xmlns:a16="http://schemas.microsoft.com/office/drawing/2014/main" id="{BFE35194-FFCD-DA49-94C8-B9DA0C879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34538" y="-56069"/>
            <a:ext cx="2557462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Moins 9">
            <a:extLst>
              <a:ext uri="{FF2B5EF4-FFF2-40B4-BE49-F238E27FC236}">
                <a16:creationId xmlns:a16="http://schemas.microsoft.com/office/drawing/2014/main" id="{0EF14705-74CA-6E42-B626-7D8E51B3E88E}"/>
              </a:ext>
            </a:extLst>
          </p:cNvPr>
          <p:cNvSpPr/>
          <p:nvPr/>
        </p:nvSpPr>
        <p:spPr>
          <a:xfrm>
            <a:off x="-98623" y="1177419"/>
            <a:ext cx="7053185" cy="261680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Moins 6">
            <a:extLst>
              <a:ext uri="{FF2B5EF4-FFF2-40B4-BE49-F238E27FC236}">
                <a16:creationId xmlns:a16="http://schemas.microsoft.com/office/drawing/2014/main" id="{7EC71BE8-EEBA-1648-B969-D4BB1D67D2E3}"/>
              </a:ext>
            </a:extLst>
          </p:cNvPr>
          <p:cNvSpPr/>
          <p:nvPr/>
        </p:nvSpPr>
        <p:spPr>
          <a:xfrm rot="5400000">
            <a:off x="-869390" y="3826179"/>
            <a:ext cx="5767081" cy="296561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D51DE02-BFD3-D24D-825D-EC3F0946F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6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8ED2D04-E5B1-794B-82BC-C82341C6B9C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6350"/>
            <a:ext cx="1423851" cy="51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6240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509FD5-9DDF-FA45-8134-3844E12A8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514" y="294126"/>
            <a:ext cx="1828800" cy="754757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br>
              <a:rPr lang="fr-FR" sz="4000" dirty="0">
                <a:solidFill>
                  <a:srgbClr val="C00000"/>
                </a:solidFill>
              </a:rPr>
            </a:br>
            <a:r>
              <a:rPr lang="fr-FR" sz="4000" b="1" dirty="0">
                <a:solidFill>
                  <a:schemeClr val="accent6">
                    <a:lumMod val="50000"/>
                  </a:schemeClr>
                </a:solidFill>
              </a:rPr>
              <a:t>Lộc Sơn </a:t>
            </a:r>
            <a:br>
              <a:rPr lang="fr-FR" sz="4000" dirty="0">
                <a:solidFill>
                  <a:srgbClr val="C00000"/>
                </a:solidFill>
              </a:rPr>
            </a:br>
            <a:endParaRPr lang="fr-FR" sz="40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EF28530-9CBF-244A-BAE9-C76DDDE8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60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A369D3C-3965-C54E-A3D9-44DC72A820B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8767" y="930730"/>
            <a:ext cx="10002964" cy="585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6267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>
            <a:extLst>
              <a:ext uri="{FF2B5EF4-FFF2-40B4-BE49-F238E27FC236}">
                <a16:creationId xmlns:a16="http://schemas.microsoft.com/office/drawing/2014/main" id="{D523C0C9-1FEA-6248-A83B-7C7715B7D9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98424" y="1677982"/>
            <a:ext cx="7381500" cy="4352992"/>
          </a:xfrm>
          <a:solidFill>
            <a:schemeClr val="accent6">
              <a:lumMod val="20000"/>
              <a:lumOff val="80000"/>
              <a:alpha val="40000"/>
            </a:schemeClr>
          </a:solidFill>
        </p:spPr>
        <p:txBody>
          <a:bodyPr anchor="t">
            <a:noAutofit/>
          </a:bodyPr>
          <a:lstStyle/>
          <a:p>
            <a:pPr marL="342900" indent="-342900"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Géographie</a:t>
            </a:r>
            <a:r>
              <a:rPr lang="fr-FR" altLang="fr-FR" sz="2000" dirty="0">
                <a:cs typeface="Times New Roman" panose="02020603050405020304" pitchFamily="18" charset="0"/>
              </a:rPr>
              <a:t> : Situé dans la </a:t>
            </a:r>
            <a:r>
              <a:rPr lang="fr-FR" altLang="fr-FR" sz="2000" b="1" dirty="0">
                <a:cs typeface="Times New Roman" panose="02020603050405020304" pitchFamily="18" charset="0"/>
              </a:rPr>
              <a:t>province de Ninh Thuan, </a:t>
            </a:r>
            <a:r>
              <a:rPr lang="fr-FR" altLang="fr-FR" sz="2000" dirty="0">
                <a:cs typeface="Times New Roman" panose="02020603050405020304" pitchFamily="18" charset="0"/>
              </a:rPr>
              <a:t>à 360 km au NE de Saigon</a:t>
            </a:r>
          </a:p>
          <a:p>
            <a:pPr marL="342900" indent="-342900"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Actions EDV </a:t>
            </a:r>
            <a:r>
              <a:rPr lang="fr-FR" altLang="fr-FR" sz="2000" dirty="0">
                <a:cs typeface="Times New Roman" panose="02020603050405020304" pitchFamily="18" charset="0"/>
              </a:rPr>
              <a:t>: 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fr-FR" altLang="fr-FR" sz="2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Construction d’une école maternelle avec 3 salles de classe pour 100 enfants de 2 à 5 ans</a:t>
            </a:r>
          </a:p>
          <a:p>
            <a:pPr marL="457200" lvl="1" indent="0">
              <a:lnSpc>
                <a:spcPct val="120000"/>
              </a:lnSpc>
              <a:spcBef>
                <a:spcPct val="0"/>
              </a:spcBef>
              <a:buNone/>
            </a:pPr>
            <a:endParaRPr lang="fr-FR" altLang="fr-FR" sz="2000" b="1" dirty="0">
              <a:solidFill>
                <a:schemeClr val="accent6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Suivi</a:t>
            </a:r>
            <a:r>
              <a:rPr lang="fr-FR" altLang="fr-FR" sz="2000" dirty="0">
                <a:cs typeface="Times New Roman" panose="02020603050405020304" pitchFamily="18" charset="0"/>
              </a:rPr>
              <a:t>: Sai et congrégation des Amantes de la croix de Qui </a:t>
            </a:r>
            <a:r>
              <a:rPr lang="fr-FR" altLang="fr-FR" sz="2000" dirty="0" err="1">
                <a:cs typeface="Times New Roman" panose="02020603050405020304" pitchFamily="18" charset="0"/>
              </a:rPr>
              <a:t>Nhon</a:t>
            </a:r>
            <a:endParaRPr lang="fr-FR" altLang="fr-FR" sz="2000" dirty="0"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 Caractéristiques</a:t>
            </a:r>
            <a:r>
              <a:rPr lang="fr-FR" altLang="fr-FR" sz="2000" dirty="0">
                <a:cs typeface="Times New Roman" panose="02020603050405020304" pitchFamily="18" charset="0"/>
              </a:rPr>
              <a:t>: zone rurale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fr-FR" altLang="fr-FR" sz="2000" dirty="0">
                <a:cs typeface="Times New Roman" panose="02020603050405020304" pitchFamily="18" charset="0"/>
              </a:rPr>
              <a:t>  </a:t>
            </a:r>
            <a:r>
              <a:rPr lang="fr-FR" altLang="fr-FR" sz="2400" dirty="0">
                <a:cs typeface="Times New Roman" panose="02020603050405020304" pitchFamily="18" charset="0"/>
              </a:rPr>
              <a:t>Statut </a:t>
            </a:r>
            <a:r>
              <a:rPr lang="fr-FR" altLang="fr-FR" sz="2000" dirty="0">
                <a:cs typeface="Times New Roman" panose="02020603050405020304" pitchFamily="18" charset="0"/>
              </a:rPr>
              <a:t>: Projet financé par</a:t>
            </a:r>
            <a:r>
              <a:rPr lang="fr-FR" altLang="fr-FR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 Bouygues</a:t>
            </a:r>
            <a:r>
              <a:rPr lang="fr-FR" altLang="fr-F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	</a:t>
            </a:r>
            <a:endParaRPr lang="fr-FR" altLang="fr-FR" sz="2400" dirty="0"/>
          </a:p>
          <a:p>
            <a:pPr lvl="2">
              <a:lnSpc>
                <a:spcPct val="170000"/>
              </a:lnSpc>
              <a:buFontTx/>
              <a:buNone/>
            </a:pPr>
            <a:r>
              <a:rPr lang="fr-FR" altLang="fr-FR" sz="2400" dirty="0"/>
              <a:t>			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96CBD88-8B75-BE43-B3DB-80611A154760}"/>
              </a:ext>
            </a:extLst>
          </p:cNvPr>
          <p:cNvSpPr txBox="1"/>
          <p:nvPr/>
        </p:nvSpPr>
        <p:spPr>
          <a:xfrm>
            <a:off x="6758432" y="621847"/>
            <a:ext cx="2521491" cy="584775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fr-FR" sz="3200" dirty="0">
                <a:solidFill>
                  <a:schemeClr val="accent6">
                    <a:lumMod val="50000"/>
                  </a:schemeClr>
                </a:solidFill>
              </a:rPr>
              <a:t>Hòn </a:t>
            </a:r>
            <a:r>
              <a:rPr lang="fr-FR" sz="3200" dirty="0" err="1">
                <a:solidFill>
                  <a:schemeClr val="accent6">
                    <a:lumMod val="50000"/>
                  </a:schemeClr>
                </a:solidFill>
              </a:rPr>
              <a:t>Thiên</a:t>
            </a:r>
            <a:endParaRPr lang="fr-FR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Moins 12">
            <a:extLst>
              <a:ext uri="{FF2B5EF4-FFF2-40B4-BE49-F238E27FC236}">
                <a16:creationId xmlns:a16="http://schemas.microsoft.com/office/drawing/2014/main" id="{00911D84-0723-554B-A64A-782700B06136}"/>
              </a:ext>
            </a:extLst>
          </p:cNvPr>
          <p:cNvSpPr/>
          <p:nvPr/>
        </p:nvSpPr>
        <p:spPr>
          <a:xfrm>
            <a:off x="-440968" y="1235510"/>
            <a:ext cx="7871022" cy="274336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Moins 13">
            <a:extLst>
              <a:ext uri="{FF2B5EF4-FFF2-40B4-BE49-F238E27FC236}">
                <a16:creationId xmlns:a16="http://schemas.microsoft.com/office/drawing/2014/main" id="{F36D94BF-BD90-614C-BE14-01DDD78D2C63}"/>
              </a:ext>
            </a:extLst>
          </p:cNvPr>
          <p:cNvSpPr/>
          <p:nvPr/>
        </p:nvSpPr>
        <p:spPr>
          <a:xfrm rot="5400000" flipV="1">
            <a:off x="-1404360" y="3706611"/>
            <a:ext cx="6018571" cy="284207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AFBDF30-334F-F244-822A-7D37E1FF0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61</a:t>
            </a:fld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844F535-A90A-8A49-99EB-32349C4991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6350"/>
            <a:ext cx="1423851" cy="514397"/>
          </a:xfrm>
          <a:prstGeom prst="rect">
            <a:avLst/>
          </a:prstGeom>
        </p:spPr>
      </p:pic>
      <p:pic>
        <p:nvPicPr>
          <p:cNvPr id="16" name="Picture 4" descr="logo_EDV_m">
            <a:extLst>
              <a:ext uri="{FF2B5EF4-FFF2-40B4-BE49-F238E27FC236}">
                <a16:creationId xmlns:a16="http://schemas.microsoft.com/office/drawing/2014/main" id="{D0A04372-238B-7C40-97F7-9D6FA752A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4160" y="0"/>
            <a:ext cx="1767840" cy="97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id="{78A4F43D-5A56-DF40-BBF2-B25A0C98ED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0248" y="408833"/>
            <a:ext cx="5908589" cy="826677"/>
          </a:xfrm>
          <a:solidFill>
            <a:srgbClr val="EFE9D9">
              <a:alpha val="88000"/>
            </a:srgbClr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fr-FR" altLang="fr-FR" sz="4000" b="1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</a:rPr>
              <a:t>Dernières réalisations - Centre</a:t>
            </a:r>
          </a:p>
        </p:txBody>
      </p:sp>
      <p:grpSp>
        <p:nvGrpSpPr>
          <p:cNvPr id="18" name="Groupe 8">
            <a:extLst>
              <a:ext uri="{FF2B5EF4-FFF2-40B4-BE49-F238E27FC236}">
                <a16:creationId xmlns:a16="http://schemas.microsoft.com/office/drawing/2014/main" id="{F2DC3709-F8B1-4940-A1D3-78159EF848C4}"/>
              </a:ext>
            </a:extLst>
          </p:cNvPr>
          <p:cNvGrpSpPr/>
          <p:nvPr/>
        </p:nvGrpSpPr>
        <p:grpSpPr>
          <a:xfrm>
            <a:off x="359766" y="1686397"/>
            <a:ext cx="956866" cy="993047"/>
            <a:chOff x="-2236594" y="1645611"/>
            <a:chExt cx="792429" cy="792428"/>
          </a:xfrm>
          <a:solidFill>
            <a:schemeClr val="accent6">
              <a:lumMod val="40000"/>
              <a:lumOff val="60000"/>
              <a:alpha val="61000"/>
            </a:schemeClr>
          </a:solidFill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5C39715C-04A4-0F49-9D52-997E914FEC69}"/>
                </a:ext>
              </a:extLst>
            </p:cNvPr>
            <p:cNvSpPr/>
            <p:nvPr/>
          </p:nvSpPr>
          <p:spPr bwMode="auto">
            <a:xfrm>
              <a:off x="-2236593" y="1645611"/>
              <a:ext cx="792428" cy="79242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79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fr-FR" sz="105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AB9832F1-3941-1F4F-A5FE-5C5D94CD9C5B}"/>
                </a:ext>
              </a:extLst>
            </p:cNvPr>
            <p:cNvSpPr txBox="1"/>
            <p:nvPr/>
          </p:nvSpPr>
          <p:spPr>
            <a:xfrm>
              <a:off x="-2236594" y="1910605"/>
              <a:ext cx="792428" cy="24559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b="1" dirty="0">
                  <a:solidFill>
                    <a:schemeClr val="accent6">
                      <a:lumMod val="50000"/>
                    </a:schemeClr>
                  </a:solidFill>
                </a:rPr>
                <a:t>ACTIF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5C49BB29-3663-0847-BEC5-4527765756B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1318" y="1449675"/>
            <a:ext cx="2701924" cy="52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8816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509FD5-9DDF-FA45-8134-3844E12A8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647" y="581892"/>
            <a:ext cx="2443914" cy="681644"/>
          </a:xfrm>
          <a:solidFill>
            <a:schemeClr val="accent6">
              <a:lumMod val="40000"/>
              <a:lumOff val="60000"/>
            </a:schemeClr>
          </a:solidFill>
        </p:spPr>
        <p:txBody>
          <a:bodyPr anchor="t">
            <a:normAutofit fontScale="90000"/>
          </a:bodyPr>
          <a:lstStyle/>
          <a:p>
            <a:r>
              <a:rPr lang="fr-FR" sz="4000" dirty="0">
                <a:solidFill>
                  <a:schemeClr val="accent6">
                    <a:lumMod val="50000"/>
                  </a:schemeClr>
                </a:solidFill>
              </a:rPr>
              <a:t>Hòn </a:t>
            </a:r>
            <a:r>
              <a:rPr lang="fr-FR" sz="4000" dirty="0" err="1">
                <a:solidFill>
                  <a:schemeClr val="accent6">
                    <a:lumMod val="50000"/>
                  </a:schemeClr>
                </a:solidFill>
              </a:rPr>
              <a:t>Thiên</a:t>
            </a:r>
            <a:br>
              <a:rPr lang="fr-FR" sz="4000" dirty="0">
                <a:solidFill>
                  <a:schemeClr val="accent6">
                    <a:lumMod val="50000"/>
                  </a:schemeClr>
                </a:solidFill>
              </a:rPr>
            </a:br>
            <a:endParaRPr lang="fr-FR" sz="40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995E45A-B4BF-0946-ABB5-3E413A3F7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62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11A92F3-FD33-9743-AEFC-8E9D2D55B14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8508" y="1453242"/>
            <a:ext cx="4047384" cy="540475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D3BE249-8584-AA42-A885-77864C6A4E4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8382" y="1453243"/>
            <a:ext cx="4423320" cy="540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50151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509FD5-9DDF-FA45-8134-3844E12A8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647" y="581892"/>
            <a:ext cx="2443914" cy="681644"/>
          </a:xfrm>
          <a:solidFill>
            <a:schemeClr val="accent6">
              <a:lumMod val="40000"/>
              <a:lumOff val="60000"/>
            </a:schemeClr>
          </a:solidFill>
        </p:spPr>
        <p:txBody>
          <a:bodyPr anchor="t">
            <a:normAutofit fontScale="90000"/>
          </a:bodyPr>
          <a:lstStyle/>
          <a:p>
            <a:r>
              <a:rPr lang="fr-FR" sz="4000" dirty="0">
                <a:solidFill>
                  <a:schemeClr val="accent6">
                    <a:lumMod val="50000"/>
                  </a:schemeClr>
                </a:solidFill>
              </a:rPr>
              <a:t>Hòn </a:t>
            </a:r>
            <a:r>
              <a:rPr lang="fr-FR" sz="4000" dirty="0" err="1">
                <a:solidFill>
                  <a:schemeClr val="accent6">
                    <a:lumMod val="50000"/>
                  </a:schemeClr>
                </a:solidFill>
              </a:rPr>
              <a:t>Thiên</a:t>
            </a:r>
            <a:br>
              <a:rPr lang="fr-FR" sz="4000" dirty="0">
                <a:solidFill>
                  <a:schemeClr val="accent6">
                    <a:lumMod val="50000"/>
                  </a:schemeClr>
                </a:solidFill>
              </a:rPr>
            </a:br>
            <a:endParaRPr lang="fr-FR" sz="40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995E45A-B4BF-0946-ABB5-3E413A3F7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63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D50795A-967C-7C46-AF03-58986501C8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5908" y="92294"/>
            <a:ext cx="5076092" cy="676570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049B830-96BA-A147-8681-7A1DB4F584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1594338"/>
            <a:ext cx="7016504" cy="526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7652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>
            <a:extLst>
              <a:ext uri="{FF2B5EF4-FFF2-40B4-BE49-F238E27FC236}">
                <a16:creationId xmlns:a16="http://schemas.microsoft.com/office/drawing/2014/main" id="{D523C0C9-1FEA-6248-A83B-7C7715B7D9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47030" y="1559469"/>
            <a:ext cx="8157899" cy="4793156"/>
          </a:xfrm>
          <a:solidFill>
            <a:schemeClr val="accent6">
              <a:lumMod val="20000"/>
              <a:lumOff val="80000"/>
              <a:alpha val="40000"/>
            </a:schemeClr>
          </a:solidFill>
        </p:spPr>
        <p:txBody>
          <a:bodyPr anchor="t">
            <a:noAutofit/>
          </a:bodyPr>
          <a:lstStyle/>
          <a:p>
            <a:pPr marL="342900" indent="-342900"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Géographie</a:t>
            </a:r>
            <a:r>
              <a:rPr lang="fr-FR" altLang="fr-FR" sz="2000" dirty="0">
                <a:cs typeface="Times New Roman" panose="02020603050405020304" pitchFamily="18" charset="0"/>
              </a:rPr>
              <a:t> : Situé dans le district </a:t>
            </a:r>
            <a:r>
              <a:rPr lang="fr-FR" altLang="fr-FR" sz="2000" dirty="0" err="1">
                <a:cs typeface="Times New Roman" panose="02020603050405020304" pitchFamily="18" charset="0"/>
              </a:rPr>
              <a:t>Binh</a:t>
            </a:r>
            <a:r>
              <a:rPr lang="fr-FR" altLang="fr-FR" sz="2000" dirty="0">
                <a:cs typeface="Times New Roman" panose="02020603050405020304" pitchFamily="18" charset="0"/>
              </a:rPr>
              <a:t> </a:t>
            </a:r>
            <a:r>
              <a:rPr lang="fr-FR" altLang="fr-FR" sz="2000" dirty="0" err="1">
                <a:cs typeface="Times New Roman" panose="02020603050405020304" pitchFamily="18" charset="0"/>
              </a:rPr>
              <a:t>Thanh</a:t>
            </a:r>
            <a:r>
              <a:rPr lang="fr-FR" altLang="fr-FR" sz="2000" dirty="0">
                <a:cs typeface="Times New Roman" panose="02020603050405020304" pitchFamily="18" charset="0"/>
              </a:rPr>
              <a:t>, de la ville d’Ho Chi Minh</a:t>
            </a:r>
          </a:p>
          <a:p>
            <a:pPr marL="342900" indent="-342900"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Actions EDV </a:t>
            </a:r>
            <a:r>
              <a:rPr lang="fr-FR" altLang="fr-FR" sz="2000" dirty="0">
                <a:cs typeface="Times New Roman" panose="02020603050405020304" pitchFamily="18" charset="0"/>
              </a:rPr>
              <a:t>: </a:t>
            </a:r>
          </a:p>
          <a:p>
            <a:pPr lvl="1">
              <a:lnSpc>
                <a:spcPct val="120000"/>
              </a:lnSpc>
              <a:spcBef>
                <a:spcPct val="0"/>
              </a:spcBef>
              <a:defRPr/>
            </a:pPr>
            <a:r>
              <a:rPr lang="fr-FR" altLang="fr-FR" sz="2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Soutien du salaire des enseignants au nombre de 6 </a:t>
            </a:r>
          </a:p>
          <a:p>
            <a:pPr lvl="1">
              <a:lnSpc>
                <a:spcPct val="120000"/>
              </a:lnSpc>
              <a:spcBef>
                <a:spcPct val="0"/>
              </a:spcBef>
              <a:defRPr/>
            </a:pPr>
            <a:r>
              <a:rPr lang="fr-FR" altLang="fr-FR" sz="2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Ecole du cœur </a:t>
            </a:r>
            <a:r>
              <a:rPr lang="fr-FR" altLang="fr-FR" sz="2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créé par </a:t>
            </a:r>
            <a:r>
              <a:rPr lang="fr-FR" altLang="fr-FR" sz="20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Doan</a:t>
            </a:r>
            <a:r>
              <a:rPr lang="fr-FR" altLang="fr-FR" sz="2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, accueillant 150 enfants du CP au CM2, + une classe spéciale pour 22 enfants handicapés</a:t>
            </a:r>
          </a:p>
          <a:p>
            <a:pPr lvl="1">
              <a:lnSpc>
                <a:spcPct val="120000"/>
              </a:lnSpc>
              <a:spcBef>
                <a:spcPct val="0"/>
              </a:spcBef>
              <a:defRPr/>
            </a:pPr>
            <a:r>
              <a:rPr lang="fr-FR" altLang="fr-FR" sz="2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fr-FR" altLang="fr-FR" sz="2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Cours de 7h à 17h, </a:t>
            </a:r>
            <a:r>
              <a:rPr lang="fr-FR" altLang="fr-FR" sz="2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5 jours par semaine. CP et CE1 travaillent toute la journée. Une centaine d’enfants déjeunent </a:t>
            </a:r>
            <a:r>
              <a:rPr lang="fr-FR" altLang="fr-FR" sz="2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gratuitement </a:t>
            </a:r>
          </a:p>
          <a:p>
            <a:pPr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 Caractéristiques: </a:t>
            </a:r>
            <a:r>
              <a:rPr lang="fr-FR" altLang="fr-FR" sz="2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Les enfants sont sans acte de naissance, papiers temporaires…</a:t>
            </a:r>
            <a:endParaRPr lang="fr-FR" altLang="fr-FR" sz="2000" dirty="0"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Suivi</a:t>
            </a:r>
            <a:r>
              <a:rPr lang="fr-FR" altLang="fr-FR" sz="2000" dirty="0">
                <a:cs typeface="Times New Roman" panose="02020603050405020304" pitchFamily="18" charset="0"/>
              </a:rPr>
              <a:t>: </a:t>
            </a:r>
            <a:r>
              <a:rPr lang="fr-FR" altLang="fr-FR" sz="2000" dirty="0" err="1">
                <a:cs typeface="Times New Roman" panose="02020603050405020304" pitchFamily="18" charset="0"/>
              </a:rPr>
              <a:t>Doan</a:t>
            </a:r>
            <a:r>
              <a:rPr lang="fr-FR" altLang="fr-FR" sz="2000" dirty="0">
                <a:cs typeface="Times New Roman" panose="02020603050405020304" pitchFamily="18" charset="0"/>
              </a:rPr>
              <a:t> et Sai 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Statut </a:t>
            </a:r>
            <a:r>
              <a:rPr lang="fr-FR" altLang="fr-FR" sz="2000" dirty="0">
                <a:cs typeface="Times New Roman" panose="02020603050405020304" pitchFamily="18" charset="0"/>
              </a:rPr>
              <a:t>: </a:t>
            </a:r>
            <a:r>
              <a:rPr lang="fr-FR" altLang="fr-FR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Recherche de financement</a:t>
            </a:r>
            <a:r>
              <a:rPr lang="fr-FR" altLang="fr-FR" sz="2400" b="1" dirty="0">
                <a:cs typeface="Times New Roman" panose="02020603050405020304" pitchFamily="18" charset="0"/>
              </a:rPr>
              <a:t>	</a:t>
            </a:r>
            <a:endParaRPr lang="fr-FR" altLang="fr-FR" sz="2400" b="1" dirty="0"/>
          </a:p>
          <a:p>
            <a:pPr lvl="2">
              <a:lnSpc>
                <a:spcPct val="170000"/>
              </a:lnSpc>
              <a:buFontTx/>
              <a:buNone/>
            </a:pPr>
            <a:r>
              <a:rPr lang="fr-FR" altLang="fr-FR" sz="2400" dirty="0"/>
              <a:t>			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96CBD88-8B75-BE43-B3DB-80611A154760}"/>
              </a:ext>
            </a:extLst>
          </p:cNvPr>
          <p:cNvSpPr txBox="1"/>
          <p:nvPr/>
        </p:nvSpPr>
        <p:spPr>
          <a:xfrm>
            <a:off x="6758432" y="599695"/>
            <a:ext cx="2831083" cy="584775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fr-FR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Ecole </a:t>
            </a:r>
            <a:r>
              <a:rPr lang="fr-FR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Phổ</a:t>
            </a:r>
            <a:r>
              <a:rPr lang="fr-FR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fr-FR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Cấp</a:t>
            </a:r>
            <a:r>
              <a:rPr lang="fr-FR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</a:p>
        </p:txBody>
      </p:sp>
      <p:sp>
        <p:nvSpPr>
          <p:cNvPr id="13" name="Moins 12">
            <a:extLst>
              <a:ext uri="{FF2B5EF4-FFF2-40B4-BE49-F238E27FC236}">
                <a16:creationId xmlns:a16="http://schemas.microsoft.com/office/drawing/2014/main" id="{00911D84-0723-554B-A64A-782700B06136}"/>
              </a:ext>
            </a:extLst>
          </p:cNvPr>
          <p:cNvSpPr/>
          <p:nvPr/>
        </p:nvSpPr>
        <p:spPr>
          <a:xfrm>
            <a:off x="-440968" y="1235510"/>
            <a:ext cx="7871022" cy="274336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Moins 13">
            <a:extLst>
              <a:ext uri="{FF2B5EF4-FFF2-40B4-BE49-F238E27FC236}">
                <a16:creationId xmlns:a16="http://schemas.microsoft.com/office/drawing/2014/main" id="{F36D94BF-BD90-614C-BE14-01DDD78D2C63}"/>
              </a:ext>
            </a:extLst>
          </p:cNvPr>
          <p:cNvSpPr/>
          <p:nvPr/>
        </p:nvSpPr>
        <p:spPr>
          <a:xfrm rot="5400000" flipV="1">
            <a:off x="-1404360" y="3706611"/>
            <a:ext cx="6018571" cy="284207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AFBDF30-334F-F244-822A-7D37E1FF0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64</a:t>
            </a:fld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844F535-A90A-8A49-99EB-32349C4991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6350"/>
            <a:ext cx="1423851" cy="514397"/>
          </a:xfrm>
          <a:prstGeom prst="rect">
            <a:avLst/>
          </a:prstGeom>
        </p:spPr>
      </p:pic>
      <p:pic>
        <p:nvPicPr>
          <p:cNvPr id="16" name="Picture 4" descr="logo_EDV_m">
            <a:extLst>
              <a:ext uri="{FF2B5EF4-FFF2-40B4-BE49-F238E27FC236}">
                <a16:creationId xmlns:a16="http://schemas.microsoft.com/office/drawing/2014/main" id="{D0A04372-238B-7C40-97F7-9D6FA752A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4160" y="0"/>
            <a:ext cx="1767840" cy="97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id="{78A4F43D-5A56-DF40-BBF2-B25A0C98ED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1800" y="379945"/>
            <a:ext cx="5908589" cy="826677"/>
          </a:xfrm>
          <a:solidFill>
            <a:srgbClr val="EFE9D9">
              <a:alpha val="88000"/>
            </a:srgbClr>
          </a:solidFill>
        </p:spPr>
        <p:txBody>
          <a:bodyPr>
            <a:normAutofit/>
          </a:bodyPr>
          <a:lstStyle/>
          <a:p>
            <a:pPr eaLnBrk="1" hangingPunct="1"/>
            <a:r>
              <a:rPr lang="fr-FR" altLang="fr-FR" sz="4000" b="1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</a:rPr>
              <a:t>Dernières réalisations - Sud</a:t>
            </a:r>
          </a:p>
        </p:txBody>
      </p:sp>
      <p:grpSp>
        <p:nvGrpSpPr>
          <p:cNvPr id="18" name="Groupe 8">
            <a:extLst>
              <a:ext uri="{FF2B5EF4-FFF2-40B4-BE49-F238E27FC236}">
                <a16:creationId xmlns:a16="http://schemas.microsoft.com/office/drawing/2014/main" id="{F2DC3709-F8B1-4940-A1D3-78159EF848C4}"/>
              </a:ext>
            </a:extLst>
          </p:cNvPr>
          <p:cNvGrpSpPr/>
          <p:nvPr/>
        </p:nvGrpSpPr>
        <p:grpSpPr>
          <a:xfrm>
            <a:off x="359766" y="1686397"/>
            <a:ext cx="956866" cy="993047"/>
            <a:chOff x="-2236594" y="1645611"/>
            <a:chExt cx="792429" cy="792428"/>
          </a:xfrm>
          <a:solidFill>
            <a:schemeClr val="accent6">
              <a:lumMod val="40000"/>
              <a:lumOff val="60000"/>
              <a:alpha val="61000"/>
            </a:schemeClr>
          </a:solidFill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5C39715C-04A4-0F49-9D52-997E914FEC69}"/>
                </a:ext>
              </a:extLst>
            </p:cNvPr>
            <p:cNvSpPr/>
            <p:nvPr/>
          </p:nvSpPr>
          <p:spPr bwMode="auto">
            <a:xfrm>
              <a:off x="-2236593" y="1645611"/>
              <a:ext cx="792428" cy="79242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79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fr-FR" sz="105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AB9832F1-3941-1F4F-A5FE-5C5D94CD9C5B}"/>
                </a:ext>
              </a:extLst>
            </p:cNvPr>
            <p:cNvSpPr txBox="1"/>
            <p:nvPr/>
          </p:nvSpPr>
          <p:spPr>
            <a:xfrm>
              <a:off x="-2236594" y="1910605"/>
              <a:ext cx="792428" cy="24559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b="1" dirty="0">
                  <a:solidFill>
                    <a:schemeClr val="accent6">
                      <a:lumMod val="50000"/>
                    </a:schemeClr>
                  </a:solidFill>
                </a:rPr>
                <a:t>ACTIF</a:t>
              </a:r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72C82B5F-0992-564A-B724-8EC03011B58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2200" y="1674388"/>
            <a:ext cx="2250106" cy="434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0946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0362EB8-21F4-6E4E-8457-B8F560E18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65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5DDB203-596D-C74B-B050-164374B021D1}"/>
              </a:ext>
            </a:extLst>
          </p:cNvPr>
          <p:cNvSpPr txBox="1"/>
          <p:nvPr/>
        </p:nvSpPr>
        <p:spPr>
          <a:xfrm>
            <a:off x="345909" y="464945"/>
            <a:ext cx="2831083" cy="646331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fr-FR" sz="36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Ecole </a:t>
            </a:r>
            <a:r>
              <a:rPr lang="fr-FR" sz="36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Phổ</a:t>
            </a:r>
            <a:r>
              <a:rPr lang="fr-FR" sz="36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fr-FR" sz="36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Cấp</a:t>
            </a:r>
            <a:r>
              <a:rPr lang="fr-FR" sz="36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BFBF368-C30B-C448-AF99-B8E15979F5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10481"/>
            <a:ext cx="6164933" cy="470095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75B3779-0C52-6347-B29F-5FBB093AB52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7046" y="1483165"/>
            <a:ext cx="6224954" cy="475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61605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>
            <a:extLst>
              <a:ext uri="{FF2B5EF4-FFF2-40B4-BE49-F238E27FC236}">
                <a16:creationId xmlns:a16="http://schemas.microsoft.com/office/drawing/2014/main" id="{D523C0C9-1FEA-6248-A83B-7C7715B7D9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47030" y="1559469"/>
            <a:ext cx="8534108" cy="4793156"/>
          </a:xfrm>
          <a:solidFill>
            <a:schemeClr val="accent6">
              <a:lumMod val="20000"/>
              <a:lumOff val="80000"/>
              <a:alpha val="40000"/>
            </a:schemeClr>
          </a:solidFill>
        </p:spPr>
        <p:txBody>
          <a:bodyPr anchor="t">
            <a:no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Géographie</a:t>
            </a:r>
            <a:r>
              <a:rPr lang="fr-FR" altLang="fr-FR" sz="2000" dirty="0">
                <a:cs typeface="Times New Roman" panose="02020603050405020304" pitchFamily="18" charset="0"/>
              </a:rPr>
              <a:t> : Situé dans la province de </a:t>
            </a:r>
            <a:r>
              <a:rPr lang="fr-FR" altLang="fr-FR" sz="2000" b="1" dirty="0" err="1">
                <a:cs typeface="Times New Roman" panose="02020603050405020304" pitchFamily="18" charset="0"/>
              </a:rPr>
              <a:t>Binh</a:t>
            </a:r>
            <a:r>
              <a:rPr lang="fr-FR" altLang="fr-FR" sz="2000" b="1" dirty="0">
                <a:cs typeface="Times New Roman" panose="02020603050405020304" pitchFamily="18" charset="0"/>
              </a:rPr>
              <a:t> Thuan, </a:t>
            </a:r>
          </a:p>
          <a:p>
            <a:pPr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Actions EDV </a:t>
            </a:r>
            <a:r>
              <a:rPr lang="fr-FR" altLang="fr-FR" sz="2000" dirty="0">
                <a:cs typeface="Times New Roman" panose="02020603050405020304" pitchFamily="18" charset="0"/>
              </a:rPr>
              <a:t>: </a:t>
            </a:r>
            <a:r>
              <a:rPr lang="fr-FR" sz="2000" dirty="0">
                <a:solidFill>
                  <a:schemeClr val="accent6">
                    <a:lumMod val="50000"/>
                  </a:schemeClr>
                </a:solidFill>
              </a:rPr>
              <a:t>Programme lancé en octobre 2023, avec 1 réunion mensuelle</a:t>
            </a:r>
          </a:p>
          <a:p>
            <a:pPr marL="0" indent="0"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fr-FR" sz="1800" b="1" dirty="0">
                <a:solidFill>
                  <a:schemeClr val="accent6">
                    <a:lumMod val="50000"/>
                  </a:schemeClr>
                </a:solidFill>
              </a:rPr>
              <a:t>      Trois éléments </a:t>
            </a:r>
            <a:r>
              <a:rPr lang="fr-FR" sz="1800" dirty="0">
                <a:solidFill>
                  <a:schemeClr val="accent6">
                    <a:lumMod val="50000"/>
                  </a:schemeClr>
                </a:solidFill>
              </a:rPr>
              <a:t>sont importants pour la réussite du projet 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fr-FR" sz="1800" b="1" dirty="0">
                <a:solidFill>
                  <a:schemeClr val="accent6">
                    <a:lumMod val="50000"/>
                  </a:schemeClr>
                </a:solidFill>
              </a:rPr>
              <a:t>Le prêt</a:t>
            </a:r>
            <a:r>
              <a:rPr lang="fr-FR" sz="1800" dirty="0">
                <a:solidFill>
                  <a:schemeClr val="accent6">
                    <a:lumMod val="50000"/>
                  </a:schemeClr>
                </a:solidFill>
              </a:rPr>
              <a:t> : chaque famille reçoit 5 000 000 </a:t>
            </a:r>
            <a:r>
              <a:rPr lang="fr-FR" sz="1800" dirty="0" err="1">
                <a:solidFill>
                  <a:schemeClr val="accent6">
                    <a:lumMod val="50000"/>
                  </a:schemeClr>
                </a:solidFill>
              </a:rPr>
              <a:t>vnd</a:t>
            </a:r>
            <a:r>
              <a:rPr lang="fr-FR" sz="1800" dirty="0">
                <a:solidFill>
                  <a:schemeClr val="accent6">
                    <a:lumMod val="50000"/>
                  </a:schemeClr>
                </a:solidFill>
              </a:rPr>
              <a:t> (# 200 €) ; le prêt est à 1%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fr-FR" sz="1800" b="1" dirty="0">
                <a:solidFill>
                  <a:schemeClr val="accent6">
                    <a:lumMod val="50000"/>
                  </a:schemeClr>
                </a:solidFill>
              </a:rPr>
              <a:t>La solid</a:t>
            </a:r>
            <a:r>
              <a:rPr lang="fr-FR" sz="1800" dirty="0">
                <a:solidFill>
                  <a:schemeClr val="accent6">
                    <a:lumMod val="50000"/>
                  </a:schemeClr>
                </a:solidFill>
              </a:rPr>
              <a:t>arité : Les familles sont solidaires entre elles car le groupe est collectivement responsable du remboursement mensuel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fr-FR" sz="1800" b="1" dirty="0">
                <a:solidFill>
                  <a:schemeClr val="accent6">
                    <a:lumMod val="50000"/>
                  </a:schemeClr>
                </a:solidFill>
              </a:rPr>
              <a:t>La confiance</a:t>
            </a:r>
            <a:r>
              <a:rPr lang="fr-FR" sz="1800" dirty="0">
                <a:solidFill>
                  <a:schemeClr val="accent6">
                    <a:lumMod val="50000"/>
                  </a:schemeClr>
                </a:solidFill>
              </a:rPr>
              <a:t> : les familles sont connues, ce sont les parents des enfants parrainés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800" b="1" dirty="0">
                <a:solidFill>
                  <a:schemeClr val="accent6">
                    <a:lumMod val="50000"/>
                  </a:schemeClr>
                </a:solidFill>
              </a:rPr>
              <a:t>A 4 mois </a:t>
            </a:r>
            <a:r>
              <a:rPr lang="fr-FR" sz="1800" dirty="0">
                <a:solidFill>
                  <a:schemeClr val="accent6">
                    <a:lumMod val="50000"/>
                  </a:schemeClr>
                </a:solidFill>
              </a:rPr>
              <a:t>revue de l’emploi des fonds empruntés; la grande réussite: achat d'un couple de chèvres et naissance d’un chevreau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altLang="fr-FR" sz="18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Coût: </a:t>
            </a:r>
            <a:r>
              <a:rPr lang="fr-FR" altLang="fr-FR" sz="18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fonction du nombre de familles</a:t>
            </a:r>
          </a:p>
          <a:p>
            <a:pPr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Caractéristiques: </a:t>
            </a:r>
            <a:r>
              <a:rPr lang="fr-FR" altLang="fr-FR" sz="2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Minorités ethniques</a:t>
            </a:r>
            <a:endParaRPr lang="fr-FR" altLang="fr-FR" sz="2000" dirty="0"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Suivi</a:t>
            </a:r>
            <a:r>
              <a:rPr lang="fr-FR" altLang="fr-FR" sz="2000" dirty="0">
                <a:cs typeface="Times New Roman" panose="02020603050405020304" pitchFamily="18" charset="0"/>
              </a:rPr>
              <a:t>: Sr Duc et </a:t>
            </a:r>
            <a:r>
              <a:rPr lang="fr-FR" altLang="fr-FR" sz="2000" dirty="0" err="1">
                <a:cs typeface="Times New Roman" panose="02020603050405020304" pitchFamily="18" charset="0"/>
              </a:rPr>
              <a:t>Loan</a:t>
            </a:r>
            <a:endParaRPr lang="fr-FR" altLang="fr-FR" sz="2000" dirty="0"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Statut </a:t>
            </a:r>
            <a:r>
              <a:rPr lang="fr-FR" altLang="fr-FR" sz="2000" dirty="0">
                <a:cs typeface="Times New Roman" panose="02020603050405020304" pitchFamily="18" charset="0"/>
              </a:rPr>
              <a:t>: </a:t>
            </a:r>
            <a:r>
              <a:rPr lang="fr-FR" altLang="fr-FR" sz="2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projet financé par </a:t>
            </a:r>
            <a:r>
              <a:rPr lang="fr-FR" altLang="fr-FR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des dons ciblés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fr-FR" altLang="fr-FR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NOUVEAU PROGRAMME mis en place à Song Phan</a:t>
            </a:r>
            <a:r>
              <a:rPr lang="fr-FR" altLang="fr-FR" sz="2400" b="1" dirty="0">
                <a:cs typeface="Times New Roman" panose="02020603050405020304" pitchFamily="18" charset="0"/>
              </a:rPr>
              <a:t>	</a:t>
            </a:r>
            <a:endParaRPr lang="fr-FR" altLang="fr-FR" sz="2400" b="1" dirty="0"/>
          </a:p>
          <a:p>
            <a:pPr lvl="2">
              <a:lnSpc>
                <a:spcPct val="170000"/>
              </a:lnSpc>
              <a:buFontTx/>
              <a:buNone/>
            </a:pPr>
            <a:r>
              <a:rPr lang="fr-FR" altLang="fr-FR" sz="2400" dirty="0"/>
              <a:t>			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96CBD88-8B75-BE43-B3DB-80611A154760}"/>
              </a:ext>
            </a:extLst>
          </p:cNvPr>
          <p:cNvSpPr txBox="1"/>
          <p:nvPr/>
        </p:nvSpPr>
        <p:spPr>
          <a:xfrm>
            <a:off x="6758432" y="353474"/>
            <a:ext cx="3217906" cy="1077218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fr-FR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Micro-Crédit à </a:t>
            </a:r>
          </a:p>
          <a:p>
            <a:r>
              <a:rPr lang="fr-FR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Vũ</a:t>
            </a:r>
            <a:r>
              <a:rPr lang="fr-FR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fr-FR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Hoà</a:t>
            </a:r>
            <a:r>
              <a:rPr lang="fr-FR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et </a:t>
            </a:r>
            <a:r>
              <a:rPr lang="fr-FR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Dak</a:t>
            </a:r>
            <a:r>
              <a:rPr lang="fr-FR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Hai </a:t>
            </a:r>
          </a:p>
        </p:txBody>
      </p:sp>
      <p:sp>
        <p:nvSpPr>
          <p:cNvPr id="13" name="Moins 12">
            <a:extLst>
              <a:ext uri="{FF2B5EF4-FFF2-40B4-BE49-F238E27FC236}">
                <a16:creationId xmlns:a16="http://schemas.microsoft.com/office/drawing/2014/main" id="{00911D84-0723-554B-A64A-782700B06136}"/>
              </a:ext>
            </a:extLst>
          </p:cNvPr>
          <p:cNvSpPr/>
          <p:nvPr/>
        </p:nvSpPr>
        <p:spPr>
          <a:xfrm>
            <a:off x="-440968" y="1235510"/>
            <a:ext cx="7871022" cy="274336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Moins 13">
            <a:extLst>
              <a:ext uri="{FF2B5EF4-FFF2-40B4-BE49-F238E27FC236}">
                <a16:creationId xmlns:a16="http://schemas.microsoft.com/office/drawing/2014/main" id="{F36D94BF-BD90-614C-BE14-01DDD78D2C63}"/>
              </a:ext>
            </a:extLst>
          </p:cNvPr>
          <p:cNvSpPr/>
          <p:nvPr/>
        </p:nvSpPr>
        <p:spPr>
          <a:xfrm rot="5400000" flipV="1">
            <a:off x="-1404360" y="3706611"/>
            <a:ext cx="6018571" cy="284207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AFBDF30-334F-F244-822A-7D37E1FF0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66</a:t>
            </a:fld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844F535-A90A-8A49-99EB-32349C4991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6350"/>
            <a:ext cx="1423851" cy="514397"/>
          </a:xfrm>
          <a:prstGeom prst="rect">
            <a:avLst/>
          </a:prstGeom>
        </p:spPr>
      </p:pic>
      <p:pic>
        <p:nvPicPr>
          <p:cNvPr id="16" name="Picture 4" descr="logo_EDV_m">
            <a:extLst>
              <a:ext uri="{FF2B5EF4-FFF2-40B4-BE49-F238E27FC236}">
                <a16:creationId xmlns:a16="http://schemas.microsoft.com/office/drawing/2014/main" id="{D0A04372-238B-7C40-97F7-9D6FA752A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4160" y="0"/>
            <a:ext cx="1767840" cy="97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id="{78A4F43D-5A56-DF40-BBF2-B25A0C98ED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1800" y="379945"/>
            <a:ext cx="5908589" cy="826677"/>
          </a:xfrm>
          <a:solidFill>
            <a:srgbClr val="EFE9D9">
              <a:alpha val="88000"/>
            </a:srgbClr>
          </a:solidFill>
        </p:spPr>
        <p:txBody>
          <a:bodyPr>
            <a:normAutofit/>
          </a:bodyPr>
          <a:lstStyle/>
          <a:p>
            <a:pPr eaLnBrk="1" hangingPunct="1"/>
            <a:r>
              <a:rPr lang="fr-FR" altLang="fr-FR" sz="4000" b="1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</a:rPr>
              <a:t>Dernières réalisations - Sud</a:t>
            </a:r>
          </a:p>
        </p:txBody>
      </p:sp>
      <p:grpSp>
        <p:nvGrpSpPr>
          <p:cNvPr id="18" name="Groupe 8">
            <a:extLst>
              <a:ext uri="{FF2B5EF4-FFF2-40B4-BE49-F238E27FC236}">
                <a16:creationId xmlns:a16="http://schemas.microsoft.com/office/drawing/2014/main" id="{F2DC3709-F8B1-4940-A1D3-78159EF848C4}"/>
              </a:ext>
            </a:extLst>
          </p:cNvPr>
          <p:cNvGrpSpPr/>
          <p:nvPr/>
        </p:nvGrpSpPr>
        <p:grpSpPr>
          <a:xfrm>
            <a:off x="359766" y="1686397"/>
            <a:ext cx="956866" cy="993047"/>
            <a:chOff x="-2236594" y="1645611"/>
            <a:chExt cx="792429" cy="792428"/>
          </a:xfrm>
          <a:solidFill>
            <a:schemeClr val="accent6">
              <a:lumMod val="40000"/>
              <a:lumOff val="60000"/>
              <a:alpha val="61000"/>
            </a:schemeClr>
          </a:solidFill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5C39715C-04A4-0F49-9D52-997E914FEC69}"/>
                </a:ext>
              </a:extLst>
            </p:cNvPr>
            <p:cNvSpPr/>
            <p:nvPr/>
          </p:nvSpPr>
          <p:spPr bwMode="auto">
            <a:xfrm>
              <a:off x="-2236593" y="1645611"/>
              <a:ext cx="792428" cy="79242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79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fr-FR" sz="105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AB9832F1-3941-1F4F-A5FE-5C5D94CD9C5B}"/>
                </a:ext>
              </a:extLst>
            </p:cNvPr>
            <p:cNvSpPr txBox="1"/>
            <p:nvPr/>
          </p:nvSpPr>
          <p:spPr>
            <a:xfrm>
              <a:off x="-2236594" y="1910605"/>
              <a:ext cx="792428" cy="24559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b="1" dirty="0">
                  <a:solidFill>
                    <a:schemeClr val="accent6">
                      <a:lumMod val="50000"/>
                    </a:schemeClr>
                  </a:solidFill>
                </a:rPr>
                <a:t>ACTIF</a:t>
              </a:r>
            </a:p>
          </p:txBody>
        </p:sp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4111E700-A113-C541-BE9A-C264AFC0514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683" y="1686397"/>
            <a:ext cx="1845111" cy="424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1115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A210FFE-DC99-5448-AEE3-5413D79A5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67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15A7001-A79C-5949-8C6B-93A24AB723B5}"/>
              </a:ext>
            </a:extLst>
          </p:cNvPr>
          <p:cNvSpPr txBox="1"/>
          <p:nvPr/>
        </p:nvSpPr>
        <p:spPr>
          <a:xfrm>
            <a:off x="299017" y="353474"/>
            <a:ext cx="3217906" cy="1077218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fr-FR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Micro-Crédit à </a:t>
            </a:r>
          </a:p>
          <a:p>
            <a:r>
              <a:rPr lang="fr-FR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Vũ</a:t>
            </a:r>
            <a:r>
              <a:rPr lang="fr-FR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fr-FR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Hoà</a:t>
            </a:r>
            <a:r>
              <a:rPr lang="fr-FR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et </a:t>
            </a:r>
            <a:r>
              <a:rPr lang="fr-FR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Dak</a:t>
            </a:r>
            <a:r>
              <a:rPr lang="fr-FR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Hai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9BDA697-A5CD-A144-B374-28DA59EACB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59169"/>
            <a:ext cx="3918857" cy="533953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603DBCE-3ACD-B744-AB12-AE3BA25E51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0250" y="1410749"/>
            <a:ext cx="8461749" cy="544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57350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>
            <a:extLst>
              <a:ext uri="{FF2B5EF4-FFF2-40B4-BE49-F238E27FC236}">
                <a16:creationId xmlns:a16="http://schemas.microsoft.com/office/drawing/2014/main" id="{D523C0C9-1FEA-6248-A83B-7C7715B7D9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98424" y="1677982"/>
            <a:ext cx="7381500" cy="4352992"/>
          </a:xfrm>
          <a:solidFill>
            <a:schemeClr val="accent6">
              <a:lumMod val="20000"/>
              <a:lumOff val="80000"/>
              <a:alpha val="40000"/>
            </a:schemeClr>
          </a:solidFill>
        </p:spPr>
        <p:txBody>
          <a:bodyPr anchor="t">
            <a:noAutofit/>
          </a:bodyPr>
          <a:lstStyle/>
          <a:p>
            <a:pPr marL="342900" indent="-342900"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Géographie</a:t>
            </a:r>
            <a:r>
              <a:rPr lang="fr-FR" altLang="fr-FR" sz="2000" dirty="0">
                <a:cs typeface="Times New Roman" panose="02020603050405020304" pitchFamily="18" charset="0"/>
              </a:rPr>
              <a:t> : Situé dans la </a:t>
            </a:r>
            <a:r>
              <a:rPr lang="fr-FR" altLang="fr-FR" sz="2000" b="1" dirty="0">
                <a:cs typeface="Times New Roman" panose="02020603050405020304" pitchFamily="18" charset="0"/>
              </a:rPr>
              <a:t>province de </a:t>
            </a:r>
            <a:r>
              <a:rPr lang="fr-FR" altLang="fr-FR" sz="2000" b="1" dirty="0" err="1">
                <a:cs typeface="Times New Roman" panose="02020603050405020304" pitchFamily="18" charset="0"/>
              </a:rPr>
              <a:t>Hau</a:t>
            </a:r>
            <a:r>
              <a:rPr lang="fr-FR" altLang="fr-FR" sz="2000" b="1" dirty="0">
                <a:cs typeface="Times New Roman" panose="02020603050405020304" pitchFamily="18" charset="0"/>
              </a:rPr>
              <a:t> </a:t>
            </a:r>
            <a:r>
              <a:rPr lang="fr-FR" altLang="fr-FR" sz="2000" b="1" dirty="0" err="1">
                <a:cs typeface="Times New Roman" panose="02020603050405020304" pitchFamily="18" charset="0"/>
              </a:rPr>
              <a:t>Giang</a:t>
            </a:r>
            <a:endParaRPr lang="fr-FR" altLang="fr-FR" sz="2000" dirty="0"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Actions EDV </a:t>
            </a:r>
            <a:r>
              <a:rPr lang="fr-FR" altLang="fr-FR" sz="2000" dirty="0">
                <a:cs typeface="Times New Roman" panose="02020603050405020304" pitchFamily="18" charset="0"/>
              </a:rPr>
              <a:t>: 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fr-FR" altLang="fr-FR" sz="2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Construction d’une école maternelle avec 2 salles de classe + sanitaires et rénovation des classes existantes et de la cuisine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fr-FR" altLang="fr-FR" sz="2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Accueil de 60 enfants en maternelle 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fr-FR" altLang="fr-FR" sz="2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Cours de soutien pour 20 enfants de 8 à 10 ans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fr-FR" altLang="fr-FR" sz="2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Cours d’été pour 80 enfants du primaire et du collège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Suivi</a:t>
            </a:r>
            <a:r>
              <a:rPr lang="fr-FR" altLang="fr-FR" sz="2000" dirty="0">
                <a:cs typeface="Times New Roman" panose="02020603050405020304" pitchFamily="18" charset="0"/>
              </a:rPr>
              <a:t>: Sai et la congrégation des Filles de Marie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  Caractéristiques</a:t>
            </a:r>
            <a:r>
              <a:rPr lang="fr-FR" altLang="fr-FR" sz="2000" dirty="0">
                <a:cs typeface="Times New Roman" panose="02020603050405020304" pitchFamily="18" charset="0"/>
              </a:rPr>
              <a:t>: zone rurale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fr-FR" altLang="fr-FR" sz="2000" dirty="0">
                <a:cs typeface="Times New Roman" panose="02020603050405020304" pitchFamily="18" charset="0"/>
              </a:rPr>
              <a:t>  </a:t>
            </a:r>
            <a:r>
              <a:rPr lang="fr-FR" altLang="fr-FR" sz="2400" dirty="0">
                <a:cs typeface="Times New Roman" panose="02020603050405020304" pitchFamily="18" charset="0"/>
              </a:rPr>
              <a:t>Statut </a:t>
            </a:r>
            <a:r>
              <a:rPr lang="fr-FR" altLang="fr-FR" sz="2000" dirty="0">
                <a:cs typeface="Times New Roman" panose="02020603050405020304" pitchFamily="18" charset="0"/>
              </a:rPr>
              <a:t>: </a:t>
            </a:r>
            <a:r>
              <a:rPr lang="fr-FR" altLang="fr-FR" sz="2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projet financé par le </a:t>
            </a:r>
            <a:r>
              <a:rPr lang="fr-FR" altLang="fr-FR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lycée Albert de Mun</a:t>
            </a:r>
          </a:p>
          <a:p>
            <a:pPr>
              <a:lnSpc>
                <a:spcPct val="17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	</a:t>
            </a:r>
            <a:endParaRPr lang="fr-FR" altLang="fr-FR" sz="2400" dirty="0"/>
          </a:p>
          <a:p>
            <a:pPr lvl="2">
              <a:lnSpc>
                <a:spcPct val="170000"/>
              </a:lnSpc>
              <a:buFontTx/>
              <a:buNone/>
            </a:pPr>
            <a:r>
              <a:rPr lang="fr-FR" altLang="fr-FR" sz="2400" dirty="0"/>
              <a:t>			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96CBD88-8B75-BE43-B3DB-80611A154760}"/>
              </a:ext>
            </a:extLst>
          </p:cNvPr>
          <p:cNvSpPr txBox="1"/>
          <p:nvPr/>
        </p:nvSpPr>
        <p:spPr>
          <a:xfrm>
            <a:off x="6758433" y="621847"/>
            <a:ext cx="1946138" cy="584775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Vĩnh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Chèo</a:t>
            </a:r>
            <a:endParaRPr lang="fr-FR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Moins 12">
            <a:extLst>
              <a:ext uri="{FF2B5EF4-FFF2-40B4-BE49-F238E27FC236}">
                <a16:creationId xmlns:a16="http://schemas.microsoft.com/office/drawing/2014/main" id="{00911D84-0723-554B-A64A-782700B06136}"/>
              </a:ext>
            </a:extLst>
          </p:cNvPr>
          <p:cNvSpPr/>
          <p:nvPr/>
        </p:nvSpPr>
        <p:spPr>
          <a:xfrm>
            <a:off x="-440968" y="1235510"/>
            <a:ext cx="7871022" cy="274336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Moins 13">
            <a:extLst>
              <a:ext uri="{FF2B5EF4-FFF2-40B4-BE49-F238E27FC236}">
                <a16:creationId xmlns:a16="http://schemas.microsoft.com/office/drawing/2014/main" id="{F36D94BF-BD90-614C-BE14-01DDD78D2C63}"/>
              </a:ext>
            </a:extLst>
          </p:cNvPr>
          <p:cNvSpPr/>
          <p:nvPr/>
        </p:nvSpPr>
        <p:spPr>
          <a:xfrm rot="5400000" flipV="1">
            <a:off x="-1404360" y="3706611"/>
            <a:ext cx="6018571" cy="284207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E7C04F6-F3F9-9C41-B789-7BB61A26FA5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9515" y="1509846"/>
            <a:ext cx="2602485" cy="4642989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AFBDF30-334F-F244-822A-7D37E1FF0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68</a:t>
            </a:fld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844F535-A90A-8A49-99EB-32349C4991A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6350"/>
            <a:ext cx="1423851" cy="514397"/>
          </a:xfrm>
          <a:prstGeom prst="rect">
            <a:avLst/>
          </a:prstGeom>
        </p:spPr>
      </p:pic>
      <p:pic>
        <p:nvPicPr>
          <p:cNvPr id="16" name="Picture 4" descr="logo_EDV_m">
            <a:extLst>
              <a:ext uri="{FF2B5EF4-FFF2-40B4-BE49-F238E27FC236}">
                <a16:creationId xmlns:a16="http://schemas.microsoft.com/office/drawing/2014/main" id="{D0A04372-238B-7C40-97F7-9D6FA752A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4160" y="0"/>
            <a:ext cx="1767840" cy="97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id="{78A4F43D-5A56-DF40-BBF2-B25A0C98ED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1800" y="379945"/>
            <a:ext cx="5908589" cy="826677"/>
          </a:xfrm>
          <a:solidFill>
            <a:srgbClr val="EFE9D9">
              <a:alpha val="88000"/>
            </a:srgbClr>
          </a:solidFill>
        </p:spPr>
        <p:txBody>
          <a:bodyPr>
            <a:normAutofit/>
          </a:bodyPr>
          <a:lstStyle/>
          <a:p>
            <a:pPr eaLnBrk="1" hangingPunct="1"/>
            <a:r>
              <a:rPr lang="fr-FR" altLang="fr-FR" sz="4000" b="1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</a:rPr>
              <a:t>Dernières réalisations - Sud</a:t>
            </a:r>
          </a:p>
        </p:txBody>
      </p:sp>
      <p:grpSp>
        <p:nvGrpSpPr>
          <p:cNvPr id="18" name="Groupe 8">
            <a:extLst>
              <a:ext uri="{FF2B5EF4-FFF2-40B4-BE49-F238E27FC236}">
                <a16:creationId xmlns:a16="http://schemas.microsoft.com/office/drawing/2014/main" id="{F2DC3709-F8B1-4940-A1D3-78159EF848C4}"/>
              </a:ext>
            </a:extLst>
          </p:cNvPr>
          <p:cNvGrpSpPr/>
          <p:nvPr/>
        </p:nvGrpSpPr>
        <p:grpSpPr>
          <a:xfrm>
            <a:off x="359766" y="1686397"/>
            <a:ext cx="956866" cy="993047"/>
            <a:chOff x="-2236594" y="1645611"/>
            <a:chExt cx="792429" cy="792428"/>
          </a:xfrm>
          <a:solidFill>
            <a:schemeClr val="accent6">
              <a:lumMod val="40000"/>
              <a:lumOff val="60000"/>
              <a:alpha val="61000"/>
            </a:schemeClr>
          </a:solidFill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5C39715C-04A4-0F49-9D52-997E914FEC69}"/>
                </a:ext>
              </a:extLst>
            </p:cNvPr>
            <p:cNvSpPr/>
            <p:nvPr/>
          </p:nvSpPr>
          <p:spPr bwMode="auto">
            <a:xfrm>
              <a:off x="-2236593" y="1645611"/>
              <a:ext cx="792428" cy="79242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79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fr-FR" sz="105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AB9832F1-3941-1F4F-A5FE-5C5D94CD9C5B}"/>
                </a:ext>
              </a:extLst>
            </p:cNvPr>
            <p:cNvSpPr txBox="1"/>
            <p:nvPr/>
          </p:nvSpPr>
          <p:spPr>
            <a:xfrm>
              <a:off x="-2236594" y="1910605"/>
              <a:ext cx="792428" cy="24559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b="1" dirty="0">
                  <a:solidFill>
                    <a:schemeClr val="accent6">
                      <a:lumMod val="50000"/>
                    </a:schemeClr>
                  </a:solidFill>
                </a:rPr>
                <a:t>ACTIF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838658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509FD5-9DDF-FA45-8134-3844E12A8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228" y="278628"/>
            <a:ext cx="2187145" cy="754757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br>
              <a:rPr lang="fr-FR" sz="4000" dirty="0">
                <a:solidFill>
                  <a:srgbClr val="C00000"/>
                </a:solidFill>
              </a:rPr>
            </a:br>
            <a:br>
              <a:rPr lang="fr-FR" sz="4000" dirty="0">
                <a:solidFill>
                  <a:srgbClr val="C00000"/>
                </a:solidFill>
              </a:rPr>
            </a:b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Vĩnh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</a:rPr>
              <a:t>Chèo</a:t>
            </a:r>
            <a:br>
              <a:rPr lang="fr-FR" sz="4000" dirty="0">
                <a:solidFill>
                  <a:srgbClr val="C00000"/>
                </a:solidFill>
              </a:rPr>
            </a:br>
            <a:br>
              <a:rPr lang="fr-FR" sz="4000" dirty="0">
                <a:solidFill>
                  <a:srgbClr val="C00000"/>
                </a:solidFill>
              </a:rPr>
            </a:br>
            <a:endParaRPr lang="fr-FR" sz="40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371CCC6-EC25-8247-AB01-5F7612F7F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69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356C635-779E-A140-A02F-6E2D3C5D693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0542" y="278629"/>
            <a:ext cx="9323615" cy="652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1342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1341FEFD-09D2-254A-9F2F-59F3566EDE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6234" y="336331"/>
            <a:ext cx="4295323" cy="855471"/>
          </a:xfrm>
          <a:solidFill>
            <a:srgbClr val="EFE9D9">
              <a:alpha val="50000"/>
            </a:srgbClr>
          </a:solidFill>
        </p:spPr>
        <p:txBody>
          <a:bodyPr>
            <a:normAutofit/>
          </a:bodyPr>
          <a:lstStyle/>
          <a:p>
            <a:pPr eaLnBrk="1" hangingPunct="1"/>
            <a:r>
              <a:rPr lang="fr-FR" altLang="fr-FR" sz="4000" dirty="0">
                <a:ln>
                  <a:noFill/>
                </a:ln>
              </a:rPr>
              <a:t>Comptes 2023</a:t>
            </a:r>
          </a:p>
        </p:txBody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D523C0C9-1FEA-6248-A83B-7C7715B7D9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162432" y="1917596"/>
            <a:ext cx="5678285" cy="4248426"/>
          </a:xfrm>
          <a:solidFill>
            <a:schemeClr val="accent6">
              <a:lumMod val="20000"/>
              <a:lumOff val="80000"/>
              <a:alpha val="40000"/>
            </a:schemeClr>
          </a:solidFill>
        </p:spPr>
        <p:txBody>
          <a:bodyPr anchor="ctr">
            <a:normAutofit/>
          </a:bodyPr>
          <a:lstStyle/>
          <a:p>
            <a:pPr>
              <a:lnSpc>
                <a:spcPct val="120000"/>
              </a:lnSpc>
              <a:buFont typeface="Wingdings" pitchFamily="2" charset="2"/>
              <a:buChar char="ü"/>
            </a:pPr>
            <a:r>
              <a:rPr lang="fr-FR" altLang="fr-FR" dirty="0"/>
              <a:t>Etablis par le cabinet FITECO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FR" altLang="fr-FR" sz="2600" dirty="0"/>
              <a:t>	Expert Comptable</a:t>
            </a:r>
          </a:p>
          <a:p>
            <a:pPr marL="0" indent="0">
              <a:lnSpc>
                <a:spcPct val="120000"/>
              </a:lnSpc>
              <a:buNone/>
            </a:pPr>
            <a:endParaRPr lang="fr-FR" altLang="fr-FR" sz="3600" dirty="0"/>
          </a:p>
          <a:p>
            <a:pPr>
              <a:lnSpc>
                <a:spcPct val="120000"/>
              </a:lnSpc>
              <a:buFont typeface="Wingdings" pitchFamily="2" charset="2"/>
              <a:buChar char="ü"/>
            </a:pPr>
            <a:r>
              <a:rPr lang="fr-FR" altLang="fr-FR" dirty="0"/>
              <a:t>Certifiés par le cabinet </a:t>
            </a:r>
            <a:r>
              <a:rPr lang="fr-FR" altLang="fr-FR" dirty="0" err="1"/>
              <a:t>AJILEC</a:t>
            </a:r>
            <a:endParaRPr lang="fr-FR" altLang="fr-FR" dirty="0"/>
          </a:p>
          <a:p>
            <a:pPr marL="0" indent="0">
              <a:lnSpc>
                <a:spcPct val="120000"/>
              </a:lnSpc>
              <a:buNone/>
            </a:pPr>
            <a:r>
              <a:rPr lang="fr-FR" altLang="fr-FR" sz="2400" dirty="0"/>
              <a:t>	Commissaire aux Comptes </a:t>
            </a:r>
          </a:p>
          <a:p>
            <a:pPr>
              <a:lnSpc>
                <a:spcPct val="120000"/>
              </a:lnSpc>
              <a:buNone/>
            </a:pPr>
            <a:r>
              <a:rPr lang="fr-FR" altLang="fr-FR" sz="2400" dirty="0"/>
              <a:t>			</a:t>
            </a:r>
          </a:p>
        </p:txBody>
      </p:sp>
      <p:pic>
        <p:nvPicPr>
          <p:cNvPr id="22531" name="Picture 4" descr="logo_EDV_m">
            <a:extLst>
              <a:ext uri="{FF2B5EF4-FFF2-40B4-BE49-F238E27FC236}">
                <a16:creationId xmlns:a16="http://schemas.microsoft.com/office/drawing/2014/main" id="{BFE35194-FFCD-DA49-94C8-B9DA0C879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3672" y="142682"/>
            <a:ext cx="2135860" cy="1179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Moins 9">
            <a:extLst>
              <a:ext uri="{FF2B5EF4-FFF2-40B4-BE49-F238E27FC236}">
                <a16:creationId xmlns:a16="http://schemas.microsoft.com/office/drawing/2014/main" id="{0EF14705-74CA-6E42-B626-7D8E51B3E88E}"/>
              </a:ext>
            </a:extLst>
          </p:cNvPr>
          <p:cNvSpPr/>
          <p:nvPr/>
        </p:nvSpPr>
        <p:spPr>
          <a:xfrm>
            <a:off x="-98622" y="1191802"/>
            <a:ext cx="5893942" cy="261680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Moins 6">
            <a:extLst>
              <a:ext uri="{FF2B5EF4-FFF2-40B4-BE49-F238E27FC236}">
                <a16:creationId xmlns:a16="http://schemas.microsoft.com/office/drawing/2014/main" id="{7EC71BE8-EEBA-1648-B969-D4BB1D67D2E3}"/>
              </a:ext>
            </a:extLst>
          </p:cNvPr>
          <p:cNvSpPr/>
          <p:nvPr/>
        </p:nvSpPr>
        <p:spPr>
          <a:xfrm rot="5400000">
            <a:off x="-869390" y="3826179"/>
            <a:ext cx="5767081" cy="296561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920A66D-5F80-4748-ADD1-AD48B9478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7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4B75331-B957-9948-A86A-D61CFE7B700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6350"/>
            <a:ext cx="1423851" cy="51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0728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>
            <a:extLst>
              <a:ext uri="{FF2B5EF4-FFF2-40B4-BE49-F238E27FC236}">
                <a16:creationId xmlns:a16="http://schemas.microsoft.com/office/drawing/2014/main" id="{D523C0C9-1FEA-6248-A83B-7C7715B7D9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00838" y="1674752"/>
            <a:ext cx="8506547" cy="4678368"/>
          </a:xfrm>
          <a:solidFill>
            <a:schemeClr val="accent6">
              <a:lumMod val="20000"/>
              <a:lumOff val="80000"/>
              <a:alpha val="40000"/>
            </a:schemeClr>
          </a:solidFill>
        </p:spPr>
        <p:txBody>
          <a:bodyPr anchor="t">
            <a:noAutofit/>
          </a:bodyPr>
          <a:lstStyle/>
          <a:p>
            <a:pPr marL="342900" indent="-342900"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Actions EDV </a:t>
            </a:r>
            <a:r>
              <a:rPr lang="fr-FR" altLang="fr-FR" sz="2000" dirty="0">
                <a:cs typeface="Times New Roman" panose="02020603050405020304" pitchFamily="18" charset="0"/>
              </a:rPr>
              <a:t>: </a:t>
            </a:r>
          </a:p>
          <a:p>
            <a:pPr marL="800100" lvl="1" indent="-342900"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1800" b="1" u="sng" dirty="0">
                <a:cs typeface="Times New Roman" panose="02020603050405020304" pitchFamily="18" charset="0"/>
              </a:rPr>
              <a:t>7 nouveaux programmes « cantine » pour des foyers de minorités</a:t>
            </a:r>
          </a:p>
          <a:p>
            <a:pPr marL="800100" lvl="1" indent="-342900"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1800" dirty="0">
                <a:cs typeface="Times New Roman" panose="02020603050405020304" pitchFamily="18" charset="0"/>
              </a:rPr>
              <a:t>Repas de Noel dans 3 foyers et 1 orphelinat</a:t>
            </a:r>
          </a:p>
          <a:p>
            <a:pPr marL="800100" lvl="1" indent="-342900"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1800" dirty="0">
                <a:cs typeface="Times New Roman" panose="02020603050405020304" pitchFamily="18" charset="0"/>
              </a:rPr>
              <a:t>Achat de 38 Lits superposés pour 2 foyers</a:t>
            </a:r>
          </a:p>
          <a:p>
            <a:pPr marL="800100" lvl="1" indent="-342900"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1800" dirty="0">
                <a:cs typeface="Times New Roman" panose="02020603050405020304" pitchFamily="18" charset="0"/>
              </a:rPr>
              <a:t>Achat de 3 ordinateurs fixes </a:t>
            </a:r>
          </a:p>
          <a:p>
            <a:pPr marL="800100" lvl="1" indent="-342900"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1800" dirty="0">
                <a:cs typeface="Times New Roman" panose="02020603050405020304" pitchFamily="18" charset="0"/>
              </a:rPr>
              <a:t>Achat de 110 oreillers, de 200 moustiquaires …</a:t>
            </a:r>
          </a:p>
          <a:p>
            <a:pPr marL="800100" lvl="1" indent="-342900"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1800" dirty="0">
                <a:cs typeface="Times New Roman" panose="02020603050405020304" pitchFamily="18" charset="0"/>
              </a:rPr>
              <a:t>Achat d’un autocuiseur de riz (cuisson de 16 kg en 1 fois)</a:t>
            </a:r>
          </a:p>
          <a:p>
            <a:pPr marL="800100" lvl="1" indent="-342900"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1800" dirty="0">
                <a:cs typeface="Times New Roman" panose="02020603050405020304" pitchFamily="18" charset="0"/>
              </a:rPr>
              <a:t>Equipement école maternelle: 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Suivi</a:t>
            </a:r>
            <a:r>
              <a:rPr lang="fr-FR" altLang="fr-FR" sz="2000" dirty="0">
                <a:cs typeface="Times New Roman" panose="02020603050405020304" pitchFamily="18" charset="0"/>
              </a:rPr>
              <a:t>: Sai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  Caractéristiques</a:t>
            </a:r>
            <a:r>
              <a:rPr lang="fr-FR" altLang="fr-FR" sz="2000" dirty="0">
                <a:cs typeface="Times New Roman" panose="02020603050405020304" pitchFamily="18" charset="0"/>
              </a:rPr>
              <a:t>: </a:t>
            </a:r>
            <a:r>
              <a:rPr lang="fr-FR" altLang="fr-FR" sz="1800" dirty="0">
                <a:cs typeface="Times New Roman" panose="02020603050405020304" pitchFamily="18" charset="0"/>
              </a:rPr>
              <a:t>Minorités ethniques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fr-FR" altLang="fr-FR" sz="2000" dirty="0">
                <a:cs typeface="Times New Roman" panose="02020603050405020304" pitchFamily="18" charset="0"/>
              </a:rPr>
              <a:t>  </a:t>
            </a:r>
            <a:r>
              <a:rPr lang="fr-FR" altLang="fr-FR" sz="2400" dirty="0">
                <a:cs typeface="Times New Roman" panose="02020603050405020304" pitchFamily="18" charset="0"/>
              </a:rPr>
              <a:t>Statut </a:t>
            </a:r>
            <a:r>
              <a:rPr lang="fr-FR" altLang="fr-FR" sz="2000" dirty="0">
                <a:cs typeface="Times New Roman" panose="02020603050405020304" pitchFamily="18" charset="0"/>
              </a:rPr>
              <a:t>: </a:t>
            </a:r>
            <a:r>
              <a:rPr lang="fr-FR" altLang="fr-FR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Recherche de financement</a:t>
            </a:r>
          </a:p>
          <a:p>
            <a:pPr>
              <a:lnSpc>
                <a:spcPct val="17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	</a:t>
            </a:r>
            <a:endParaRPr lang="fr-FR" altLang="fr-FR" sz="2400" b="1" dirty="0">
              <a:solidFill>
                <a:srgbClr val="C00000"/>
              </a:solidFill>
            </a:endParaRPr>
          </a:p>
          <a:p>
            <a:pPr lvl="2">
              <a:lnSpc>
                <a:spcPct val="170000"/>
              </a:lnSpc>
              <a:buFontTx/>
              <a:buNone/>
            </a:pPr>
            <a:r>
              <a:rPr lang="fr-FR" altLang="fr-FR" sz="2400" dirty="0"/>
              <a:t>			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96CBD88-8B75-BE43-B3DB-80611A154760}"/>
              </a:ext>
            </a:extLst>
          </p:cNvPr>
          <p:cNvSpPr txBox="1"/>
          <p:nvPr/>
        </p:nvSpPr>
        <p:spPr>
          <a:xfrm>
            <a:off x="6611475" y="617746"/>
            <a:ext cx="2831083" cy="584775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“Petits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projets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”</a:t>
            </a:r>
            <a:endParaRPr lang="fr-FR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Moins 12">
            <a:extLst>
              <a:ext uri="{FF2B5EF4-FFF2-40B4-BE49-F238E27FC236}">
                <a16:creationId xmlns:a16="http://schemas.microsoft.com/office/drawing/2014/main" id="{00911D84-0723-554B-A64A-782700B06136}"/>
              </a:ext>
            </a:extLst>
          </p:cNvPr>
          <p:cNvSpPr/>
          <p:nvPr/>
        </p:nvSpPr>
        <p:spPr>
          <a:xfrm>
            <a:off x="-651984" y="1202521"/>
            <a:ext cx="7871022" cy="274336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Moins 13">
            <a:extLst>
              <a:ext uri="{FF2B5EF4-FFF2-40B4-BE49-F238E27FC236}">
                <a16:creationId xmlns:a16="http://schemas.microsoft.com/office/drawing/2014/main" id="{F36D94BF-BD90-614C-BE14-01DDD78D2C63}"/>
              </a:ext>
            </a:extLst>
          </p:cNvPr>
          <p:cNvSpPr/>
          <p:nvPr/>
        </p:nvSpPr>
        <p:spPr>
          <a:xfrm rot="5400000" flipV="1">
            <a:off x="-1550551" y="3719358"/>
            <a:ext cx="6018571" cy="284207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AFBDF30-334F-F244-822A-7D37E1FF0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70</a:t>
            </a:fld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844F535-A90A-8A49-99EB-32349C4991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6350"/>
            <a:ext cx="1423851" cy="514397"/>
          </a:xfrm>
          <a:prstGeom prst="rect">
            <a:avLst/>
          </a:prstGeom>
        </p:spPr>
      </p:pic>
      <p:pic>
        <p:nvPicPr>
          <p:cNvPr id="16" name="Picture 4" descr="logo_EDV_m">
            <a:extLst>
              <a:ext uri="{FF2B5EF4-FFF2-40B4-BE49-F238E27FC236}">
                <a16:creationId xmlns:a16="http://schemas.microsoft.com/office/drawing/2014/main" id="{D0A04372-238B-7C40-97F7-9D6FA752A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4160" y="0"/>
            <a:ext cx="1767840" cy="97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id="{78A4F43D-5A56-DF40-BBF2-B25A0C98ED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1800" y="379945"/>
            <a:ext cx="5908589" cy="826677"/>
          </a:xfrm>
          <a:solidFill>
            <a:srgbClr val="EFE9D9">
              <a:alpha val="88000"/>
            </a:srgbClr>
          </a:solidFill>
        </p:spPr>
        <p:txBody>
          <a:bodyPr>
            <a:normAutofit/>
          </a:bodyPr>
          <a:lstStyle/>
          <a:p>
            <a:pPr eaLnBrk="1" hangingPunct="1"/>
            <a:r>
              <a:rPr lang="fr-FR" altLang="fr-FR" sz="4000" b="1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</a:rPr>
              <a:t>Dernières réalisations</a:t>
            </a:r>
          </a:p>
        </p:txBody>
      </p:sp>
      <p:grpSp>
        <p:nvGrpSpPr>
          <p:cNvPr id="18" name="Groupe 8">
            <a:extLst>
              <a:ext uri="{FF2B5EF4-FFF2-40B4-BE49-F238E27FC236}">
                <a16:creationId xmlns:a16="http://schemas.microsoft.com/office/drawing/2014/main" id="{F2DC3709-F8B1-4940-A1D3-78159EF848C4}"/>
              </a:ext>
            </a:extLst>
          </p:cNvPr>
          <p:cNvGrpSpPr/>
          <p:nvPr/>
        </p:nvGrpSpPr>
        <p:grpSpPr>
          <a:xfrm>
            <a:off x="359766" y="1686397"/>
            <a:ext cx="956866" cy="993047"/>
            <a:chOff x="-2236594" y="1645611"/>
            <a:chExt cx="792429" cy="792428"/>
          </a:xfrm>
          <a:solidFill>
            <a:schemeClr val="accent6">
              <a:lumMod val="40000"/>
              <a:lumOff val="60000"/>
              <a:alpha val="61000"/>
            </a:schemeClr>
          </a:solidFill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5C39715C-04A4-0F49-9D52-997E914FEC69}"/>
                </a:ext>
              </a:extLst>
            </p:cNvPr>
            <p:cNvSpPr/>
            <p:nvPr/>
          </p:nvSpPr>
          <p:spPr bwMode="auto">
            <a:xfrm>
              <a:off x="-2236593" y="1645611"/>
              <a:ext cx="792428" cy="79242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79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fr-FR" sz="105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AB9832F1-3941-1F4F-A5FE-5C5D94CD9C5B}"/>
                </a:ext>
              </a:extLst>
            </p:cNvPr>
            <p:cNvSpPr txBox="1"/>
            <p:nvPr/>
          </p:nvSpPr>
          <p:spPr>
            <a:xfrm>
              <a:off x="-2236594" y="1910605"/>
              <a:ext cx="792428" cy="24559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b="1" dirty="0">
                  <a:solidFill>
                    <a:schemeClr val="accent6">
                      <a:lumMod val="50000"/>
                    </a:schemeClr>
                  </a:solidFill>
                </a:rPr>
                <a:t>ACTIF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174759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4AE7A85-D0DF-1B4F-970B-F5CBAAD3B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71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A77E9A6-6BE3-FD47-8E9C-675AEDCC51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4769" y="0"/>
            <a:ext cx="3927232" cy="295353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3F6A983-AAC8-874B-B760-24FCA50855D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99" y="2372367"/>
            <a:ext cx="6107723" cy="448563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7A00886-7B3D-C64E-880F-67F3524858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0205" y="-17913"/>
            <a:ext cx="3889766" cy="293064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05952E5-A471-8544-BEED-1313A1D613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0123" y="2859406"/>
            <a:ext cx="5931878" cy="4005284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7C9424BC-0E6D-8F4F-B258-E443B508B685}"/>
              </a:ext>
            </a:extLst>
          </p:cNvPr>
          <p:cNvSpPr txBox="1"/>
          <p:nvPr/>
        </p:nvSpPr>
        <p:spPr>
          <a:xfrm>
            <a:off x="776798" y="891994"/>
            <a:ext cx="2831083" cy="584775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“Petits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projets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”</a:t>
            </a:r>
            <a:endParaRPr lang="fr-FR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08608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0C9A6DC-D8F0-9C42-A4FF-68D16D104D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04695"/>
            <a:ext cx="5181600" cy="4172268"/>
          </a:xfrm>
        </p:spPr>
        <p:txBody>
          <a:bodyPr>
            <a:normAutofit/>
          </a:bodyPr>
          <a:lstStyle/>
          <a:p>
            <a:pPr marL="0" indent="0" algn="just">
              <a:buFontTx/>
              <a:buNone/>
              <a:defRPr/>
            </a:pPr>
            <a:r>
              <a:rPr lang="fr-FR" altLang="fr-FR" sz="16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				</a:t>
            </a:r>
            <a:endParaRPr lang="fr-FR" altLang="fr-FR" sz="1600" dirty="0"/>
          </a:p>
          <a:p>
            <a:endParaRPr lang="fr-FR" sz="240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fr-FR" dirty="0">
              <a:solidFill>
                <a:schemeClr val="tx2">
                  <a:lumMod val="75000"/>
                </a:schemeClr>
              </a:solidFill>
            </a:endParaRPr>
          </a:p>
          <a:p>
            <a:endParaRPr lang="fr-FR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0F039377-B025-A241-A96F-CA667C32A5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7355" y="2133600"/>
            <a:ext cx="5237996" cy="3681046"/>
          </a:xfrm>
          <a:solidFill>
            <a:schemeClr val="accent6">
              <a:lumMod val="20000"/>
              <a:lumOff val="80000"/>
              <a:alpha val="40000"/>
            </a:schemeClr>
          </a:solidFill>
        </p:spPr>
        <p:txBody>
          <a:bodyPr anchor="ctr">
            <a:normAutofit/>
          </a:bodyPr>
          <a:lstStyle/>
          <a:p>
            <a:pPr>
              <a:lnSpc>
                <a:spcPct val="200000"/>
              </a:lnSpc>
            </a:pPr>
            <a:r>
              <a:rPr lang="fr-FR" sz="2400" dirty="0">
                <a:solidFill>
                  <a:schemeClr val="tx2">
                    <a:lumMod val="75000"/>
                  </a:schemeClr>
                </a:solidFill>
              </a:rPr>
              <a:t>Etudiant à la Sorbonne en Géographie </a:t>
            </a:r>
          </a:p>
          <a:p>
            <a:pPr>
              <a:lnSpc>
                <a:spcPct val="100000"/>
              </a:lnSpc>
            </a:pPr>
            <a:r>
              <a:rPr lang="fr-FR" sz="2400" dirty="0">
                <a:solidFill>
                  <a:schemeClr val="tx2">
                    <a:lumMod val="75000"/>
                  </a:schemeClr>
                </a:solidFill>
              </a:rPr>
              <a:t>Mémoire de fin d'étude sur le parrainage d'enfants au Vietnam. </a:t>
            </a:r>
          </a:p>
          <a:p>
            <a:pPr>
              <a:lnSpc>
                <a:spcPct val="100000"/>
              </a:lnSpc>
            </a:pPr>
            <a:r>
              <a:rPr lang="fr-FR" sz="2400" dirty="0">
                <a:solidFill>
                  <a:schemeClr val="tx2">
                    <a:lumMod val="75000"/>
                  </a:schemeClr>
                </a:solidFill>
              </a:rPr>
              <a:t>Voyage de 3 mois au Vietnam de novembre 2023 à janvier 2024</a:t>
            </a:r>
          </a:p>
          <a:p>
            <a:pPr algn="just">
              <a:buFontTx/>
              <a:buNone/>
              <a:defRPr/>
            </a:pPr>
            <a:endParaRPr lang="fr-FR" sz="2400" dirty="0">
              <a:latin typeface="+mj-lt"/>
            </a:endParaRPr>
          </a:p>
        </p:txBody>
      </p:sp>
      <p:sp>
        <p:nvSpPr>
          <p:cNvPr id="9" name="Moins 8">
            <a:extLst>
              <a:ext uri="{FF2B5EF4-FFF2-40B4-BE49-F238E27FC236}">
                <a16:creationId xmlns:a16="http://schemas.microsoft.com/office/drawing/2014/main" id="{2BD46CB7-51F8-2F47-8B62-1B29B0279AB9}"/>
              </a:ext>
            </a:extLst>
          </p:cNvPr>
          <p:cNvSpPr/>
          <p:nvPr/>
        </p:nvSpPr>
        <p:spPr>
          <a:xfrm>
            <a:off x="-275414" y="1369507"/>
            <a:ext cx="8340811" cy="274530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Picture 4" descr="logo_EDV_m">
            <a:extLst>
              <a:ext uri="{FF2B5EF4-FFF2-40B4-BE49-F238E27FC236}">
                <a16:creationId xmlns:a16="http://schemas.microsoft.com/office/drawing/2014/main" id="{421D7B87-B6CB-EE49-A8F7-BDAE09C1C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07417" y="0"/>
            <a:ext cx="2059459" cy="1137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Moins 10">
            <a:extLst>
              <a:ext uri="{FF2B5EF4-FFF2-40B4-BE49-F238E27FC236}">
                <a16:creationId xmlns:a16="http://schemas.microsoft.com/office/drawing/2014/main" id="{E6AAB445-7BD5-514D-A380-C82C9EA2B3FF}"/>
              </a:ext>
            </a:extLst>
          </p:cNvPr>
          <p:cNvSpPr/>
          <p:nvPr/>
        </p:nvSpPr>
        <p:spPr>
          <a:xfrm rot="5400000">
            <a:off x="2973702" y="3841212"/>
            <a:ext cx="5998409" cy="293076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9533A3F-03C4-5B42-BB32-F02A3EDFE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817" y="6356350"/>
            <a:ext cx="2743200" cy="365125"/>
          </a:xfrm>
        </p:spPr>
        <p:txBody>
          <a:bodyPr/>
          <a:lstStyle/>
          <a:p>
            <a:fld id="{B678F104-D591-2D4C-BE43-B61AB17B6500}" type="slidenum">
              <a:rPr lang="fr-FR" smtClean="0"/>
              <a:t>72</a:t>
            </a:fld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B7D9A65-326F-734D-BF40-081790DDA1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6350"/>
            <a:ext cx="1423851" cy="514397"/>
          </a:xfrm>
          <a:prstGeom prst="rect">
            <a:avLst/>
          </a:prstGeom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93AFD756-5E8E-2942-9967-E70BFA4E4DD0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838200" y="365126"/>
            <a:ext cx="6113585" cy="1016150"/>
          </a:xfrm>
          <a:prstGeom prst="rect">
            <a:avLst/>
          </a:prstGeom>
          <a:solidFill>
            <a:srgbClr val="EFE9D9">
              <a:alpha val="88000"/>
            </a:srgb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sz="4000" b="1" dirty="0">
                <a:solidFill>
                  <a:schemeClr val="accent6">
                    <a:lumMod val="50000"/>
                  </a:schemeClr>
                </a:solidFill>
              </a:rPr>
              <a:t>Voyage de Dimitri au Vietnam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BA1A53D-E37B-5848-BB7A-7FD7102CA80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8104" y="1608913"/>
            <a:ext cx="3597018" cy="511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5416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1341FEFD-09D2-254A-9F2F-59F3566EDE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8055" y="379945"/>
            <a:ext cx="5908589" cy="826677"/>
          </a:xfrm>
          <a:solidFill>
            <a:srgbClr val="F3ECDA">
              <a:alpha val="55000"/>
            </a:srgbClr>
          </a:solidFill>
        </p:spPr>
        <p:txBody>
          <a:bodyPr>
            <a:normAutofit/>
          </a:bodyPr>
          <a:lstStyle/>
          <a:p>
            <a:pPr eaLnBrk="1" hangingPunct="1"/>
            <a:r>
              <a:rPr lang="fr-FR" altLang="fr-FR" sz="4000" b="1" dirty="0">
                <a:ln>
                  <a:noFill/>
                </a:ln>
                <a:solidFill>
                  <a:srgbClr val="C00000"/>
                </a:solidFill>
              </a:rPr>
              <a:t>Nouveaux Projets - Nord</a:t>
            </a:r>
          </a:p>
        </p:txBody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D523C0C9-1FEA-6248-A83B-7C7715B7D9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60533" y="1743842"/>
            <a:ext cx="7381500" cy="4434220"/>
          </a:xfrm>
          <a:solidFill>
            <a:schemeClr val="accent6">
              <a:lumMod val="20000"/>
              <a:lumOff val="80000"/>
              <a:alpha val="40000"/>
            </a:schemeClr>
          </a:solidFill>
        </p:spPr>
        <p:txBody>
          <a:bodyPr anchor="t">
            <a:no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 Géographie</a:t>
            </a:r>
            <a:r>
              <a:rPr lang="fr-FR" altLang="fr-FR" dirty="0">
                <a:cs typeface="Times New Roman" panose="02020603050405020304" pitchFamily="18" charset="0"/>
              </a:rPr>
              <a:t> : </a:t>
            </a:r>
            <a:r>
              <a:rPr lang="fr-FR" altLang="fr-FR" sz="2000" dirty="0">
                <a:cs typeface="Times New Roman" panose="02020603050405020304" pitchFamily="18" charset="0"/>
              </a:rPr>
              <a:t>Situé dans la </a:t>
            </a:r>
            <a:r>
              <a:rPr lang="fr-FR" altLang="fr-FR" sz="2000" b="1" dirty="0">
                <a:cs typeface="Times New Roman" panose="02020603050405020304" pitchFamily="18" charset="0"/>
              </a:rPr>
              <a:t>province de </a:t>
            </a:r>
            <a:r>
              <a:rPr lang="fr-FR" altLang="fr-FR" sz="2000" b="1" dirty="0" err="1">
                <a:cs typeface="Times New Roman" panose="02020603050405020304" pitchFamily="18" charset="0"/>
              </a:rPr>
              <a:t>Hoa</a:t>
            </a:r>
            <a:r>
              <a:rPr lang="fr-FR" altLang="fr-FR" sz="2000" b="1" dirty="0">
                <a:cs typeface="Times New Roman" panose="02020603050405020304" pitchFamily="18" charset="0"/>
              </a:rPr>
              <a:t> </a:t>
            </a:r>
            <a:r>
              <a:rPr lang="fr-FR" altLang="fr-FR" sz="2000" b="1" dirty="0" err="1">
                <a:cs typeface="Times New Roman" panose="02020603050405020304" pitchFamily="18" charset="0"/>
              </a:rPr>
              <a:t>Binh</a:t>
            </a:r>
            <a:endParaRPr lang="fr-FR" altLang="fr-FR" sz="20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 Actions </a:t>
            </a:r>
            <a:r>
              <a:rPr lang="fr-FR" altLang="fr-FR" sz="2400" dirty="0" err="1">
                <a:cs typeface="Times New Roman" panose="02020603050405020304" pitchFamily="18" charset="0"/>
              </a:rPr>
              <a:t>EDV</a:t>
            </a:r>
            <a:r>
              <a:rPr lang="fr-FR" altLang="fr-FR" sz="2400" dirty="0">
                <a:cs typeface="Times New Roman" panose="02020603050405020304" pitchFamily="18" charset="0"/>
              </a:rPr>
              <a:t> : </a:t>
            </a:r>
            <a:r>
              <a:rPr lang="fr-FR" altLang="fr-FR" sz="2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Construction d’un foyer pour 50 jeunes filles, du primaire au lycée, avec salle de classe, salle à manger, cuisine, 2 dortoirs et des sanitaires</a:t>
            </a:r>
          </a:p>
          <a:p>
            <a:pPr>
              <a:lnSpc>
                <a:spcPct val="100000"/>
              </a:lnSpc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Suivi: </a:t>
            </a:r>
            <a:r>
              <a:rPr lang="fr-FR" altLang="fr-FR" sz="2000" dirty="0">
                <a:cs typeface="Times New Roman" panose="02020603050405020304" pitchFamily="18" charset="0"/>
              </a:rPr>
              <a:t>Congrégation des Amantes de la Croix de Hanoi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 Caractéristiques: </a:t>
            </a:r>
            <a:r>
              <a:rPr lang="fr-FR" altLang="fr-FR" sz="2000" dirty="0">
                <a:cs typeface="Times New Roman" panose="02020603050405020304" pitchFamily="18" charset="0"/>
              </a:rPr>
              <a:t>minorités ethniques- villages isolés et pauvres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fr-FR" altLang="fr-FR" sz="2000" dirty="0">
                <a:cs typeface="Times New Roman" panose="02020603050405020304" pitchFamily="18" charset="0"/>
              </a:rPr>
              <a:t> </a:t>
            </a:r>
            <a:r>
              <a:rPr lang="fr-FR" altLang="fr-FR" sz="2400" dirty="0">
                <a:cs typeface="Times New Roman" panose="02020603050405020304" pitchFamily="18" charset="0"/>
              </a:rPr>
              <a:t>Statut </a:t>
            </a:r>
            <a:r>
              <a:rPr lang="fr-FR" altLang="fr-FR" sz="2000" dirty="0">
                <a:cs typeface="Times New Roman" panose="02020603050405020304" pitchFamily="18" charset="0"/>
              </a:rPr>
              <a:t>: </a:t>
            </a:r>
            <a:r>
              <a:rPr lang="fr-FR" altLang="fr-FR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Recherche de financement</a:t>
            </a:r>
            <a:endParaRPr lang="fr-FR" altLang="fr-FR" sz="2000" dirty="0"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20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	</a:t>
            </a:r>
            <a:endParaRPr lang="fr-FR" altLang="fr-FR" sz="2400" dirty="0"/>
          </a:p>
          <a:p>
            <a:pPr lvl="2">
              <a:lnSpc>
                <a:spcPct val="170000"/>
              </a:lnSpc>
              <a:buFontTx/>
              <a:buNone/>
            </a:pPr>
            <a:r>
              <a:rPr lang="fr-FR" altLang="fr-FR" sz="2400" dirty="0"/>
              <a:t>			</a:t>
            </a:r>
          </a:p>
        </p:txBody>
      </p:sp>
      <p:grpSp>
        <p:nvGrpSpPr>
          <p:cNvPr id="8" name="Groupe 8">
            <a:extLst>
              <a:ext uri="{FF2B5EF4-FFF2-40B4-BE49-F238E27FC236}">
                <a16:creationId xmlns:a16="http://schemas.microsoft.com/office/drawing/2014/main" id="{8457882F-CF05-6349-BD87-377C0D15245B}"/>
              </a:ext>
            </a:extLst>
          </p:cNvPr>
          <p:cNvGrpSpPr/>
          <p:nvPr/>
        </p:nvGrpSpPr>
        <p:grpSpPr>
          <a:xfrm>
            <a:off x="92468" y="1677980"/>
            <a:ext cx="1218961" cy="1219332"/>
            <a:chOff x="-2312737" y="1645610"/>
            <a:chExt cx="1009483" cy="972998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D1D4A186-B90B-F040-82B1-ADE5B52EF631}"/>
                </a:ext>
              </a:extLst>
            </p:cNvPr>
            <p:cNvSpPr/>
            <p:nvPr/>
          </p:nvSpPr>
          <p:spPr bwMode="auto">
            <a:xfrm>
              <a:off x="-2312737" y="1645610"/>
              <a:ext cx="1009483" cy="972998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fr-FR" sz="105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50B19D79-B6A9-0F49-93AD-336639995EA5}"/>
                </a:ext>
              </a:extLst>
            </p:cNvPr>
            <p:cNvSpPr txBox="1"/>
            <p:nvPr/>
          </p:nvSpPr>
          <p:spPr>
            <a:xfrm>
              <a:off x="-2245407" y="1947910"/>
              <a:ext cx="870519" cy="3683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2400" b="1" dirty="0">
                  <a:solidFill>
                    <a:srgbClr val="C00000"/>
                  </a:solidFill>
                </a:rPr>
                <a:t>Projet</a:t>
              </a: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996CBD88-8B75-BE43-B3DB-80611A154760}"/>
              </a:ext>
            </a:extLst>
          </p:cNvPr>
          <p:cNvSpPr txBox="1"/>
          <p:nvPr/>
        </p:nvSpPr>
        <p:spPr>
          <a:xfrm>
            <a:off x="6631899" y="621847"/>
            <a:ext cx="2410133" cy="584775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fr-FR" sz="3200" dirty="0">
                <a:solidFill>
                  <a:srgbClr val="C00000"/>
                </a:solidFill>
              </a:rPr>
              <a:t>Mường </a:t>
            </a:r>
            <a:r>
              <a:rPr lang="fr-FR" sz="3200" dirty="0" err="1">
                <a:solidFill>
                  <a:srgbClr val="C00000"/>
                </a:solidFill>
              </a:rPr>
              <a:t>Cắt</a:t>
            </a:r>
            <a:r>
              <a:rPr lang="fr-FR" sz="3200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3" name="Moins 12">
            <a:extLst>
              <a:ext uri="{FF2B5EF4-FFF2-40B4-BE49-F238E27FC236}">
                <a16:creationId xmlns:a16="http://schemas.microsoft.com/office/drawing/2014/main" id="{00911D84-0723-554B-A64A-782700B06136}"/>
              </a:ext>
            </a:extLst>
          </p:cNvPr>
          <p:cNvSpPr/>
          <p:nvPr/>
        </p:nvSpPr>
        <p:spPr>
          <a:xfrm>
            <a:off x="-523162" y="1258871"/>
            <a:ext cx="7871022" cy="274336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Moins 13">
            <a:extLst>
              <a:ext uri="{FF2B5EF4-FFF2-40B4-BE49-F238E27FC236}">
                <a16:creationId xmlns:a16="http://schemas.microsoft.com/office/drawing/2014/main" id="{F36D94BF-BD90-614C-BE14-01DDD78D2C63}"/>
              </a:ext>
            </a:extLst>
          </p:cNvPr>
          <p:cNvSpPr/>
          <p:nvPr/>
        </p:nvSpPr>
        <p:spPr>
          <a:xfrm rot="5400000" flipV="1">
            <a:off x="-1566554" y="3720605"/>
            <a:ext cx="6018571" cy="284207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E2809E1-99BF-3242-95B3-DE8AD371F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73</a:t>
            </a:fld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69B2159-5FEE-6545-96A5-942567C8696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6350"/>
            <a:ext cx="1423851" cy="514397"/>
          </a:xfrm>
          <a:prstGeom prst="rect">
            <a:avLst/>
          </a:prstGeom>
        </p:spPr>
      </p:pic>
      <p:pic>
        <p:nvPicPr>
          <p:cNvPr id="16" name="Picture 4" descr="logo_EDV_m">
            <a:extLst>
              <a:ext uri="{FF2B5EF4-FFF2-40B4-BE49-F238E27FC236}">
                <a16:creationId xmlns:a16="http://schemas.microsoft.com/office/drawing/2014/main" id="{D920451D-B422-5C4B-B560-326A3F202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4160" y="0"/>
            <a:ext cx="1767840" cy="97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A647CB0-81A9-5F44-99A1-963994F8486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0304" y="1503853"/>
            <a:ext cx="2400594" cy="480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72296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697E4F5-0CF8-AF42-A67B-B78E15573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74</a:t>
            </a:fld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82777DFD-8F26-8E49-BB32-D1A3A0FA7709}"/>
              </a:ext>
            </a:extLst>
          </p:cNvPr>
          <p:cNvSpPr txBox="1">
            <a:spLocks/>
          </p:cNvSpPr>
          <p:nvPr/>
        </p:nvSpPr>
        <p:spPr>
          <a:xfrm>
            <a:off x="432487" y="278629"/>
            <a:ext cx="2322436" cy="6665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solidFill>
                  <a:srgbClr val="C00000"/>
                </a:solidFill>
              </a:rPr>
              <a:t>Mường </a:t>
            </a:r>
            <a:r>
              <a:rPr lang="fr-FR" sz="3600" b="1" dirty="0" err="1">
                <a:solidFill>
                  <a:srgbClr val="C00000"/>
                </a:solidFill>
              </a:rPr>
              <a:t>Cắt</a:t>
            </a:r>
            <a:r>
              <a:rPr lang="fr-FR" sz="3600" b="1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BCCD5EA-7581-3646-B75F-E60C3C6FF1C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366" y="70260"/>
            <a:ext cx="8939805" cy="665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62768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1341FEFD-09D2-254A-9F2F-59F3566EDE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8055" y="379945"/>
            <a:ext cx="5908589" cy="826677"/>
          </a:xfrm>
          <a:solidFill>
            <a:srgbClr val="F3ECDA">
              <a:alpha val="55000"/>
            </a:srgbClr>
          </a:solidFill>
        </p:spPr>
        <p:txBody>
          <a:bodyPr>
            <a:normAutofit/>
          </a:bodyPr>
          <a:lstStyle/>
          <a:p>
            <a:pPr eaLnBrk="1" hangingPunct="1"/>
            <a:r>
              <a:rPr lang="fr-FR" altLang="fr-FR" sz="4000" b="1" dirty="0">
                <a:ln>
                  <a:noFill/>
                </a:ln>
                <a:solidFill>
                  <a:srgbClr val="C00000"/>
                </a:solidFill>
              </a:rPr>
              <a:t>Nouveaux Projets - Nord</a:t>
            </a:r>
          </a:p>
        </p:txBody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D523C0C9-1FEA-6248-A83B-7C7715B7D9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60533" y="1910442"/>
            <a:ext cx="6950067" cy="3624943"/>
          </a:xfrm>
          <a:solidFill>
            <a:schemeClr val="accent6">
              <a:lumMod val="20000"/>
              <a:lumOff val="80000"/>
              <a:alpha val="40000"/>
            </a:schemeClr>
          </a:solidFill>
        </p:spPr>
        <p:txBody>
          <a:bodyPr anchor="t">
            <a:noAutofit/>
          </a:bodyPr>
          <a:lstStyle/>
          <a:p>
            <a:pPr marL="0" indent="0"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Géographie</a:t>
            </a:r>
            <a:r>
              <a:rPr lang="fr-FR" altLang="fr-FR" dirty="0">
                <a:cs typeface="Times New Roman" panose="02020603050405020304" pitchFamily="18" charset="0"/>
              </a:rPr>
              <a:t> : </a:t>
            </a:r>
            <a:r>
              <a:rPr lang="fr-FR" altLang="fr-FR" sz="2000" dirty="0">
                <a:cs typeface="Times New Roman" panose="02020603050405020304" pitchFamily="18" charset="0"/>
              </a:rPr>
              <a:t>Situé dans la </a:t>
            </a:r>
            <a:r>
              <a:rPr lang="fr-FR" altLang="fr-FR" sz="2000" b="1" dirty="0">
                <a:cs typeface="Times New Roman" panose="02020603050405020304" pitchFamily="18" charset="0"/>
              </a:rPr>
              <a:t>province de Ha Nam</a:t>
            </a:r>
          </a:p>
          <a:p>
            <a:pPr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000" b="1" dirty="0">
                <a:cs typeface="Times New Roman" panose="02020603050405020304" pitchFamily="18" charset="0"/>
              </a:rPr>
              <a:t> </a:t>
            </a:r>
            <a:r>
              <a:rPr lang="fr-FR" altLang="fr-FR" sz="2400" dirty="0">
                <a:cs typeface="Times New Roman" panose="02020603050405020304" pitchFamily="18" charset="0"/>
              </a:rPr>
              <a:t>Actions </a:t>
            </a:r>
            <a:r>
              <a:rPr lang="fr-FR" altLang="fr-FR" sz="2400" dirty="0" err="1">
                <a:cs typeface="Times New Roman" panose="02020603050405020304" pitchFamily="18" charset="0"/>
              </a:rPr>
              <a:t>EDV</a:t>
            </a:r>
            <a:r>
              <a:rPr lang="fr-FR" altLang="fr-FR" sz="2400" dirty="0">
                <a:cs typeface="Times New Roman" panose="02020603050405020304" pitchFamily="18" charset="0"/>
              </a:rPr>
              <a:t> : </a:t>
            </a:r>
            <a:r>
              <a:rPr lang="fr-FR" altLang="fr-FR" sz="2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Equipement du dispensaire</a:t>
            </a:r>
          </a:p>
          <a:p>
            <a:pPr>
              <a:lnSpc>
                <a:spcPct val="100000"/>
              </a:lnSpc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Suivi: </a:t>
            </a:r>
            <a:r>
              <a:rPr lang="fr-FR" altLang="fr-FR" sz="2000" dirty="0">
                <a:cs typeface="Times New Roman" panose="02020603050405020304" pitchFamily="18" charset="0"/>
              </a:rPr>
              <a:t>Congrégation des Amantes de la Croix de Hanoi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 Caractéristiques: </a:t>
            </a:r>
            <a:r>
              <a:rPr lang="fr-FR" altLang="fr-FR" sz="2000" dirty="0">
                <a:cs typeface="Times New Roman" panose="02020603050405020304" pitchFamily="18" charset="0"/>
              </a:rPr>
              <a:t>Population pauvre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Statut: </a:t>
            </a:r>
            <a:r>
              <a:rPr lang="fr-FR" altLang="fr-FR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Recherche de financement </a:t>
            </a:r>
            <a:r>
              <a:rPr lang="fr-FR" altLang="fr-FR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	</a:t>
            </a:r>
            <a:endParaRPr lang="fr-FR" altLang="fr-FR" sz="2000" dirty="0"/>
          </a:p>
          <a:p>
            <a:pPr algn="just">
              <a:lnSpc>
                <a:spcPct val="15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endParaRPr lang="fr-FR" altLang="fr-FR" sz="2400" dirty="0"/>
          </a:p>
          <a:p>
            <a:pPr lvl="2">
              <a:lnSpc>
                <a:spcPct val="170000"/>
              </a:lnSpc>
              <a:buFontTx/>
              <a:buNone/>
            </a:pPr>
            <a:r>
              <a:rPr lang="fr-FR" altLang="fr-FR" sz="2400" dirty="0"/>
              <a:t>			</a:t>
            </a:r>
          </a:p>
        </p:txBody>
      </p:sp>
      <p:grpSp>
        <p:nvGrpSpPr>
          <p:cNvPr id="8" name="Groupe 8">
            <a:extLst>
              <a:ext uri="{FF2B5EF4-FFF2-40B4-BE49-F238E27FC236}">
                <a16:creationId xmlns:a16="http://schemas.microsoft.com/office/drawing/2014/main" id="{8457882F-CF05-6349-BD87-377C0D15245B}"/>
              </a:ext>
            </a:extLst>
          </p:cNvPr>
          <p:cNvGrpSpPr/>
          <p:nvPr/>
        </p:nvGrpSpPr>
        <p:grpSpPr>
          <a:xfrm>
            <a:off x="92468" y="1677980"/>
            <a:ext cx="1218961" cy="1219332"/>
            <a:chOff x="-2312737" y="1645610"/>
            <a:chExt cx="1009483" cy="972998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D1D4A186-B90B-F040-82B1-ADE5B52EF631}"/>
                </a:ext>
              </a:extLst>
            </p:cNvPr>
            <p:cNvSpPr/>
            <p:nvPr/>
          </p:nvSpPr>
          <p:spPr bwMode="auto">
            <a:xfrm>
              <a:off x="-2312737" y="1645610"/>
              <a:ext cx="1009483" cy="972998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fr-FR" sz="105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50B19D79-B6A9-0F49-93AD-336639995EA5}"/>
                </a:ext>
              </a:extLst>
            </p:cNvPr>
            <p:cNvSpPr txBox="1"/>
            <p:nvPr/>
          </p:nvSpPr>
          <p:spPr>
            <a:xfrm>
              <a:off x="-2245407" y="1947910"/>
              <a:ext cx="870519" cy="3683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2400" b="1" dirty="0">
                  <a:solidFill>
                    <a:srgbClr val="C00000"/>
                  </a:solidFill>
                </a:rPr>
                <a:t>Projet</a:t>
              </a: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996CBD88-8B75-BE43-B3DB-80611A154760}"/>
              </a:ext>
            </a:extLst>
          </p:cNvPr>
          <p:cNvSpPr txBox="1"/>
          <p:nvPr/>
        </p:nvSpPr>
        <p:spPr>
          <a:xfrm>
            <a:off x="6631899" y="621847"/>
            <a:ext cx="2410133" cy="584775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fr-FR" sz="3200" dirty="0" err="1">
                <a:solidFill>
                  <a:srgbClr val="C00000"/>
                </a:solidFill>
              </a:rPr>
              <a:t>KE</a:t>
            </a:r>
            <a:r>
              <a:rPr lang="fr-FR" sz="3200" dirty="0">
                <a:solidFill>
                  <a:srgbClr val="C00000"/>
                </a:solidFill>
              </a:rPr>
              <a:t> N0N</a:t>
            </a:r>
          </a:p>
        </p:txBody>
      </p:sp>
      <p:sp>
        <p:nvSpPr>
          <p:cNvPr id="13" name="Moins 12">
            <a:extLst>
              <a:ext uri="{FF2B5EF4-FFF2-40B4-BE49-F238E27FC236}">
                <a16:creationId xmlns:a16="http://schemas.microsoft.com/office/drawing/2014/main" id="{00911D84-0723-554B-A64A-782700B06136}"/>
              </a:ext>
            </a:extLst>
          </p:cNvPr>
          <p:cNvSpPr/>
          <p:nvPr/>
        </p:nvSpPr>
        <p:spPr>
          <a:xfrm>
            <a:off x="-523162" y="1258871"/>
            <a:ext cx="7871022" cy="274336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Moins 13">
            <a:extLst>
              <a:ext uri="{FF2B5EF4-FFF2-40B4-BE49-F238E27FC236}">
                <a16:creationId xmlns:a16="http://schemas.microsoft.com/office/drawing/2014/main" id="{F36D94BF-BD90-614C-BE14-01DDD78D2C63}"/>
              </a:ext>
            </a:extLst>
          </p:cNvPr>
          <p:cNvSpPr/>
          <p:nvPr/>
        </p:nvSpPr>
        <p:spPr>
          <a:xfrm rot="5400000" flipV="1">
            <a:off x="-1566554" y="3720605"/>
            <a:ext cx="6018571" cy="284207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E2809E1-99BF-3242-95B3-DE8AD371F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75</a:t>
            </a:fld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69B2159-5FEE-6545-96A5-942567C8696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6350"/>
            <a:ext cx="1423851" cy="514397"/>
          </a:xfrm>
          <a:prstGeom prst="rect">
            <a:avLst/>
          </a:prstGeom>
        </p:spPr>
      </p:pic>
      <p:pic>
        <p:nvPicPr>
          <p:cNvPr id="16" name="Picture 4" descr="logo_EDV_m">
            <a:extLst>
              <a:ext uri="{FF2B5EF4-FFF2-40B4-BE49-F238E27FC236}">
                <a16:creationId xmlns:a16="http://schemas.microsoft.com/office/drawing/2014/main" id="{D920451D-B422-5C4B-B560-326A3F202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4160" y="0"/>
            <a:ext cx="1767840" cy="97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0B3EEB2-45D2-E24F-AD6D-B04BF39ABFA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8200" y="1533207"/>
            <a:ext cx="2463800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39025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509FD5-9DDF-FA45-8134-3844E12A8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487" y="278629"/>
            <a:ext cx="1622091" cy="666594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br>
              <a:rPr lang="fr-FR" sz="4000" dirty="0">
                <a:solidFill>
                  <a:srgbClr val="C00000"/>
                </a:solidFill>
              </a:rPr>
            </a:br>
            <a:r>
              <a:rPr lang="fr-FR" sz="4000" b="1" dirty="0" err="1">
                <a:solidFill>
                  <a:srgbClr val="C00000"/>
                </a:solidFill>
              </a:rPr>
              <a:t>Ké</a:t>
            </a:r>
            <a:r>
              <a:rPr lang="fr-FR" sz="4000" b="1" dirty="0">
                <a:solidFill>
                  <a:srgbClr val="C00000"/>
                </a:solidFill>
              </a:rPr>
              <a:t> Non</a:t>
            </a:r>
            <a:br>
              <a:rPr lang="fr-FR" sz="4000" dirty="0">
                <a:solidFill>
                  <a:srgbClr val="C00000"/>
                </a:solidFill>
              </a:rPr>
            </a:br>
            <a:endParaRPr lang="fr-FR" sz="40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74CBAC7-6CD9-EB4A-A5AB-D4A7CEFCC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76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0A9726E-2E0F-C74B-8CE7-1E6E7B6E39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1607" y="0"/>
            <a:ext cx="5143500" cy="685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28D3C9B-DB78-0F4A-8C45-60F3489797C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00225"/>
            <a:ext cx="6743700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0008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1341FEFD-09D2-254A-9F2F-59F3566EDE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8055" y="379945"/>
            <a:ext cx="5908589" cy="826677"/>
          </a:xfrm>
          <a:solidFill>
            <a:srgbClr val="F3ECDA">
              <a:alpha val="55000"/>
            </a:srgbClr>
          </a:solidFill>
        </p:spPr>
        <p:txBody>
          <a:bodyPr>
            <a:normAutofit/>
          </a:bodyPr>
          <a:lstStyle/>
          <a:p>
            <a:pPr eaLnBrk="1" hangingPunct="1"/>
            <a:r>
              <a:rPr lang="fr-FR" altLang="fr-FR" sz="4000" b="1" dirty="0">
                <a:ln>
                  <a:noFill/>
                </a:ln>
                <a:solidFill>
                  <a:srgbClr val="C00000"/>
                </a:solidFill>
              </a:rPr>
              <a:t>Nouveaux Projets - Centre</a:t>
            </a:r>
          </a:p>
        </p:txBody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D523C0C9-1FEA-6248-A83B-7C7715B7D9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60533" y="1743841"/>
            <a:ext cx="7381500" cy="4803915"/>
          </a:xfrm>
          <a:solidFill>
            <a:schemeClr val="accent6">
              <a:lumMod val="20000"/>
              <a:lumOff val="80000"/>
              <a:alpha val="40000"/>
            </a:schemeClr>
          </a:solidFill>
        </p:spPr>
        <p:txBody>
          <a:bodyPr anchor="t">
            <a:no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Géographie</a:t>
            </a:r>
            <a:r>
              <a:rPr lang="fr-FR" altLang="fr-FR" dirty="0">
                <a:cs typeface="Times New Roman" panose="02020603050405020304" pitchFamily="18" charset="0"/>
              </a:rPr>
              <a:t> : </a:t>
            </a:r>
            <a:r>
              <a:rPr lang="fr-FR" altLang="fr-FR" sz="2000" dirty="0">
                <a:cs typeface="Times New Roman" panose="02020603050405020304" pitchFamily="18" charset="0"/>
              </a:rPr>
              <a:t>Situé dans la </a:t>
            </a:r>
            <a:r>
              <a:rPr lang="fr-FR" altLang="fr-FR" sz="2000" b="1" dirty="0">
                <a:cs typeface="Times New Roman" panose="02020603050405020304" pitchFamily="18" charset="0"/>
              </a:rPr>
              <a:t>province de </a:t>
            </a:r>
            <a:r>
              <a:rPr lang="fr-FR" altLang="fr-FR" sz="2000" b="1" dirty="0" err="1">
                <a:cs typeface="Times New Roman" panose="02020603050405020304" pitchFamily="18" charset="0"/>
              </a:rPr>
              <a:t>Kontum</a:t>
            </a:r>
            <a:endParaRPr lang="fr-FR" altLang="fr-FR" sz="2000" dirty="0"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 Actions </a:t>
            </a:r>
            <a:r>
              <a:rPr lang="fr-FR" altLang="fr-FR" sz="2400" dirty="0" err="1">
                <a:cs typeface="Times New Roman" panose="02020603050405020304" pitchFamily="18" charset="0"/>
              </a:rPr>
              <a:t>EDV</a:t>
            </a:r>
            <a:r>
              <a:rPr lang="fr-FR" altLang="fr-FR" sz="2400" dirty="0">
                <a:cs typeface="Times New Roman" panose="02020603050405020304" pitchFamily="18" charset="0"/>
              </a:rPr>
              <a:t> : </a:t>
            </a:r>
            <a:r>
              <a:rPr lang="fr-FR" altLang="fr-FR" sz="2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Projet médical </a:t>
            </a:r>
          </a:p>
          <a:p>
            <a:pPr lvl="0">
              <a:lnSpc>
                <a:spcPct val="100000"/>
              </a:lnSpc>
              <a:spcBef>
                <a:spcPts val="400"/>
              </a:spcBef>
            </a:pPr>
            <a:r>
              <a:rPr lang="fr-FR" sz="1600" dirty="0">
                <a:solidFill>
                  <a:schemeClr val="accent6">
                    <a:lumMod val="50000"/>
                  </a:schemeClr>
                </a:solidFill>
              </a:rPr>
              <a:t>2 séminaires par an par un médecin/infirmière pour informer sur :la grossesse, L’allaitement, L’hygiène et les soins à apporter aux nourrissons  Le contrôle naturel des naissances</a:t>
            </a:r>
          </a:p>
          <a:p>
            <a:pPr lvl="0">
              <a:lnSpc>
                <a:spcPct val="100000"/>
              </a:lnSpc>
              <a:spcBef>
                <a:spcPts val="400"/>
              </a:spcBef>
            </a:pPr>
            <a:r>
              <a:rPr lang="fr-FR" sz="1600" dirty="0">
                <a:solidFill>
                  <a:schemeClr val="accent6">
                    <a:lumMod val="50000"/>
                  </a:schemeClr>
                </a:solidFill>
              </a:rPr>
              <a:t>Effectuer au moins une consultation pendant la grossesse avec une échographie</a:t>
            </a:r>
          </a:p>
          <a:p>
            <a:pPr lvl="0">
              <a:lnSpc>
                <a:spcPct val="100000"/>
              </a:lnSpc>
              <a:spcBef>
                <a:spcPts val="400"/>
              </a:spcBef>
            </a:pPr>
            <a:r>
              <a:rPr lang="fr-FR" sz="1600" dirty="0">
                <a:solidFill>
                  <a:schemeClr val="accent6">
                    <a:lumMod val="50000"/>
                  </a:schemeClr>
                </a:solidFill>
              </a:rPr>
              <a:t>Remettre à chaque femme enceinte une supplémentation en Calcium, Fer et Vitamines et distribuer du lait en poudre pour les nourrissons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fr-FR" sz="1600" dirty="0">
                <a:solidFill>
                  <a:schemeClr val="accent6">
                    <a:lumMod val="50000"/>
                  </a:schemeClr>
                </a:solidFill>
              </a:rPr>
              <a:t>Remettre mensuellement aux jeunes filles des protections hygiéniques</a:t>
            </a:r>
            <a:endParaRPr lang="fr-FR" sz="1600" dirty="0"/>
          </a:p>
          <a:p>
            <a:pPr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Suivi: </a:t>
            </a:r>
            <a:r>
              <a:rPr lang="fr-FR" altLang="fr-FR" sz="2000" dirty="0">
                <a:cs typeface="Times New Roman" panose="02020603050405020304" pitchFamily="18" charset="0"/>
              </a:rPr>
              <a:t>Sr Thao de la congrégation des Amantes de la Croix et Sai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 Caractéristiques: </a:t>
            </a:r>
            <a:r>
              <a:rPr lang="fr-FR" altLang="fr-FR" sz="2000" dirty="0">
                <a:cs typeface="Times New Roman" panose="02020603050405020304" pitchFamily="18" charset="0"/>
              </a:rPr>
              <a:t>minorités ethniques- villages isolés et pauvres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Statut: </a:t>
            </a:r>
            <a:r>
              <a:rPr lang="fr-FR" altLang="fr-FR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Recherche de financement </a:t>
            </a:r>
            <a:r>
              <a:rPr lang="fr-FR" altLang="fr-F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	</a:t>
            </a:r>
            <a:endParaRPr lang="fr-FR" altLang="fr-FR" sz="2400" dirty="0"/>
          </a:p>
          <a:p>
            <a:pPr algn="just">
              <a:lnSpc>
                <a:spcPct val="15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endParaRPr lang="fr-FR" altLang="fr-FR" sz="2400" dirty="0"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20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	</a:t>
            </a:r>
            <a:endParaRPr lang="fr-FR" altLang="fr-FR" sz="2400" dirty="0"/>
          </a:p>
          <a:p>
            <a:pPr lvl="2">
              <a:lnSpc>
                <a:spcPct val="170000"/>
              </a:lnSpc>
              <a:buFontTx/>
              <a:buNone/>
            </a:pPr>
            <a:r>
              <a:rPr lang="fr-FR" altLang="fr-FR" sz="2400" dirty="0"/>
              <a:t>			</a:t>
            </a:r>
          </a:p>
        </p:txBody>
      </p:sp>
      <p:grpSp>
        <p:nvGrpSpPr>
          <p:cNvPr id="8" name="Groupe 8">
            <a:extLst>
              <a:ext uri="{FF2B5EF4-FFF2-40B4-BE49-F238E27FC236}">
                <a16:creationId xmlns:a16="http://schemas.microsoft.com/office/drawing/2014/main" id="{8457882F-CF05-6349-BD87-377C0D15245B}"/>
              </a:ext>
            </a:extLst>
          </p:cNvPr>
          <p:cNvGrpSpPr/>
          <p:nvPr/>
        </p:nvGrpSpPr>
        <p:grpSpPr>
          <a:xfrm>
            <a:off x="92468" y="1677980"/>
            <a:ext cx="1218961" cy="1219332"/>
            <a:chOff x="-2312737" y="1645610"/>
            <a:chExt cx="1009483" cy="972998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D1D4A186-B90B-F040-82B1-ADE5B52EF631}"/>
                </a:ext>
              </a:extLst>
            </p:cNvPr>
            <p:cNvSpPr/>
            <p:nvPr/>
          </p:nvSpPr>
          <p:spPr bwMode="auto">
            <a:xfrm>
              <a:off x="-2312737" y="1645610"/>
              <a:ext cx="1009483" cy="972998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fr-FR" sz="105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50B19D79-B6A9-0F49-93AD-336639995EA5}"/>
                </a:ext>
              </a:extLst>
            </p:cNvPr>
            <p:cNvSpPr txBox="1"/>
            <p:nvPr/>
          </p:nvSpPr>
          <p:spPr>
            <a:xfrm>
              <a:off x="-2245407" y="1947910"/>
              <a:ext cx="870519" cy="3683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2400" b="1" dirty="0">
                  <a:solidFill>
                    <a:srgbClr val="C00000"/>
                  </a:solidFill>
                </a:rPr>
                <a:t>Projet</a:t>
              </a: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996CBD88-8B75-BE43-B3DB-80611A154760}"/>
              </a:ext>
            </a:extLst>
          </p:cNvPr>
          <p:cNvSpPr txBox="1"/>
          <p:nvPr/>
        </p:nvSpPr>
        <p:spPr>
          <a:xfrm>
            <a:off x="6631900" y="621847"/>
            <a:ext cx="1558534" cy="584775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LING LA</a:t>
            </a:r>
            <a:endParaRPr lang="fr-FR" sz="3200" dirty="0">
              <a:solidFill>
                <a:srgbClr val="C00000"/>
              </a:solidFill>
            </a:endParaRPr>
          </a:p>
        </p:txBody>
      </p:sp>
      <p:sp>
        <p:nvSpPr>
          <p:cNvPr id="13" name="Moins 12">
            <a:extLst>
              <a:ext uri="{FF2B5EF4-FFF2-40B4-BE49-F238E27FC236}">
                <a16:creationId xmlns:a16="http://schemas.microsoft.com/office/drawing/2014/main" id="{00911D84-0723-554B-A64A-782700B06136}"/>
              </a:ext>
            </a:extLst>
          </p:cNvPr>
          <p:cNvSpPr/>
          <p:nvPr/>
        </p:nvSpPr>
        <p:spPr>
          <a:xfrm>
            <a:off x="-523162" y="1258871"/>
            <a:ext cx="7871022" cy="274336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Moins 13">
            <a:extLst>
              <a:ext uri="{FF2B5EF4-FFF2-40B4-BE49-F238E27FC236}">
                <a16:creationId xmlns:a16="http://schemas.microsoft.com/office/drawing/2014/main" id="{F36D94BF-BD90-614C-BE14-01DDD78D2C63}"/>
              </a:ext>
            </a:extLst>
          </p:cNvPr>
          <p:cNvSpPr/>
          <p:nvPr/>
        </p:nvSpPr>
        <p:spPr>
          <a:xfrm rot="5400000" flipV="1">
            <a:off x="-1566554" y="3720605"/>
            <a:ext cx="6018571" cy="284207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E2809E1-99BF-3242-95B3-DE8AD371F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77</a:t>
            </a:fld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69B2159-5FEE-6545-96A5-942567C8696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6350"/>
            <a:ext cx="1423851" cy="514397"/>
          </a:xfrm>
          <a:prstGeom prst="rect">
            <a:avLst/>
          </a:prstGeom>
        </p:spPr>
      </p:pic>
      <p:pic>
        <p:nvPicPr>
          <p:cNvPr id="16" name="Picture 4" descr="logo_EDV_m">
            <a:extLst>
              <a:ext uri="{FF2B5EF4-FFF2-40B4-BE49-F238E27FC236}">
                <a16:creationId xmlns:a16="http://schemas.microsoft.com/office/drawing/2014/main" id="{D920451D-B422-5C4B-B560-326A3F202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4160" y="0"/>
            <a:ext cx="1767840" cy="97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10864EB-A3EC-294F-B108-1B78F6D7FD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18980" y="1316736"/>
            <a:ext cx="2673019" cy="49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54248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509FD5-9DDF-FA45-8134-3844E12A8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487" y="278629"/>
            <a:ext cx="1622091" cy="666594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br>
              <a:rPr lang="fr-FR" sz="4000" dirty="0">
                <a:solidFill>
                  <a:srgbClr val="C00000"/>
                </a:solidFill>
              </a:rPr>
            </a:br>
            <a:r>
              <a:rPr lang="fr-FR" sz="4000" b="1" dirty="0">
                <a:solidFill>
                  <a:srgbClr val="C00000"/>
                </a:solidFill>
              </a:rPr>
              <a:t>Ling La</a:t>
            </a:r>
            <a:br>
              <a:rPr lang="fr-FR" sz="4000" dirty="0">
                <a:solidFill>
                  <a:srgbClr val="C00000"/>
                </a:solidFill>
              </a:rPr>
            </a:br>
            <a:endParaRPr lang="fr-FR" sz="40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74CBAC7-6CD9-EB4A-A5AB-D4A7CEFCC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78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75BBC1B-D79C-1340-A4C5-7CA99D9596B2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16216" y="945223"/>
            <a:ext cx="6670431" cy="52942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2833763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1341FEFD-09D2-254A-9F2F-59F3566EDE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9376" y="365125"/>
            <a:ext cx="5908589" cy="826677"/>
          </a:xfrm>
          <a:solidFill>
            <a:srgbClr val="F3ECDA">
              <a:alpha val="55000"/>
            </a:srgbClr>
          </a:solidFill>
        </p:spPr>
        <p:txBody>
          <a:bodyPr>
            <a:normAutofit/>
          </a:bodyPr>
          <a:lstStyle/>
          <a:p>
            <a:pPr eaLnBrk="1" hangingPunct="1"/>
            <a:r>
              <a:rPr lang="fr-FR" altLang="fr-FR" sz="4000" b="1" dirty="0">
                <a:ln>
                  <a:noFill/>
                </a:ln>
                <a:solidFill>
                  <a:srgbClr val="C00000"/>
                </a:solidFill>
              </a:rPr>
              <a:t>Nouveaux Projets - Centre</a:t>
            </a:r>
          </a:p>
        </p:txBody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D523C0C9-1FEA-6248-A83B-7C7715B7D9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79183" y="1742099"/>
            <a:ext cx="7692951" cy="4165541"/>
          </a:xfrm>
          <a:solidFill>
            <a:schemeClr val="accent6">
              <a:lumMod val="20000"/>
              <a:lumOff val="80000"/>
              <a:alpha val="40000"/>
            </a:schemeClr>
          </a:solidFill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 Géographie </a:t>
            </a:r>
            <a:r>
              <a:rPr lang="fr-FR" altLang="fr-FR" sz="2000" dirty="0">
                <a:cs typeface="Times New Roman" panose="02020603050405020304" pitchFamily="18" charset="0"/>
              </a:rPr>
              <a:t>: Situé dans la </a:t>
            </a:r>
            <a:r>
              <a:rPr lang="fr-FR" altLang="fr-FR" sz="2000" b="1" dirty="0">
                <a:cs typeface="Times New Roman" panose="02020603050405020304" pitchFamily="18" charset="0"/>
              </a:rPr>
              <a:t>province de </a:t>
            </a:r>
            <a:r>
              <a:rPr lang="fr-FR" altLang="fr-FR" sz="2000" b="1" dirty="0" err="1">
                <a:cs typeface="Times New Roman" panose="02020603050405020304" pitchFamily="18" charset="0"/>
              </a:rPr>
              <a:t>Binh</a:t>
            </a:r>
            <a:r>
              <a:rPr lang="fr-FR" altLang="fr-FR" sz="2000" b="1" dirty="0">
                <a:cs typeface="Times New Roman" panose="02020603050405020304" pitchFamily="18" charset="0"/>
              </a:rPr>
              <a:t> Dinh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 Actions EDV : </a:t>
            </a:r>
          </a:p>
          <a:p>
            <a:pPr marL="457200" lvl="1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fr-FR" altLang="fr-FR" sz="2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Construction de 2 classes pour 60 enfants de 2 à 4 ans</a:t>
            </a:r>
          </a:p>
          <a:p>
            <a:pPr marL="457200" lvl="1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fr-FR" altLang="fr-FR" sz="2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140 m2 au total</a:t>
            </a:r>
          </a:p>
          <a:p>
            <a:pPr marL="457200" lvl="1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fr-FR" altLang="fr-FR" sz="2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Les locaux de l’actuel établissement sont inadaptés</a:t>
            </a:r>
            <a:endParaRPr lang="fr-FR" altLang="fr-FR" sz="2400" dirty="0"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Suivi</a:t>
            </a:r>
            <a:r>
              <a:rPr lang="fr-FR" altLang="fr-FR" dirty="0">
                <a:cs typeface="Times New Roman" panose="02020603050405020304" pitchFamily="18" charset="0"/>
              </a:rPr>
              <a:t>: </a:t>
            </a:r>
            <a:r>
              <a:rPr lang="fr-FR" altLang="fr-FR" sz="2000" dirty="0">
                <a:cs typeface="Times New Roman" panose="02020603050405020304" pitchFamily="18" charset="0"/>
              </a:rPr>
              <a:t>Sr </a:t>
            </a:r>
            <a:r>
              <a:rPr lang="fr-FR" altLang="fr-FR" sz="2000" dirty="0" err="1">
                <a:cs typeface="Times New Roman" panose="02020603050405020304" pitchFamily="18" charset="0"/>
              </a:rPr>
              <a:t>Nhi</a:t>
            </a:r>
            <a:r>
              <a:rPr lang="fr-FR" altLang="fr-FR" sz="2000" dirty="0">
                <a:cs typeface="Times New Roman" panose="02020603050405020304" pitchFamily="18" charset="0"/>
              </a:rPr>
              <a:t> et la congrégation des Amantes de la Croix de </a:t>
            </a:r>
            <a:r>
              <a:rPr lang="fr-FR" altLang="fr-FR" sz="2000" dirty="0" err="1">
                <a:cs typeface="Times New Roman" panose="02020603050405020304" pitchFamily="18" charset="0"/>
              </a:rPr>
              <a:t>Quy</a:t>
            </a:r>
            <a:r>
              <a:rPr lang="fr-FR" altLang="fr-FR" sz="2000" dirty="0">
                <a:cs typeface="Times New Roman" panose="02020603050405020304" pitchFamily="18" charset="0"/>
              </a:rPr>
              <a:t> </a:t>
            </a:r>
            <a:r>
              <a:rPr lang="fr-FR" altLang="fr-FR" sz="2000" dirty="0" err="1">
                <a:cs typeface="Times New Roman" panose="02020603050405020304" pitchFamily="18" charset="0"/>
              </a:rPr>
              <a:t>Nhon</a:t>
            </a:r>
            <a:endParaRPr lang="fr-FR" altLang="fr-FR" sz="2000" dirty="0"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 Caractéristiques: </a:t>
            </a:r>
            <a:r>
              <a:rPr lang="fr-FR" altLang="fr-FR" sz="2000" dirty="0">
                <a:cs typeface="Times New Roman" panose="02020603050405020304" pitchFamily="18" charset="0"/>
              </a:rPr>
              <a:t>zone rurale. Culture de riz, cannes à sucre et d’arbres fruitiers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 Statut : </a:t>
            </a:r>
            <a:r>
              <a:rPr lang="fr-FR" altLang="fr-FR" sz="2000" dirty="0">
                <a:cs typeface="Times New Roman" panose="02020603050405020304" pitchFamily="18" charset="0"/>
              </a:rPr>
              <a:t>Financement proposé à </a:t>
            </a:r>
            <a:r>
              <a:rPr lang="fr-FR" altLang="fr-FR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la Fondation 154, hébergée par la Fondation Notre Dame </a:t>
            </a:r>
            <a:r>
              <a:rPr lang="fr-FR" altLang="fr-FR" sz="2400" b="1" dirty="0">
                <a:solidFill>
                  <a:srgbClr val="C00000"/>
                </a:solidFill>
              </a:rPr>
              <a:t>		</a:t>
            </a:r>
            <a:r>
              <a:rPr lang="fr-FR" altLang="fr-FR" sz="2400" dirty="0"/>
              <a:t>	</a:t>
            </a:r>
          </a:p>
        </p:txBody>
      </p:sp>
      <p:grpSp>
        <p:nvGrpSpPr>
          <p:cNvPr id="8" name="Groupe 8">
            <a:extLst>
              <a:ext uri="{FF2B5EF4-FFF2-40B4-BE49-F238E27FC236}">
                <a16:creationId xmlns:a16="http://schemas.microsoft.com/office/drawing/2014/main" id="{8457882F-CF05-6349-BD87-377C0D15245B}"/>
              </a:ext>
            </a:extLst>
          </p:cNvPr>
          <p:cNvGrpSpPr/>
          <p:nvPr/>
        </p:nvGrpSpPr>
        <p:grpSpPr>
          <a:xfrm>
            <a:off x="164387" y="1808252"/>
            <a:ext cx="1087505" cy="1109608"/>
            <a:chOff x="-2296296" y="1645610"/>
            <a:chExt cx="1026945" cy="982678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D1D4A186-B90B-F040-82B1-ADE5B52EF631}"/>
                </a:ext>
              </a:extLst>
            </p:cNvPr>
            <p:cNvSpPr/>
            <p:nvPr/>
          </p:nvSpPr>
          <p:spPr bwMode="auto">
            <a:xfrm>
              <a:off x="-2296296" y="1645610"/>
              <a:ext cx="1026945" cy="982678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fr-FR" sz="105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50B19D79-B6A9-0F49-93AD-336639995EA5}"/>
                </a:ext>
              </a:extLst>
            </p:cNvPr>
            <p:cNvSpPr txBox="1"/>
            <p:nvPr/>
          </p:nvSpPr>
          <p:spPr>
            <a:xfrm>
              <a:off x="-2236594" y="1956009"/>
              <a:ext cx="913495" cy="41656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2400" b="1" dirty="0">
                  <a:solidFill>
                    <a:srgbClr val="C00000"/>
                  </a:solidFill>
                </a:rPr>
                <a:t>Projet</a:t>
              </a:r>
            </a:p>
          </p:txBody>
        </p:sp>
      </p:grpSp>
      <p:sp>
        <p:nvSpPr>
          <p:cNvPr id="13" name="Moins 12">
            <a:extLst>
              <a:ext uri="{FF2B5EF4-FFF2-40B4-BE49-F238E27FC236}">
                <a16:creationId xmlns:a16="http://schemas.microsoft.com/office/drawing/2014/main" id="{00911D84-0723-554B-A64A-782700B06136}"/>
              </a:ext>
            </a:extLst>
          </p:cNvPr>
          <p:cNvSpPr/>
          <p:nvPr/>
        </p:nvSpPr>
        <p:spPr>
          <a:xfrm>
            <a:off x="-521841" y="1220449"/>
            <a:ext cx="7871022" cy="274336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Moins 13">
            <a:extLst>
              <a:ext uri="{FF2B5EF4-FFF2-40B4-BE49-F238E27FC236}">
                <a16:creationId xmlns:a16="http://schemas.microsoft.com/office/drawing/2014/main" id="{F36D94BF-BD90-614C-BE14-01DDD78D2C63}"/>
              </a:ext>
            </a:extLst>
          </p:cNvPr>
          <p:cNvSpPr/>
          <p:nvPr/>
        </p:nvSpPr>
        <p:spPr>
          <a:xfrm rot="5400000" flipV="1">
            <a:off x="-1672207" y="3637806"/>
            <a:ext cx="6018571" cy="284207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68F78FD-3E22-6446-8DC4-9073A6418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79</a:t>
            </a:fld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1FE406C-6BC8-764C-B152-2D7D757A883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6350"/>
            <a:ext cx="1423851" cy="514397"/>
          </a:xfrm>
          <a:prstGeom prst="rect">
            <a:avLst/>
          </a:prstGeom>
        </p:spPr>
      </p:pic>
      <p:pic>
        <p:nvPicPr>
          <p:cNvPr id="16" name="Picture 4" descr="logo_EDV_m">
            <a:extLst>
              <a:ext uri="{FF2B5EF4-FFF2-40B4-BE49-F238E27FC236}">
                <a16:creationId xmlns:a16="http://schemas.microsoft.com/office/drawing/2014/main" id="{62F1D3F9-0F86-0142-9DBC-F12E428B1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4160" y="0"/>
            <a:ext cx="1767840" cy="97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ACB2F4E-11C8-3145-8FA6-18A9902FE7E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5882" y="1494785"/>
            <a:ext cx="2378014" cy="4812918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006CD412-A412-CB47-BB28-64F1C6D13B0F}"/>
              </a:ext>
            </a:extLst>
          </p:cNvPr>
          <p:cNvSpPr txBox="1"/>
          <p:nvPr/>
        </p:nvSpPr>
        <p:spPr>
          <a:xfrm>
            <a:off x="7103564" y="607027"/>
            <a:ext cx="1608603" cy="584775"/>
          </a:xfrm>
          <a:prstGeom prst="rect">
            <a:avLst/>
          </a:prstGeom>
          <a:solidFill>
            <a:schemeClr val="accent6">
              <a:lumMod val="60000"/>
              <a:lumOff val="40000"/>
              <a:alpha val="29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fr-FR" sz="3200" dirty="0">
                <a:solidFill>
                  <a:srgbClr val="C00000"/>
                </a:solidFill>
              </a:rPr>
              <a:t>GÒ THỊ</a:t>
            </a:r>
          </a:p>
        </p:txBody>
      </p:sp>
    </p:spTree>
    <p:extLst>
      <p:ext uri="{BB962C8B-B14F-4D97-AF65-F5344CB8AC3E}">
        <p14:creationId xmlns:p14="http://schemas.microsoft.com/office/powerpoint/2010/main" val="30474693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D99FE12-1AE1-3740-9B56-09001E49F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8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7FDB51A-F0DB-0E4D-A9E3-42086B5463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286" b="52380"/>
          <a:stretch/>
        </p:blipFill>
        <p:spPr>
          <a:xfrm>
            <a:off x="0" y="342900"/>
            <a:ext cx="12192000" cy="62048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DDF08D6-9509-CA4D-A492-992225B661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073" y="6148270"/>
            <a:ext cx="728296" cy="14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24103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74CBAC7-6CD9-EB4A-A5AB-D4A7CEFCC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80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BD2261A-8BA6-E547-A291-AA86BB2EE08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9245" y="2114635"/>
            <a:ext cx="5667022" cy="424171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238AABF-A598-8C4C-AD09-328064480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6191" y="790222"/>
            <a:ext cx="3275246" cy="243596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E19BEA4-F068-E440-AEA6-CD20197FEF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7485" y="3411208"/>
            <a:ext cx="4403951" cy="2945142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3C091551-17B4-C147-AE33-FDB52733B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487" y="278629"/>
            <a:ext cx="1622091" cy="666594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br>
              <a:rPr lang="fr-FR" sz="4000" dirty="0">
                <a:solidFill>
                  <a:srgbClr val="C00000"/>
                </a:solidFill>
              </a:rPr>
            </a:br>
            <a:r>
              <a:rPr lang="fr-FR" sz="4000" b="1" dirty="0">
                <a:solidFill>
                  <a:srgbClr val="C00000"/>
                </a:solidFill>
              </a:rPr>
              <a:t>Gò </a:t>
            </a:r>
            <a:r>
              <a:rPr lang="fr-FR" sz="4000" b="1" dirty="0" err="1">
                <a:solidFill>
                  <a:srgbClr val="C00000"/>
                </a:solidFill>
              </a:rPr>
              <a:t>Thị</a:t>
            </a:r>
            <a:br>
              <a:rPr lang="fr-FR" sz="4000" dirty="0">
                <a:solidFill>
                  <a:srgbClr val="C00000"/>
                </a:solidFill>
              </a:rPr>
            </a:b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198754723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>
            <a:extLst>
              <a:ext uri="{FF2B5EF4-FFF2-40B4-BE49-F238E27FC236}">
                <a16:creationId xmlns:a16="http://schemas.microsoft.com/office/drawing/2014/main" id="{D523C0C9-1FEA-6248-A83B-7C7715B7D9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11542" y="1677980"/>
            <a:ext cx="7641787" cy="4775469"/>
          </a:xfrm>
          <a:solidFill>
            <a:schemeClr val="accent6">
              <a:lumMod val="20000"/>
              <a:lumOff val="80000"/>
              <a:alpha val="40000"/>
            </a:schemeClr>
          </a:solidFill>
        </p:spPr>
        <p:txBody>
          <a:bodyPr anchor="t">
            <a:noAutofit/>
          </a:bodyPr>
          <a:lstStyle/>
          <a:p>
            <a:pPr marL="342900" indent="-342900"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Géographie</a:t>
            </a:r>
            <a:r>
              <a:rPr lang="fr-FR" altLang="fr-FR" sz="2000" dirty="0">
                <a:cs typeface="Times New Roman" panose="02020603050405020304" pitchFamily="18" charset="0"/>
              </a:rPr>
              <a:t> : Situé dans la </a:t>
            </a:r>
            <a:r>
              <a:rPr lang="fr-FR" altLang="fr-FR" sz="2000" b="1" dirty="0">
                <a:cs typeface="Times New Roman" panose="02020603050405020304" pitchFamily="18" charset="0"/>
              </a:rPr>
              <a:t>province de Quang </a:t>
            </a:r>
            <a:r>
              <a:rPr lang="fr-FR" altLang="fr-FR" sz="2000" b="1" dirty="0" err="1">
                <a:cs typeface="Times New Roman" panose="02020603050405020304" pitchFamily="18" charset="0"/>
              </a:rPr>
              <a:t>Ngai</a:t>
            </a:r>
            <a:endParaRPr lang="fr-FR" altLang="fr-FR" sz="2000" dirty="0"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Actions EDV : </a:t>
            </a:r>
          </a:p>
          <a:p>
            <a:pPr marL="457200" lvl="1" indent="0">
              <a:lnSpc>
                <a:spcPct val="120000"/>
              </a:lnSpc>
              <a:spcBef>
                <a:spcPct val="0"/>
              </a:spcBef>
              <a:buNone/>
            </a:pPr>
            <a:r>
              <a:rPr lang="fr-FR" altLang="fr-FR" sz="2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Construction d’un foyer pour 45 lycéennes </a:t>
            </a:r>
          </a:p>
          <a:p>
            <a:pPr marL="457200" lvl="1" indent="0">
              <a:lnSpc>
                <a:spcPct val="120000"/>
              </a:lnSpc>
              <a:spcBef>
                <a:spcPct val="0"/>
              </a:spcBef>
              <a:buNone/>
            </a:pPr>
            <a:r>
              <a:rPr lang="fr-FR" altLang="fr-FR" sz="2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Partenariat avec Vietnam Espérance (50/50)</a:t>
            </a:r>
          </a:p>
          <a:p>
            <a:pPr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fr-FR" altLang="fr-FR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 </a:t>
            </a:r>
            <a:r>
              <a:rPr lang="fr-FR" altLang="fr-FR" sz="2400" dirty="0">
                <a:cs typeface="Times New Roman" panose="02020603050405020304" pitchFamily="18" charset="0"/>
              </a:rPr>
              <a:t>Suivi: </a:t>
            </a:r>
            <a:r>
              <a:rPr lang="fr-FR" altLang="fr-FR" sz="2000" dirty="0">
                <a:cs typeface="Times New Roman" panose="02020603050405020304" pitchFamily="18" charset="0"/>
              </a:rPr>
              <a:t>Père Pierre </a:t>
            </a:r>
            <a:r>
              <a:rPr lang="fr-FR" sz="2000" dirty="0" err="1"/>
              <a:t>Nguyễn</a:t>
            </a:r>
            <a:r>
              <a:rPr lang="fr-FR" sz="2000" dirty="0"/>
              <a:t> </a:t>
            </a:r>
            <a:r>
              <a:rPr lang="fr-FR" sz="2000" dirty="0" err="1"/>
              <a:t>Hữu</a:t>
            </a:r>
            <a:r>
              <a:rPr lang="fr-FR" sz="2000" dirty="0"/>
              <a:t> </a:t>
            </a:r>
            <a:r>
              <a:rPr lang="fr-FR" sz="2000" dirty="0" err="1"/>
              <a:t>Hạnh</a:t>
            </a:r>
            <a:r>
              <a:rPr lang="fr-FR" sz="2000" dirty="0"/>
              <a:t> et Sai</a:t>
            </a:r>
            <a:endParaRPr lang="fr-FR" altLang="fr-FR" sz="2000" dirty="0">
              <a:cs typeface="Times New Roman" panose="02020603050405020304" pitchFamily="18" charset="0"/>
            </a:endParaRPr>
          </a:p>
          <a:p>
            <a:pPr>
              <a:lnSpc>
                <a:spcPct val="17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  Caractéristiques: </a:t>
            </a:r>
            <a:r>
              <a:rPr lang="fr-FR" altLang="fr-FR" sz="2000" dirty="0">
                <a:cs typeface="Times New Roman" panose="02020603050405020304" pitchFamily="18" charset="0"/>
              </a:rPr>
              <a:t>zone rurale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  Statut : </a:t>
            </a:r>
            <a:r>
              <a:rPr lang="fr-FR" altLang="fr-FR" sz="2000" dirty="0">
                <a:cs typeface="Times New Roman" panose="02020603050405020304" pitchFamily="18" charset="0"/>
              </a:rPr>
              <a:t>projet quasiment financé par des </a:t>
            </a:r>
            <a:r>
              <a:rPr lang="fr-FR" altLang="fr-FR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dons ciblés et la Fondation Annie </a:t>
            </a:r>
            <a:r>
              <a:rPr lang="fr-FR" altLang="fr-FR" sz="20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Beauchais</a:t>
            </a:r>
            <a:r>
              <a:rPr lang="fr-FR" altLang="fr-FR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, hébergée par la Fondation Notre Dame </a:t>
            </a:r>
            <a:r>
              <a:rPr lang="fr-FR" altLang="fr-FR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	</a:t>
            </a:r>
            <a:endParaRPr lang="fr-FR" altLang="fr-FR" sz="2000" dirty="0"/>
          </a:p>
          <a:p>
            <a:pPr lvl="2">
              <a:lnSpc>
                <a:spcPct val="170000"/>
              </a:lnSpc>
              <a:buFontTx/>
              <a:buNone/>
            </a:pPr>
            <a:r>
              <a:rPr lang="fr-FR" altLang="fr-FR" sz="2400" dirty="0"/>
              <a:t>			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96CBD88-8B75-BE43-B3DB-80611A154760}"/>
              </a:ext>
            </a:extLst>
          </p:cNvPr>
          <p:cNvSpPr txBox="1"/>
          <p:nvPr/>
        </p:nvSpPr>
        <p:spPr>
          <a:xfrm>
            <a:off x="7272957" y="684259"/>
            <a:ext cx="1580444" cy="584775"/>
          </a:xfrm>
          <a:prstGeom prst="rect">
            <a:avLst/>
          </a:prstGeom>
          <a:solidFill>
            <a:schemeClr val="accent6">
              <a:lumMod val="60000"/>
              <a:lumOff val="40000"/>
              <a:alpha val="29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fr-FR" sz="3200" dirty="0" err="1">
                <a:solidFill>
                  <a:srgbClr val="C00000"/>
                </a:solidFill>
              </a:rPr>
              <a:t>CHÂU</a:t>
            </a:r>
            <a:r>
              <a:rPr lang="fr-FR" sz="3200" b="1" dirty="0">
                <a:solidFill>
                  <a:srgbClr val="C00000"/>
                </a:solidFill>
              </a:rPr>
              <a:t> </a:t>
            </a:r>
            <a:r>
              <a:rPr lang="fr-FR" sz="3200" dirty="0" err="1">
                <a:solidFill>
                  <a:srgbClr val="C00000"/>
                </a:solidFill>
              </a:rPr>
              <a:t>Ổ</a:t>
            </a: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3" name="Moins 12">
            <a:extLst>
              <a:ext uri="{FF2B5EF4-FFF2-40B4-BE49-F238E27FC236}">
                <a16:creationId xmlns:a16="http://schemas.microsoft.com/office/drawing/2014/main" id="{00911D84-0723-554B-A64A-782700B06136}"/>
              </a:ext>
            </a:extLst>
          </p:cNvPr>
          <p:cNvSpPr/>
          <p:nvPr/>
        </p:nvSpPr>
        <p:spPr>
          <a:xfrm>
            <a:off x="-143017" y="1231227"/>
            <a:ext cx="7871022" cy="274336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Moins 13">
            <a:extLst>
              <a:ext uri="{FF2B5EF4-FFF2-40B4-BE49-F238E27FC236}">
                <a16:creationId xmlns:a16="http://schemas.microsoft.com/office/drawing/2014/main" id="{F36D94BF-BD90-614C-BE14-01DDD78D2C63}"/>
              </a:ext>
            </a:extLst>
          </p:cNvPr>
          <p:cNvSpPr/>
          <p:nvPr/>
        </p:nvSpPr>
        <p:spPr>
          <a:xfrm rot="5400000" flipV="1">
            <a:off x="-1608194" y="3712374"/>
            <a:ext cx="6018571" cy="284207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3F6185A-414E-6A44-B240-94F236A4F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81</a:t>
            </a:fld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3EB5EB4-038E-1D43-AEA7-11735D8F9E9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6350"/>
            <a:ext cx="1423851" cy="514397"/>
          </a:xfrm>
          <a:prstGeom prst="rect">
            <a:avLst/>
          </a:prstGeom>
        </p:spPr>
      </p:pic>
      <p:pic>
        <p:nvPicPr>
          <p:cNvPr id="16" name="Picture 4" descr="logo_EDV_m">
            <a:extLst>
              <a:ext uri="{FF2B5EF4-FFF2-40B4-BE49-F238E27FC236}">
                <a16:creationId xmlns:a16="http://schemas.microsoft.com/office/drawing/2014/main" id="{3BC09A97-F59F-DA43-A7ED-694C14EFA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4160" y="0"/>
            <a:ext cx="1767840" cy="97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21D8AD2-640C-BE48-A9EF-61BC43D37C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9108" y="1295337"/>
            <a:ext cx="2256422" cy="4882725"/>
          </a:xfrm>
          <a:prstGeom prst="rect">
            <a:avLst/>
          </a:prstGeom>
        </p:spPr>
      </p:pic>
      <p:sp>
        <p:nvSpPr>
          <p:cNvPr id="21" name="Rectangle 2">
            <a:extLst>
              <a:ext uri="{FF2B5EF4-FFF2-40B4-BE49-F238E27FC236}">
                <a16:creationId xmlns:a16="http://schemas.microsoft.com/office/drawing/2014/main" id="{423C7E0D-0BBC-9A4B-8F7D-3BCFDF20D705}"/>
              </a:ext>
            </a:extLst>
          </p:cNvPr>
          <p:cNvSpPr txBox="1">
            <a:spLocks noChangeArrowheads="1"/>
          </p:cNvSpPr>
          <p:nvPr/>
        </p:nvSpPr>
        <p:spPr>
          <a:xfrm>
            <a:off x="889160" y="404550"/>
            <a:ext cx="5908589" cy="826677"/>
          </a:xfrm>
          <a:prstGeom prst="rect">
            <a:avLst/>
          </a:prstGeom>
          <a:solidFill>
            <a:srgbClr val="F3ECDA">
              <a:alpha val="55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sz="4000" b="1" dirty="0">
                <a:solidFill>
                  <a:srgbClr val="C00000"/>
                </a:solidFill>
              </a:rPr>
              <a:t>Nouveaux Projets - Centre</a:t>
            </a:r>
          </a:p>
        </p:txBody>
      </p:sp>
      <p:grpSp>
        <p:nvGrpSpPr>
          <p:cNvPr id="22" name="Groupe 8">
            <a:extLst>
              <a:ext uri="{FF2B5EF4-FFF2-40B4-BE49-F238E27FC236}">
                <a16:creationId xmlns:a16="http://schemas.microsoft.com/office/drawing/2014/main" id="{3A20D534-C2B0-CE49-9C59-37BB29EEC235}"/>
              </a:ext>
            </a:extLst>
          </p:cNvPr>
          <p:cNvGrpSpPr/>
          <p:nvPr/>
        </p:nvGrpSpPr>
        <p:grpSpPr>
          <a:xfrm>
            <a:off x="164387" y="1808252"/>
            <a:ext cx="1087505" cy="1109608"/>
            <a:chOff x="-2296296" y="1645610"/>
            <a:chExt cx="1026945" cy="982678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22227117-43C5-084F-B05D-F5A0D5DA4AC8}"/>
                </a:ext>
              </a:extLst>
            </p:cNvPr>
            <p:cNvSpPr/>
            <p:nvPr/>
          </p:nvSpPr>
          <p:spPr bwMode="auto">
            <a:xfrm>
              <a:off x="-2296296" y="1645610"/>
              <a:ext cx="1026945" cy="982678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fr-FR" sz="105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2FA4F0A5-85CB-0D47-BBFD-95302DC9ADC4}"/>
                </a:ext>
              </a:extLst>
            </p:cNvPr>
            <p:cNvSpPr txBox="1"/>
            <p:nvPr/>
          </p:nvSpPr>
          <p:spPr>
            <a:xfrm>
              <a:off x="-2236594" y="1956009"/>
              <a:ext cx="913495" cy="41656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2400" b="1" dirty="0">
                  <a:solidFill>
                    <a:srgbClr val="C00000"/>
                  </a:solidFill>
                </a:rPr>
                <a:t>Projet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024344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96CBD88-8B75-BE43-B3DB-80611A154760}"/>
              </a:ext>
            </a:extLst>
          </p:cNvPr>
          <p:cNvSpPr txBox="1"/>
          <p:nvPr/>
        </p:nvSpPr>
        <p:spPr>
          <a:xfrm>
            <a:off x="283220" y="361094"/>
            <a:ext cx="1871043" cy="646331"/>
          </a:xfrm>
          <a:prstGeom prst="rect">
            <a:avLst/>
          </a:prstGeom>
          <a:solidFill>
            <a:schemeClr val="accent6">
              <a:lumMod val="60000"/>
              <a:lumOff val="40000"/>
              <a:alpha val="29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fr-FR" sz="3600" dirty="0" err="1">
                <a:solidFill>
                  <a:srgbClr val="C00000"/>
                </a:solidFill>
              </a:rPr>
              <a:t>CHÂU</a:t>
            </a:r>
            <a:r>
              <a:rPr lang="fr-FR" sz="3600" dirty="0">
                <a:solidFill>
                  <a:srgbClr val="C00000"/>
                </a:solidFill>
              </a:rPr>
              <a:t> </a:t>
            </a:r>
            <a:r>
              <a:rPr lang="fr-FR" sz="3600" dirty="0" err="1">
                <a:solidFill>
                  <a:srgbClr val="C00000"/>
                </a:solidFill>
              </a:rPr>
              <a:t>Ổ</a:t>
            </a:r>
            <a:r>
              <a:rPr lang="fr-FR" sz="3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3F6185A-414E-6A44-B240-94F236A4F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82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BB8541F-3423-4148-87D2-2F6870CF43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708" y="1790479"/>
            <a:ext cx="5190587" cy="446631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F47D84D-6B7D-D64E-8B2D-AB2A7FFEF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2860" y="1790479"/>
            <a:ext cx="6052185" cy="446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6405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>
            <a:extLst>
              <a:ext uri="{FF2B5EF4-FFF2-40B4-BE49-F238E27FC236}">
                <a16:creationId xmlns:a16="http://schemas.microsoft.com/office/drawing/2014/main" id="{D523C0C9-1FEA-6248-A83B-7C7715B7D9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11543" y="1677981"/>
            <a:ext cx="7381500" cy="4352992"/>
          </a:xfrm>
          <a:solidFill>
            <a:schemeClr val="accent6">
              <a:lumMod val="20000"/>
              <a:lumOff val="80000"/>
              <a:alpha val="40000"/>
            </a:schemeClr>
          </a:solidFill>
        </p:spPr>
        <p:txBody>
          <a:bodyPr anchor="t">
            <a:noAutofit/>
          </a:bodyPr>
          <a:lstStyle/>
          <a:p>
            <a:pPr marL="342900" indent="-342900"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Géographie</a:t>
            </a:r>
            <a:r>
              <a:rPr lang="fr-FR" altLang="fr-FR" sz="2000" dirty="0">
                <a:cs typeface="Times New Roman" panose="02020603050405020304" pitchFamily="18" charset="0"/>
              </a:rPr>
              <a:t> : Situé dans la </a:t>
            </a:r>
            <a:r>
              <a:rPr lang="fr-FR" altLang="fr-FR" sz="2000" b="1" dirty="0">
                <a:cs typeface="Times New Roman" panose="02020603050405020304" pitchFamily="18" charset="0"/>
              </a:rPr>
              <a:t>province de Gia Lai</a:t>
            </a:r>
            <a:endParaRPr lang="fr-FR" altLang="fr-FR" sz="2000" dirty="0"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Actions EDV : </a:t>
            </a:r>
          </a:p>
          <a:p>
            <a:pPr marL="457200" lvl="1" indent="0">
              <a:lnSpc>
                <a:spcPct val="120000"/>
              </a:lnSpc>
              <a:spcBef>
                <a:spcPct val="0"/>
              </a:spcBef>
              <a:buNone/>
            </a:pPr>
            <a:r>
              <a:rPr lang="fr-FR" altLang="fr-FR" sz="2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Construction d’un foyer de 400 m2 pour 60 lycéens</a:t>
            </a:r>
          </a:p>
          <a:p>
            <a:pPr marL="457200" lvl="1" indent="0">
              <a:lnSpc>
                <a:spcPct val="120000"/>
              </a:lnSpc>
              <a:spcBef>
                <a:spcPct val="0"/>
              </a:spcBef>
              <a:buNone/>
            </a:pPr>
            <a:r>
              <a:rPr lang="fr-FR" altLang="fr-FR" sz="2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Minorités ethniques: </a:t>
            </a:r>
            <a:r>
              <a:rPr lang="fr-FR" altLang="fr-FR" sz="2000" b="1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Bahnar</a:t>
            </a:r>
            <a:r>
              <a:rPr lang="fr-FR" altLang="fr-FR" sz="2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, </a:t>
            </a:r>
            <a:r>
              <a:rPr lang="fr-FR" altLang="fr-FR" sz="2000" b="1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Jarai</a:t>
            </a:r>
            <a:r>
              <a:rPr lang="fr-FR" altLang="fr-FR" sz="2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et </a:t>
            </a:r>
            <a:r>
              <a:rPr lang="fr-FR" altLang="fr-FR" sz="2000" b="1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Ro</a:t>
            </a:r>
            <a:r>
              <a:rPr lang="fr-FR" altLang="fr-FR" sz="2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fr-FR" altLang="fr-FR" sz="2000" b="1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Ngao</a:t>
            </a:r>
            <a:endParaRPr lang="fr-FR" altLang="fr-FR" sz="2000" b="1" dirty="0">
              <a:solidFill>
                <a:schemeClr val="accent6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marL="457200" lvl="1" indent="0">
              <a:lnSpc>
                <a:spcPct val="120000"/>
              </a:lnSpc>
              <a:spcBef>
                <a:spcPct val="0"/>
              </a:spcBef>
              <a:buNone/>
            </a:pPr>
            <a:endParaRPr lang="fr-FR" altLang="fr-FR" sz="2400" dirty="0"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fr-FR" altLang="fr-FR" dirty="0">
                <a:cs typeface="Times New Roman" panose="02020603050405020304" pitchFamily="18" charset="0"/>
              </a:rPr>
              <a:t> </a:t>
            </a:r>
            <a:r>
              <a:rPr lang="fr-FR" altLang="fr-FR" sz="2400" dirty="0">
                <a:cs typeface="Times New Roman" panose="02020603050405020304" pitchFamily="18" charset="0"/>
              </a:rPr>
              <a:t>Suivi:</a:t>
            </a:r>
            <a:r>
              <a:rPr lang="fr-FR" altLang="fr-FR" dirty="0">
                <a:cs typeface="Times New Roman" panose="02020603050405020304" pitchFamily="18" charset="0"/>
              </a:rPr>
              <a:t> </a:t>
            </a:r>
            <a:r>
              <a:rPr lang="fr-FR" altLang="fr-FR" sz="2000" dirty="0">
                <a:cs typeface="Times New Roman" panose="02020603050405020304" pitchFamily="18" charset="0"/>
              </a:rPr>
              <a:t>Frère </a:t>
            </a:r>
            <a:r>
              <a:rPr lang="fr-FR" sz="2000" dirty="0" err="1"/>
              <a:t>Nguyễn</a:t>
            </a:r>
            <a:r>
              <a:rPr lang="fr-FR" sz="2000" dirty="0"/>
              <a:t> Trung </a:t>
            </a:r>
            <a:r>
              <a:rPr lang="fr-FR" sz="2000" dirty="0" err="1"/>
              <a:t>Phat</a:t>
            </a:r>
            <a:r>
              <a:rPr lang="fr-FR" sz="2000" dirty="0"/>
              <a:t> de l’ordre franciscain et Sai</a:t>
            </a:r>
            <a:endParaRPr lang="fr-FR" altLang="fr-FR" sz="2000" dirty="0">
              <a:cs typeface="Times New Roman" panose="02020603050405020304" pitchFamily="18" charset="0"/>
            </a:endParaRPr>
          </a:p>
          <a:p>
            <a:pPr>
              <a:lnSpc>
                <a:spcPct val="17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  Caractéristiques: </a:t>
            </a:r>
            <a:r>
              <a:rPr lang="fr-FR" altLang="fr-FR" sz="2000" dirty="0">
                <a:cs typeface="Times New Roman" panose="02020603050405020304" pitchFamily="18" charset="0"/>
              </a:rPr>
              <a:t>zone rurale, pauvre</a:t>
            </a:r>
          </a:p>
          <a:p>
            <a:pPr>
              <a:lnSpc>
                <a:spcPct val="17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  Statut : </a:t>
            </a:r>
            <a:r>
              <a:rPr lang="fr-FR" altLang="fr-FR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Recherche de financement</a:t>
            </a:r>
            <a:r>
              <a:rPr lang="fr-FR" altLang="fr-FR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	</a:t>
            </a:r>
            <a:endParaRPr lang="fr-FR" altLang="fr-FR" sz="2000" dirty="0"/>
          </a:p>
          <a:p>
            <a:pPr lvl="2">
              <a:lnSpc>
                <a:spcPct val="170000"/>
              </a:lnSpc>
              <a:buFontTx/>
              <a:buNone/>
            </a:pPr>
            <a:r>
              <a:rPr lang="fr-FR" altLang="fr-FR" sz="2400" dirty="0"/>
              <a:t>			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96CBD88-8B75-BE43-B3DB-80611A154760}"/>
              </a:ext>
            </a:extLst>
          </p:cNvPr>
          <p:cNvSpPr txBox="1"/>
          <p:nvPr/>
        </p:nvSpPr>
        <p:spPr>
          <a:xfrm>
            <a:off x="7167577" y="613462"/>
            <a:ext cx="1857053" cy="584775"/>
          </a:xfrm>
          <a:prstGeom prst="rect">
            <a:avLst/>
          </a:prstGeom>
          <a:solidFill>
            <a:schemeClr val="accent6">
              <a:lumMod val="60000"/>
              <a:lumOff val="40000"/>
              <a:alpha val="29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fr-FR" sz="3200" dirty="0">
                <a:solidFill>
                  <a:srgbClr val="C00000"/>
                </a:solidFill>
              </a:rPr>
              <a:t>IA </a:t>
            </a:r>
            <a:r>
              <a:rPr lang="fr-FR" sz="3200" dirty="0" err="1">
                <a:solidFill>
                  <a:srgbClr val="C00000"/>
                </a:solidFill>
              </a:rPr>
              <a:t>KRING</a:t>
            </a:r>
            <a:r>
              <a:rPr lang="fr-FR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3" name="Moins 12">
            <a:extLst>
              <a:ext uri="{FF2B5EF4-FFF2-40B4-BE49-F238E27FC236}">
                <a16:creationId xmlns:a16="http://schemas.microsoft.com/office/drawing/2014/main" id="{00911D84-0723-554B-A64A-782700B06136}"/>
              </a:ext>
            </a:extLst>
          </p:cNvPr>
          <p:cNvSpPr/>
          <p:nvPr/>
        </p:nvSpPr>
        <p:spPr>
          <a:xfrm>
            <a:off x="-143017" y="1231227"/>
            <a:ext cx="7871022" cy="274336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Moins 13">
            <a:extLst>
              <a:ext uri="{FF2B5EF4-FFF2-40B4-BE49-F238E27FC236}">
                <a16:creationId xmlns:a16="http://schemas.microsoft.com/office/drawing/2014/main" id="{F36D94BF-BD90-614C-BE14-01DDD78D2C63}"/>
              </a:ext>
            </a:extLst>
          </p:cNvPr>
          <p:cNvSpPr/>
          <p:nvPr/>
        </p:nvSpPr>
        <p:spPr>
          <a:xfrm rot="5400000" flipV="1">
            <a:off x="-1608194" y="3712374"/>
            <a:ext cx="6018571" cy="284207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3F6185A-414E-6A44-B240-94F236A4F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83</a:t>
            </a:fld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3EB5EB4-038E-1D43-AEA7-11735D8F9E9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6350"/>
            <a:ext cx="1423851" cy="514397"/>
          </a:xfrm>
          <a:prstGeom prst="rect">
            <a:avLst/>
          </a:prstGeom>
        </p:spPr>
      </p:pic>
      <p:pic>
        <p:nvPicPr>
          <p:cNvPr id="16" name="Picture 4" descr="logo_EDV_m">
            <a:extLst>
              <a:ext uri="{FF2B5EF4-FFF2-40B4-BE49-F238E27FC236}">
                <a16:creationId xmlns:a16="http://schemas.microsoft.com/office/drawing/2014/main" id="{3BC09A97-F59F-DA43-A7ED-694C14EFA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4160" y="0"/>
            <a:ext cx="1767840" cy="97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">
            <a:extLst>
              <a:ext uri="{FF2B5EF4-FFF2-40B4-BE49-F238E27FC236}">
                <a16:creationId xmlns:a16="http://schemas.microsoft.com/office/drawing/2014/main" id="{423C7E0D-0BBC-9A4B-8F7D-3BCFDF20D705}"/>
              </a:ext>
            </a:extLst>
          </p:cNvPr>
          <p:cNvSpPr txBox="1">
            <a:spLocks noChangeArrowheads="1"/>
          </p:cNvSpPr>
          <p:nvPr/>
        </p:nvSpPr>
        <p:spPr>
          <a:xfrm>
            <a:off x="889160" y="404550"/>
            <a:ext cx="5908589" cy="826677"/>
          </a:xfrm>
          <a:prstGeom prst="rect">
            <a:avLst/>
          </a:prstGeom>
          <a:solidFill>
            <a:srgbClr val="F3ECDA">
              <a:alpha val="55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sz="4000" b="1" dirty="0">
                <a:solidFill>
                  <a:srgbClr val="C00000"/>
                </a:solidFill>
              </a:rPr>
              <a:t>Nouveaux Projets - Centre</a:t>
            </a:r>
          </a:p>
        </p:txBody>
      </p:sp>
      <p:grpSp>
        <p:nvGrpSpPr>
          <p:cNvPr id="22" name="Groupe 8">
            <a:extLst>
              <a:ext uri="{FF2B5EF4-FFF2-40B4-BE49-F238E27FC236}">
                <a16:creationId xmlns:a16="http://schemas.microsoft.com/office/drawing/2014/main" id="{3A20D534-C2B0-CE49-9C59-37BB29EEC235}"/>
              </a:ext>
            </a:extLst>
          </p:cNvPr>
          <p:cNvGrpSpPr/>
          <p:nvPr/>
        </p:nvGrpSpPr>
        <p:grpSpPr>
          <a:xfrm>
            <a:off x="164387" y="1808252"/>
            <a:ext cx="1087505" cy="1109608"/>
            <a:chOff x="-2296296" y="1645610"/>
            <a:chExt cx="1026945" cy="982678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22227117-43C5-084F-B05D-F5A0D5DA4AC8}"/>
                </a:ext>
              </a:extLst>
            </p:cNvPr>
            <p:cNvSpPr/>
            <p:nvPr/>
          </p:nvSpPr>
          <p:spPr bwMode="auto">
            <a:xfrm>
              <a:off x="-2296296" y="1645610"/>
              <a:ext cx="1026945" cy="982678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fr-FR" sz="105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2FA4F0A5-85CB-0D47-BBFD-95302DC9ADC4}"/>
                </a:ext>
              </a:extLst>
            </p:cNvPr>
            <p:cNvSpPr txBox="1"/>
            <p:nvPr/>
          </p:nvSpPr>
          <p:spPr>
            <a:xfrm>
              <a:off x="-2236594" y="1956009"/>
              <a:ext cx="913495" cy="41656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2400" b="1" dirty="0">
                  <a:solidFill>
                    <a:srgbClr val="C00000"/>
                  </a:solidFill>
                </a:rPr>
                <a:t>Projet</a:t>
              </a:r>
            </a:p>
          </p:txBody>
        </p:sp>
      </p:grpSp>
      <p:pic>
        <p:nvPicPr>
          <p:cNvPr id="17" name="Image 2">
            <a:extLst>
              <a:ext uri="{FF2B5EF4-FFF2-40B4-BE49-F238E27FC236}">
                <a16:creationId xmlns:a16="http://schemas.microsoft.com/office/drawing/2014/main" id="{BBB8E172-A6B9-CF40-AD4A-B78D135D4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3485" y="1694267"/>
            <a:ext cx="2428515" cy="5027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33645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96CBD88-8B75-BE43-B3DB-80611A154760}"/>
              </a:ext>
            </a:extLst>
          </p:cNvPr>
          <p:cNvSpPr txBox="1"/>
          <p:nvPr/>
        </p:nvSpPr>
        <p:spPr>
          <a:xfrm>
            <a:off x="236329" y="361094"/>
            <a:ext cx="1744872" cy="646331"/>
          </a:xfrm>
          <a:prstGeom prst="rect">
            <a:avLst/>
          </a:prstGeom>
          <a:solidFill>
            <a:schemeClr val="accent6">
              <a:lumMod val="60000"/>
              <a:lumOff val="40000"/>
              <a:alpha val="29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fr-FR" sz="3600" dirty="0" err="1">
                <a:solidFill>
                  <a:srgbClr val="C00000"/>
                </a:solidFill>
              </a:rPr>
              <a:t>Ia</a:t>
            </a:r>
            <a:r>
              <a:rPr lang="fr-FR" sz="3600" dirty="0">
                <a:solidFill>
                  <a:srgbClr val="C00000"/>
                </a:solidFill>
              </a:rPr>
              <a:t> </a:t>
            </a:r>
            <a:r>
              <a:rPr lang="fr-FR" sz="3600" dirty="0" err="1">
                <a:solidFill>
                  <a:srgbClr val="C00000"/>
                </a:solidFill>
              </a:rPr>
              <a:t>Kring</a:t>
            </a:r>
            <a:endParaRPr lang="fr-FR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3F6185A-414E-6A44-B240-94F236A4F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84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C7B21F9-FBB8-9F4B-A54D-CE25C00946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338510"/>
            <a:ext cx="5505581" cy="438296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051B335-825B-8E42-8D08-E510356150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7025" y="2393847"/>
            <a:ext cx="6434089" cy="432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01985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96CBD88-8B75-BE43-B3DB-80611A154760}"/>
              </a:ext>
            </a:extLst>
          </p:cNvPr>
          <p:cNvSpPr txBox="1"/>
          <p:nvPr/>
        </p:nvSpPr>
        <p:spPr>
          <a:xfrm>
            <a:off x="236329" y="361094"/>
            <a:ext cx="1744872" cy="646331"/>
          </a:xfrm>
          <a:prstGeom prst="rect">
            <a:avLst/>
          </a:prstGeom>
          <a:solidFill>
            <a:schemeClr val="accent6">
              <a:lumMod val="60000"/>
              <a:lumOff val="40000"/>
              <a:alpha val="29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fr-FR" sz="3600" dirty="0" err="1">
                <a:solidFill>
                  <a:srgbClr val="C00000"/>
                </a:solidFill>
              </a:rPr>
              <a:t>Ia</a:t>
            </a:r>
            <a:r>
              <a:rPr lang="fr-FR" sz="3600" dirty="0">
                <a:solidFill>
                  <a:srgbClr val="C00000"/>
                </a:solidFill>
              </a:rPr>
              <a:t> </a:t>
            </a:r>
            <a:r>
              <a:rPr lang="fr-FR" sz="3600" dirty="0" err="1">
                <a:solidFill>
                  <a:srgbClr val="C00000"/>
                </a:solidFill>
              </a:rPr>
              <a:t>Kring</a:t>
            </a:r>
            <a:endParaRPr lang="fr-FR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3F6185A-414E-6A44-B240-94F236A4F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85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690BF0F-BE44-BE4E-BA64-4D48FA04707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6122" y="0"/>
            <a:ext cx="4372708" cy="327953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DA38F20-B7A8-8F40-B71E-FB961B80D4E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582615"/>
            <a:ext cx="4471295" cy="529763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E83C21E-F39B-374D-AAA9-07C7A2BC8B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0615" y="3365290"/>
            <a:ext cx="7561385" cy="349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87692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>
            <a:extLst>
              <a:ext uri="{FF2B5EF4-FFF2-40B4-BE49-F238E27FC236}">
                <a16:creationId xmlns:a16="http://schemas.microsoft.com/office/drawing/2014/main" id="{D523C0C9-1FEA-6248-A83B-7C7715B7D9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11543" y="1677981"/>
            <a:ext cx="6879314" cy="4352992"/>
          </a:xfrm>
          <a:solidFill>
            <a:schemeClr val="accent6">
              <a:lumMod val="20000"/>
              <a:lumOff val="80000"/>
              <a:alpha val="40000"/>
            </a:schemeClr>
          </a:solidFill>
        </p:spPr>
        <p:txBody>
          <a:bodyPr anchor="ctr">
            <a:noAutofit/>
          </a:bodyPr>
          <a:lstStyle/>
          <a:p>
            <a:pPr marL="342900" indent="-342900"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Géographie</a:t>
            </a:r>
            <a:r>
              <a:rPr lang="fr-FR" altLang="fr-FR" sz="2000" dirty="0">
                <a:cs typeface="Times New Roman" panose="02020603050405020304" pitchFamily="18" charset="0"/>
              </a:rPr>
              <a:t> : Situé dans la </a:t>
            </a:r>
            <a:r>
              <a:rPr lang="fr-FR" altLang="fr-FR" sz="2000" b="1" dirty="0">
                <a:cs typeface="Times New Roman" panose="02020603050405020304" pitchFamily="18" charset="0"/>
              </a:rPr>
              <a:t>province de </a:t>
            </a:r>
            <a:r>
              <a:rPr lang="fr-FR" altLang="fr-FR" sz="2000" b="1" dirty="0" err="1">
                <a:cs typeface="Times New Roman" panose="02020603050405020304" pitchFamily="18" charset="0"/>
              </a:rPr>
              <a:t>Khanh</a:t>
            </a:r>
            <a:r>
              <a:rPr lang="fr-FR" altLang="fr-FR" sz="2000" b="1" dirty="0">
                <a:cs typeface="Times New Roman" panose="02020603050405020304" pitchFamily="18" charset="0"/>
              </a:rPr>
              <a:t> </a:t>
            </a:r>
            <a:r>
              <a:rPr lang="fr-FR" altLang="fr-FR" sz="2000" b="1" dirty="0" err="1">
                <a:cs typeface="Times New Roman" panose="02020603050405020304" pitchFamily="18" charset="0"/>
              </a:rPr>
              <a:t>Hoa</a:t>
            </a:r>
            <a:endParaRPr lang="fr-FR" altLang="fr-FR" sz="2000" dirty="0"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fr-FR" altLang="fr-FR" sz="2400" dirty="0">
                <a:cs typeface="Times New Roman" panose="02020603050405020304" pitchFamily="18" charset="0"/>
              </a:rPr>
              <a:t>Actions EDV : </a:t>
            </a:r>
            <a:r>
              <a:rPr lang="fr-FR" altLang="fr-FR" sz="24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école maternelle </a:t>
            </a:r>
            <a:endParaRPr lang="fr-FR" altLang="fr-FR" sz="2400" dirty="0">
              <a:cs typeface="Times New Roman" panose="02020603050405020304" pitchFamily="18" charset="0"/>
            </a:endParaRPr>
          </a:p>
          <a:p>
            <a:pPr marL="457200" lvl="1" indent="0">
              <a:lnSpc>
                <a:spcPct val="120000"/>
              </a:lnSpc>
              <a:spcBef>
                <a:spcPct val="0"/>
              </a:spcBef>
              <a:buNone/>
            </a:pPr>
            <a:r>
              <a:rPr lang="fr-FR" altLang="fr-FR" sz="2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Rénovation de 60 m2 et construction d’une extension de 80 m2 sur 2 niveaux pour 60 enfants de 3 à 5 ans.</a:t>
            </a:r>
            <a:endParaRPr lang="fr-FR" altLang="fr-FR" sz="2000" dirty="0">
              <a:solidFill>
                <a:schemeClr val="accent6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fr-FR" altLang="fr-FR" dirty="0">
                <a:cs typeface="Times New Roman" panose="02020603050405020304" pitchFamily="18" charset="0"/>
              </a:rPr>
              <a:t> </a:t>
            </a:r>
            <a:r>
              <a:rPr lang="fr-FR" altLang="fr-FR" sz="2400" dirty="0">
                <a:cs typeface="Times New Roman" panose="02020603050405020304" pitchFamily="18" charset="0"/>
              </a:rPr>
              <a:t>Suivi</a:t>
            </a:r>
            <a:r>
              <a:rPr lang="fr-FR" altLang="fr-FR" dirty="0">
                <a:cs typeface="Times New Roman" panose="02020603050405020304" pitchFamily="18" charset="0"/>
              </a:rPr>
              <a:t>: </a:t>
            </a:r>
            <a:r>
              <a:rPr lang="fr-FR" altLang="fr-FR" sz="2000" dirty="0">
                <a:cs typeface="Times New Roman" panose="02020603050405020304" pitchFamily="18" charset="0"/>
              </a:rPr>
              <a:t>Congrégation de la vierge Marie</a:t>
            </a:r>
            <a:r>
              <a:rPr lang="fr-FR" sz="2000" dirty="0"/>
              <a:t> et Sai</a:t>
            </a:r>
            <a:endParaRPr lang="fr-FR" altLang="fr-FR" sz="2000" dirty="0">
              <a:cs typeface="Times New Roman" panose="02020603050405020304" pitchFamily="18" charset="0"/>
            </a:endParaRPr>
          </a:p>
          <a:p>
            <a:pPr>
              <a:lnSpc>
                <a:spcPct val="17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  Caractéristiques: </a:t>
            </a:r>
            <a:r>
              <a:rPr lang="fr-FR" altLang="fr-FR" sz="2000" dirty="0">
                <a:cs typeface="Times New Roman" panose="02020603050405020304" pitchFamily="18" charset="0"/>
              </a:rPr>
              <a:t>zone rurale, pauvre</a:t>
            </a:r>
          </a:p>
          <a:p>
            <a:pPr>
              <a:lnSpc>
                <a:spcPct val="17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>
                <a:cs typeface="Times New Roman" panose="02020603050405020304" pitchFamily="18" charset="0"/>
              </a:rPr>
              <a:t>  Statut : </a:t>
            </a:r>
            <a:r>
              <a:rPr lang="fr-FR" altLang="fr-FR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Recherche de financement</a:t>
            </a:r>
            <a:r>
              <a:rPr lang="fr-FR" altLang="fr-FR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	</a:t>
            </a:r>
            <a:endParaRPr lang="fr-FR" altLang="fr-FR" sz="2000" dirty="0"/>
          </a:p>
          <a:p>
            <a:pPr lvl="2">
              <a:lnSpc>
                <a:spcPct val="170000"/>
              </a:lnSpc>
              <a:buFontTx/>
              <a:buNone/>
            </a:pPr>
            <a:r>
              <a:rPr lang="fr-FR" altLang="fr-FR" sz="2400" dirty="0"/>
              <a:t>			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96CBD88-8B75-BE43-B3DB-80611A154760}"/>
              </a:ext>
            </a:extLst>
          </p:cNvPr>
          <p:cNvSpPr txBox="1"/>
          <p:nvPr/>
        </p:nvSpPr>
        <p:spPr>
          <a:xfrm>
            <a:off x="7167577" y="509006"/>
            <a:ext cx="2319323" cy="584775"/>
          </a:xfrm>
          <a:prstGeom prst="rect">
            <a:avLst/>
          </a:prstGeom>
          <a:solidFill>
            <a:schemeClr val="accent6">
              <a:lumMod val="60000"/>
              <a:lumOff val="40000"/>
              <a:alpha val="29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fr-FR" sz="3200" b="1" dirty="0">
                <a:solidFill>
                  <a:srgbClr val="C00000"/>
                </a:solidFill>
                <a:latin typeface="+mj-lt"/>
              </a:rPr>
              <a:t>Gò </a:t>
            </a:r>
            <a:r>
              <a:rPr lang="fr-FR" sz="3200" b="1" dirty="0" err="1">
                <a:solidFill>
                  <a:srgbClr val="C00000"/>
                </a:solidFill>
                <a:latin typeface="+mj-lt"/>
              </a:rPr>
              <a:t>Muồng</a:t>
            </a:r>
            <a:endParaRPr lang="fr-FR" sz="3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3" name="Moins 12">
            <a:extLst>
              <a:ext uri="{FF2B5EF4-FFF2-40B4-BE49-F238E27FC236}">
                <a16:creationId xmlns:a16="http://schemas.microsoft.com/office/drawing/2014/main" id="{00911D84-0723-554B-A64A-782700B06136}"/>
              </a:ext>
            </a:extLst>
          </p:cNvPr>
          <p:cNvSpPr/>
          <p:nvPr/>
        </p:nvSpPr>
        <p:spPr>
          <a:xfrm>
            <a:off x="-143017" y="1231227"/>
            <a:ext cx="7871022" cy="274336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Moins 13">
            <a:extLst>
              <a:ext uri="{FF2B5EF4-FFF2-40B4-BE49-F238E27FC236}">
                <a16:creationId xmlns:a16="http://schemas.microsoft.com/office/drawing/2014/main" id="{F36D94BF-BD90-614C-BE14-01DDD78D2C63}"/>
              </a:ext>
            </a:extLst>
          </p:cNvPr>
          <p:cNvSpPr/>
          <p:nvPr/>
        </p:nvSpPr>
        <p:spPr>
          <a:xfrm rot="5400000" flipV="1">
            <a:off x="-1608194" y="3712374"/>
            <a:ext cx="6018571" cy="284207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3F6185A-414E-6A44-B240-94F236A4F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86</a:t>
            </a:fld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3EB5EB4-038E-1D43-AEA7-11735D8F9E9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6350"/>
            <a:ext cx="1423851" cy="514397"/>
          </a:xfrm>
          <a:prstGeom prst="rect">
            <a:avLst/>
          </a:prstGeom>
        </p:spPr>
      </p:pic>
      <p:pic>
        <p:nvPicPr>
          <p:cNvPr id="16" name="Picture 4" descr="logo_EDV_m">
            <a:extLst>
              <a:ext uri="{FF2B5EF4-FFF2-40B4-BE49-F238E27FC236}">
                <a16:creationId xmlns:a16="http://schemas.microsoft.com/office/drawing/2014/main" id="{3BC09A97-F59F-DA43-A7ED-694C14EFA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4160" y="0"/>
            <a:ext cx="1767840" cy="97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">
            <a:extLst>
              <a:ext uri="{FF2B5EF4-FFF2-40B4-BE49-F238E27FC236}">
                <a16:creationId xmlns:a16="http://schemas.microsoft.com/office/drawing/2014/main" id="{423C7E0D-0BBC-9A4B-8F7D-3BCFDF20D705}"/>
              </a:ext>
            </a:extLst>
          </p:cNvPr>
          <p:cNvSpPr txBox="1">
            <a:spLocks noChangeArrowheads="1"/>
          </p:cNvSpPr>
          <p:nvPr/>
        </p:nvSpPr>
        <p:spPr>
          <a:xfrm>
            <a:off x="889160" y="404550"/>
            <a:ext cx="5908589" cy="826677"/>
          </a:xfrm>
          <a:prstGeom prst="rect">
            <a:avLst/>
          </a:prstGeom>
          <a:solidFill>
            <a:srgbClr val="F3ECDA">
              <a:alpha val="55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sz="4000" b="1" dirty="0">
                <a:solidFill>
                  <a:srgbClr val="C00000"/>
                </a:solidFill>
              </a:rPr>
              <a:t>Nouveaux Projets - Centre</a:t>
            </a:r>
          </a:p>
        </p:txBody>
      </p:sp>
      <p:grpSp>
        <p:nvGrpSpPr>
          <p:cNvPr id="22" name="Groupe 8">
            <a:extLst>
              <a:ext uri="{FF2B5EF4-FFF2-40B4-BE49-F238E27FC236}">
                <a16:creationId xmlns:a16="http://schemas.microsoft.com/office/drawing/2014/main" id="{3A20D534-C2B0-CE49-9C59-37BB29EEC235}"/>
              </a:ext>
            </a:extLst>
          </p:cNvPr>
          <p:cNvGrpSpPr/>
          <p:nvPr/>
        </p:nvGrpSpPr>
        <p:grpSpPr>
          <a:xfrm>
            <a:off x="164387" y="1808252"/>
            <a:ext cx="1087505" cy="1109608"/>
            <a:chOff x="-2296296" y="1645610"/>
            <a:chExt cx="1026945" cy="982678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22227117-43C5-084F-B05D-F5A0D5DA4AC8}"/>
                </a:ext>
              </a:extLst>
            </p:cNvPr>
            <p:cNvSpPr/>
            <p:nvPr/>
          </p:nvSpPr>
          <p:spPr bwMode="auto">
            <a:xfrm>
              <a:off x="-2296296" y="1645610"/>
              <a:ext cx="1026945" cy="982678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fr-FR" sz="105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2FA4F0A5-85CB-0D47-BBFD-95302DC9ADC4}"/>
                </a:ext>
              </a:extLst>
            </p:cNvPr>
            <p:cNvSpPr txBox="1"/>
            <p:nvPr/>
          </p:nvSpPr>
          <p:spPr>
            <a:xfrm>
              <a:off x="-2236594" y="1956009"/>
              <a:ext cx="913495" cy="41656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2400" b="1" dirty="0">
                  <a:solidFill>
                    <a:srgbClr val="C00000"/>
                  </a:solidFill>
                </a:rPr>
                <a:t>Projet</a:t>
              </a: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7FEB903B-FCEC-7F4E-88CC-211E21FAEE7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0186" y="1505563"/>
            <a:ext cx="2541814" cy="518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25940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96CBD88-8B75-BE43-B3DB-80611A154760}"/>
              </a:ext>
            </a:extLst>
          </p:cNvPr>
          <p:cNvSpPr txBox="1"/>
          <p:nvPr/>
        </p:nvSpPr>
        <p:spPr>
          <a:xfrm>
            <a:off x="236328" y="361095"/>
            <a:ext cx="2457885" cy="646331"/>
          </a:xfrm>
          <a:prstGeom prst="rect">
            <a:avLst/>
          </a:prstGeom>
          <a:solidFill>
            <a:schemeClr val="accent6">
              <a:lumMod val="60000"/>
              <a:lumOff val="40000"/>
              <a:alpha val="29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fr-FR" sz="3600" dirty="0">
                <a:solidFill>
                  <a:srgbClr val="C00000"/>
                </a:solidFill>
              </a:rPr>
              <a:t>Gò </a:t>
            </a:r>
            <a:r>
              <a:rPr lang="fr-FR" sz="3600" dirty="0" err="1">
                <a:solidFill>
                  <a:srgbClr val="C00000"/>
                </a:solidFill>
              </a:rPr>
              <a:t>Muồng</a:t>
            </a:r>
            <a:endParaRPr lang="fr-FR" sz="3600" dirty="0">
              <a:solidFill>
                <a:srgbClr val="C00000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3F6185A-414E-6A44-B240-94F236A4F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87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E06CE98-4FB6-6E49-AE5E-4596CDDE2D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8436" y="0"/>
            <a:ext cx="91535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45798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4CF4E2-8E62-4A4B-ACC2-CC8AA16AB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1" y="222201"/>
            <a:ext cx="3756073" cy="1043892"/>
          </a:xfrm>
          <a:solidFill>
            <a:srgbClr val="EFE9D9">
              <a:alpha val="50000"/>
            </a:srgbClr>
          </a:solidFill>
        </p:spPr>
        <p:txBody>
          <a:bodyPr>
            <a:normAutofit/>
          </a:bodyPr>
          <a:lstStyle/>
          <a:p>
            <a:r>
              <a:rPr lang="fr-FR" sz="4000" dirty="0"/>
              <a:t>SIEGE SOCIAL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DFB7861-E547-E246-ABC5-B3C1FC65BD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39322" y="2624824"/>
            <a:ext cx="4705141" cy="389824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fr-FR" sz="20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buNone/>
            </a:pPr>
            <a:endParaRPr lang="fr-FR" sz="2000" dirty="0"/>
          </a:p>
          <a:p>
            <a:pPr marL="0" indent="0">
              <a:lnSpc>
                <a:spcPct val="100000"/>
              </a:lnSpc>
              <a:buNone/>
            </a:pPr>
            <a:endParaRPr lang="fr-FR" sz="2000" dirty="0"/>
          </a:p>
          <a:p>
            <a:pPr marL="0" indent="0">
              <a:lnSpc>
                <a:spcPct val="100000"/>
              </a:lnSpc>
              <a:buNone/>
            </a:pPr>
            <a:r>
              <a:rPr lang="fr-FR" sz="2400" dirty="0"/>
              <a:t>	</a:t>
            </a: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Géraldine et Bernard  Ravel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	64 rue Victor </a:t>
            </a:r>
            <a:r>
              <a:rPr lang="fr-FR" sz="2400" b="1" dirty="0" err="1">
                <a:solidFill>
                  <a:schemeClr val="accent6">
                    <a:lumMod val="75000"/>
                  </a:schemeClr>
                </a:solidFill>
              </a:rPr>
              <a:t>Puiseux</a:t>
            </a:r>
            <a:endParaRPr lang="fr-FR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	95100 Argenteuil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406746A-9F92-5D4E-8E9A-1AACEA79C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88</a:t>
            </a:fld>
            <a:endParaRPr lang="fr-FR"/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375CF184-ABD8-A84C-8777-F0B747FDA6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" y="1999372"/>
            <a:ext cx="6279969" cy="4119563"/>
          </a:xfrm>
          <a:solidFill>
            <a:schemeClr val="accent6">
              <a:lumMod val="20000"/>
              <a:lumOff val="80000"/>
              <a:alpha val="48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fr-FR" b="1" dirty="0">
              <a:latin typeface="+mj-lt"/>
            </a:endParaRPr>
          </a:p>
          <a:p>
            <a:pPr marL="457200" lvl="1" indent="0">
              <a:buNone/>
            </a:pPr>
            <a:r>
              <a:rPr lang="fr-FR" sz="2800" b="1" dirty="0">
                <a:latin typeface="+mj-lt"/>
              </a:rPr>
              <a:t>Transfert </a:t>
            </a:r>
          </a:p>
          <a:p>
            <a:pPr marL="457200" lvl="1" indent="0">
              <a:buNone/>
            </a:pPr>
            <a:r>
              <a:rPr lang="fr-FR" sz="2000" b="1" dirty="0">
                <a:latin typeface="+mj-lt"/>
              </a:rPr>
              <a:t>suite à la décision du CA du 30/01/2020,et après l’obtention du statut ARUP en mars 2023</a:t>
            </a:r>
          </a:p>
          <a:p>
            <a:pPr marL="457200" lvl="1" indent="0">
              <a:buNone/>
            </a:pPr>
            <a:endParaRPr lang="fr-FR" dirty="0"/>
          </a:p>
          <a:p>
            <a:pPr marL="457200" lvl="1" indent="0">
              <a:buNone/>
            </a:pPr>
            <a:r>
              <a:rPr lang="fr-FR" dirty="0"/>
              <a:t>Arlette et Hubert de </a:t>
            </a:r>
            <a:r>
              <a:rPr lang="fr-FR" dirty="0" err="1"/>
              <a:t>Gabory</a:t>
            </a:r>
            <a:r>
              <a:rPr lang="fr-FR" dirty="0"/>
              <a:t>. </a:t>
            </a:r>
          </a:p>
          <a:p>
            <a:pPr marL="457200" lvl="1" indent="0">
              <a:buNone/>
            </a:pPr>
            <a:r>
              <a:rPr lang="fr-FR" dirty="0"/>
              <a:t>24 rue </a:t>
            </a:r>
            <a:r>
              <a:rPr lang="fr-FR" dirty="0" err="1"/>
              <a:t>Lienard</a:t>
            </a:r>
            <a:endParaRPr lang="fr-FR" dirty="0"/>
          </a:p>
          <a:p>
            <a:pPr marL="457200" lvl="1" indent="0">
              <a:buNone/>
            </a:pPr>
            <a:r>
              <a:rPr lang="fr-FR" dirty="0"/>
              <a:t>92700  Rueil-Malmaison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40AE7BCC-3B68-7745-8917-2DDE391CBD70}"/>
              </a:ext>
            </a:extLst>
          </p:cNvPr>
          <p:cNvCxnSpPr>
            <a:cxnSpLocks/>
          </p:cNvCxnSpPr>
          <p:nvPr/>
        </p:nvCxnSpPr>
        <p:spPr>
          <a:xfrm>
            <a:off x="365760" y="1448972"/>
            <a:ext cx="3756074" cy="0"/>
          </a:xfrm>
          <a:prstGeom prst="line">
            <a:avLst/>
          </a:prstGeom>
          <a:ln w="635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02AAB5D5-A825-E546-8F36-AD8DFEBC72C3}"/>
              </a:ext>
            </a:extLst>
          </p:cNvPr>
          <p:cNvCxnSpPr>
            <a:cxnSpLocks/>
          </p:cNvCxnSpPr>
          <p:nvPr/>
        </p:nvCxnSpPr>
        <p:spPr>
          <a:xfrm flipH="1">
            <a:off x="7236446" y="5575042"/>
            <a:ext cx="4117354" cy="0"/>
          </a:xfrm>
          <a:prstGeom prst="line">
            <a:avLst/>
          </a:prstGeom>
          <a:ln w="635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 19">
            <a:extLst>
              <a:ext uri="{FF2B5EF4-FFF2-40B4-BE49-F238E27FC236}">
                <a16:creationId xmlns:a16="http://schemas.microsoft.com/office/drawing/2014/main" id="{8AA3833D-A75A-804F-A9F0-271F34BD46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01815"/>
            <a:ext cx="1580606" cy="571028"/>
          </a:xfrm>
          <a:prstGeom prst="rect">
            <a:avLst/>
          </a:prstGeom>
        </p:spPr>
      </p:pic>
      <p:pic>
        <p:nvPicPr>
          <p:cNvPr id="21" name="Picture 4" descr="logo_EDV_m">
            <a:extLst>
              <a:ext uri="{FF2B5EF4-FFF2-40B4-BE49-F238E27FC236}">
                <a16:creationId xmlns:a16="http://schemas.microsoft.com/office/drawing/2014/main" id="{569368CF-4DC8-A441-A339-412446000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0771" y="71273"/>
            <a:ext cx="1767840" cy="97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lèche vers la droite 2">
            <a:extLst>
              <a:ext uri="{FF2B5EF4-FFF2-40B4-BE49-F238E27FC236}">
                <a16:creationId xmlns:a16="http://schemas.microsoft.com/office/drawing/2014/main" id="{9B985410-F96E-484E-931F-7237C54A05D5}"/>
              </a:ext>
            </a:extLst>
          </p:cNvPr>
          <p:cNvSpPr/>
          <p:nvPr/>
        </p:nvSpPr>
        <p:spPr>
          <a:xfrm flipV="1">
            <a:off x="5424475" y="4369842"/>
            <a:ext cx="1811971" cy="40821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F60FA274-15BB-A54F-908C-02BDE56C80B7}"/>
              </a:ext>
            </a:extLst>
          </p:cNvPr>
          <p:cNvCxnSpPr>
            <a:cxnSpLocks/>
          </p:cNvCxnSpPr>
          <p:nvPr/>
        </p:nvCxnSpPr>
        <p:spPr>
          <a:xfrm flipH="1">
            <a:off x="7227109" y="3490428"/>
            <a:ext cx="4117354" cy="0"/>
          </a:xfrm>
          <a:prstGeom prst="line">
            <a:avLst/>
          </a:prstGeom>
          <a:ln w="635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439481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4CF4E2-8E62-4A4B-ACC2-CC8AA16AB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1" y="222201"/>
            <a:ext cx="3756073" cy="1043892"/>
          </a:xfrm>
          <a:solidFill>
            <a:srgbClr val="EFE9D9">
              <a:alpha val="50000"/>
            </a:srgbClr>
          </a:solidFill>
        </p:spPr>
        <p:txBody>
          <a:bodyPr>
            <a:normAutofit/>
          </a:bodyPr>
          <a:lstStyle/>
          <a:p>
            <a:r>
              <a:rPr lang="fr-FR" sz="4000" dirty="0"/>
              <a:t>JUNIOR EDV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DFB7861-E547-E246-ABC5-B3C1FC65BD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68085" y="1448972"/>
            <a:ext cx="4994031" cy="472799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fr-FR" sz="20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Noémie, Domitille et Gatien</a:t>
            </a:r>
          </a:p>
          <a:p>
            <a:pPr marL="0" indent="0">
              <a:lnSpc>
                <a:spcPct val="100000"/>
              </a:lnSpc>
              <a:buNone/>
            </a:pPr>
            <a:endParaRPr lang="fr-FR" sz="2000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406746A-9F92-5D4E-8E9A-1AACEA79C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89</a:t>
            </a:fld>
            <a:endParaRPr lang="fr-FR"/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375CF184-ABD8-A84C-8777-F0B747FDA6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" y="1825625"/>
            <a:ext cx="5964701" cy="4351338"/>
          </a:xfrm>
          <a:solidFill>
            <a:schemeClr val="accent6">
              <a:lumMod val="20000"/>
              <a:lumOff val="80000"/>
              <a:alpha val="48000"/>
            </a:schemeClr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r-FR" sz="2400" b="1" dirty="0">
                <a:latin typeface="+mj-lt"/>
              </a:rPr>
              <a:t>Objectif</a:t>
            </a:r>
            <a:r>
              <a:rPr lang="fr-FR" dirty="0">
                <a:latin typeface="+mj-lt"/>
              </a:rPr>
              <a:t>:</a:t>
            </a:r>
            <a:r>
              <a:rPr lang="fr-FR" sz="2400" dirty="0"/>
              <a:t> </a:t>
            </a:r>
            <a:r>
              <a:rPr lang="fr-FR" sz="2000" dirty="0"/>
              <a:t>accueillir les jeunes voulant s’investir dans l’humanitaire au Vietnam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sz="2400" b="1" dirty="0">
                <a:latin typeface="+mj-lt"/>
              </a:rPr>
              <a:t>Recrutement</a:t>
            </a:r>
            <a:r>
              <a:rPr lang="fr-FR" sz="2400" dirty="0">
                <a:latin typeface="+mj-lt"/>
              </a:rPr>
              <a:t>: </a:t>
            </a:r>
            <a:r>
              <a:rPr lang="fr-FR" sz="2000" dirty="0"/>
              <a:t>les jeunes prêts à  s’investir sur la durée</a:t>
            </a:r>
          </a:p>
          <a:p>
            <a:pPr lvl="1"/>
            <a:r>
              <a:rPr lang="fr-FR" sz="2000" dirty="0"/>
              <a:t>ayant déjà été au Vietnam sous la supervision d’</a:t>
            </a:r>
            <a:r>
              <a:rPr lang="fr-FR" sz="2000" dirty="0" err="1"/>
              <a:t>EDV</a:t>
            </a:r>
            <a:endParaRPr lang="fr-FR" sz="2000" dirty="0"/>
          </a:p>
          <a:p>
            <a:pPr lvl="1"/>
            <a:r>
              <a:rPr lang="fr-FR" sz="2000" dirty="0"/>
              <a:t>ayant rendu des services à EDV à titre bénévole</a:t>
            </a:r>
          </a:p>
          <a:p>
            <a:pPr lvl="1">
              <a:lnSpc>
                <a:spcPct val="150000"/>
              </a:lnSpc>
            </a:pPr>
            <a:r>
              <a:rPr lang="fr-FR" sz="2000" dirty="0"/>
              <a:t>ayant un lien avec le Vietnam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fr-FR" sz="2400" b="1" dirty="0">
                <a:latin typeface="+mj-lt"/>
              </a:rPr>
              <a:t>Missions</a:t>
            </a:r>
            <a:r>
              <a:rPr lang="fr-FR" sz="2400" dirty="0">
                <a:latin typeface="+mj-lt"/>
              </a:rPr>
              <a:t>:</a:t>
            </a:r>
            <a:r>
              <a:rPr lang="fr-FR" sz="2000" dirty="0">
                <a:latin typeface="+mj-lt"/>
              </a:rPr>
              <a:t> </a:t>
            </a:r>
            <a:r>
              <a:rPr lang="fr-FR" sz="2000" dirty="0"/>
              <a:t>développer des actions humanitaires incubées par EDV, uniquement gérées par les jeunes</a:t>
            </a:r>
          </a:p>
          <a:p>
            <a:pPr marL="457200" lvl="1" indent="0">
              <a:buNone/>
            </a:pPr>
            <a:endParaRPr lang="fr-FR" dirty="0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40AE7BCC-3B68-7745-8917-2DDE391CBD70}"/>
              </a:ext>
            </a:extLst>
          </p:cNvPr>
          <p:cNvCxnSpPr>
            <a:cxnSpLocks/>
          </p:cNvCxnSpPr>
          <p:nvPr/>
        </p:nvCxnSpPr>
        <p:spPr>
          <a:xfrm>
            <a:off x="365760" y="1448972"/>
            <a:ext cx="3756074" cy="0"/>
          </a:xfrm>
          <a:prstGeom prst="line">
            <a:avLst/>
          </a:prstGeom>
          <a:ln w="635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02AAB5D5-A825-E546-8F36-AD8DFEBC72C3}"/>
              </a:ext>
            </a:extLst>
          </p:cNvPr>
          <p:cNvCxnSpPr>
            <a:cxnSpLocks/>
          </p:cNvCxnSpPr>
          <p:nvPr/>
        </p:nvCxnSpPr>
        <p:spPr>
          <a:xfrm>
            <a:off x="6485206" y="1825625"/>
            <a:ext cx="0" cy="4539640"/>
          </a:xfrm>
          <a:prstGeom prst="line">
            <a:avLst/>
          </a:prstGeom>
          <a:ln w="635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7">
            <a:extLst>
              <a:ext uri="{FF2B5EF4-FFF2-40B4-BE49-F238E27FC236}">
                <a16:creationId xmlns:a16="http://schemas.microsoft.com/office/drawing/2014/main" id="{37FAD457-0F0F-464F-A730-09287FF49F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2831" y="3036711"/>
            <a:ext cx="4673739" cy="3140252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AA3833D-A75A-804F-A9F0-271F34BD46A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01815"/>
            <a:ext cx="1580606" cy="571028"/>
          </a:xfrm>
          <a:prstGeom prst="rect">
            <a:avLst/>
          </a:prstGeom>
        </p:spPr>
      </p:pic>
      <p:pic>
        <p:nvPicPr>
          <p:cNvPr id="21" name="Picture 4" descr="logo_EDV_m">
            <a:extLst>
              <a:ext uri="{FF2B5EF4-FFF2-40B4-BE49-F238E27FC236}">
                <a16:creationId xmlns:a16="http://schemas.microsoft.com/office/drawing/2014/main" id="{569368CF-4DC8-A441-A339-412446000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0771" y="71273"/>
            <a:ext cx="1767840" cy="97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82754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D99FE12-1AE1-3740-9B56-09001E49F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9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D1A0D8F-3016-3B45-B997-265B1E3925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7852" y="42309"/>
            <a:ext cx="5538998" cy="675003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24CDB31-AD20-9241-AFC3-C9665529F7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086850" y="6721475"/>
            <a:ext cx="725365" cy="14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3478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1341FEFD-09D2-254A-9F2F-59F3566EDE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80031" y="135140"/>
            <a:ext cx="3300307" cy="895476"/>
          </a:xfrm>
          <a:solidFill>
            <a:srgbClr val="F3ECDA">
              <a:alpha val="45000"/>
            </a:srgbClr>
          </a:solidFill>
        </p:spPr>
        <p:txBody>
          <a:bodyPr>
            <a:normAutofit/>
          </a:bodyPr>
          <a:lstStyle/>
          <a:p>
            <a:pPr eaLnBrk="1" hangingPunct="1"/>
            <a:r>
              <a:rPr lang="fr-FR" altLang="fr-FR" sz="3600" dirty="0">
                <a:ln>
                  <a:noFill/>
                </a:ln>
              </a:rPr>
              <a:t>ANIMATION</a:t>
            </a:r>
          </a:p>
        </p:txBody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D523C0C9-1FEA-6248-A83B-7C7715B7D901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580031" y="1532937"/>
            <a:ext cx="4874838" cy="4530765"/>
          </a:xfrm>
          <a:solidFill>
            <a:schemeClr val="accent6">
              <a:lumMod val="20000"/>
              <a:lumOff val="80000"/>
              <a:alpha val="40000"/>
            </a:schemeClr>
          </a:solidFill>
        </p:spPr>
        <p:txBody>
          <a:bodyPr>
            <a:normAutofit lnSpcReduction="10000"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/>
              <a:t> Bols de Riz / Echanges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defRPr/>
            </a:pPr>
            <a:r>
              <a:rPr lang="fr-FR" altLang="fr-FR" sz="1800" dirty="0">
                <a:cs typeface="Times New Roman" panose="02020603050405020304" pitchFamily="18" charset="0"/>
              </a:rPr>
              <a:t>Lycée Notre Dame Sainte Famille de Sannois </a:t>
            </a:r>
          </a:p>
          <a:p>
            <a:pPr lvl="1" algn="just">
              <a:lnSpc>
                <a:spcPct val="150000"/>
              </a:lnSpc>
              <a:spcBef>
                <a:spcPct val="0"/>
              </a:spcBef>
              <a:defRPr/>
            </a:pPr>
            <a:r>
              <a:rPr lang="fr-FR" altLang="fr-FR" sz="1800" dirty="0">
                <a:cs typeface="Times New Roman" panose="02020603050405020304" pitchFamily="18" charset="0"/>
              </a:rPr>
              <a:t>Lycée Albert de Mun</a:t>
            </a:r>
            <a:endParaRPr lang="fr-FR" altLang="fr-FR" sz="1600" dirty="0"/>
          </a:p>
          <a:p>
            <a:pPr algn="just">
              <a:lnSpc>
                <a:spcPct val="15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/>
              <a:t> Reprise des voyages au Vietnam </a:t>
            </a:r>
          </a:p>
          <a:p>
            <a:pPr lvl="1" algn="just">
              <a:lnSpc>
                <a:spcPct val="150000"/>
              </a:lnSpc>
              <a:spcBef>
                <a:spcPct val="0"/>
              </a:spcBef>
            </a:pPr>
            <a:r>
              <a:rPr lang="fr-FR" altLang="fr-FR" sz="1800" dirty="0"/>
              <a:t>Novembre 2023</a:t>
            </a:r>
          </a:p>
          <a:p>
            <a:pPr lvl="1" algn="just">
              <a:lnSpc>
                <a:spcPct val="150000"/>
              </a:lnSpc>
              <a:spcBef>
                <a:spcPct val="0"/>
              </a:spcBef>
            </a:pPr>
            <a:r>
              <a:rPr lang="fr-FR" altLang="fr-FR" sz="1800" dirty="0"/>
              <a:t>Janvier et février 2024</a:t>
            </a:r>
            <a:endParaRPr lang="fr-FR" altLang="fr-FR" sz="1600" dirty="0"/>
          </a:p>
          <a:p>
            <a:pPr algn="just">
              <a:lnSpc>
                <a:spcPct val="15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fr-FR" altLang="fr-FR" sz="2400" dirty="0"/>
              <a:t> Manifestations</a:t>
            </a:r>
          </a:p>
          <a:p>
            <a:pPr lvl="1" algn="just">
              <a:lnSpc>
                <a:spcPct val="110000"/>
              </a:lnSpc>
              <a:spcBef>
                <a:spcPct val="0"/>
              </a:spcBef>
            </a:pPr>
            <a:r>
              <a:rPr lang="fr-FR" altLang="fr-FR" sz="1800" dirty="0"/>
              <a:t>Assemblée Générale le 17 juin 2023</a:t>
            </a:r>
          </a:p>
          <a:p>
            <a:pPr lvl="1" algn="just">
              <a:lnSpc>
                <a:spcPct val="110000"/>
              </a:lnSpc>
              <a:spcBef>
                <a:spcPct val="0"/>
              </a:spcBef>
            </a:pPr>
            <a:r>
              <a:rPr lang="fr-FR" altLang="fr-FR" sz="1800" dirty="0"/>
              <a:t>Fête du Têt le 9 mars 2024</a:t>
            </a:r>
          </a:p>
          <a:p>
            <a:pPr lvl="1" algn="just">
              <a:lnSpc>
                <a:spcPct val="110000"/>
              </a:lnSpc>
              <a:spcBef>
                <a:spcPct val="0"/>
              </a:spcBef>
            </a:pPr>
            <a:r>
              <a:rPr lang="fr-FR" altLang="fr-FR" sz="1800" dirty="0"/>
              <a:t>Vente à Meudon 16 et 17 mars 2024</a:t>
            </a:r>
            <a:endParaRPr lang="fr-FR" altLang="fr-FR" dirty="0"/>
          </a:p>
        </p:txBody>
      </p:sp>
      <p:sp>
        <p:nvSpPr>
          <p:cNvPr id="10" name="Moins 9">
            <a:extLst>
              <a:ext uri="{FF2B5EF4-FFF2-40B4-BE49-F238E27FC236}">
                <a16:creationId xmlns:a16="http://schemas.microsoft.com/office/drawing/2014/main" id="{0EF14705-74CA-6E42-B626-7D8E51B3E88E}"/>
              </a:ext>
            </a:extLst>
          </p:cNvPr>
          <p:cNvSpPr/>
          <p:nvPr/>
        </p:nvSpPr>
        <p:spPr>
          <a:xfrm>
            <a:off x="-66578" y="1113804"/>
            <a:ext cx="4678593" cy="165435"/>
          </a:xfrm>
          <a:prstGeom prst="mathMinus">
            <a:avLst>
              <a:gd name="adj1" fmla="val 3958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62EE3C6-2407-CF49-91B5-2A0DB729B7C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01815"/>
            <a:ext cx="1580606" cy="571028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DC5C3FB-7926-FB4B-A7F7-010819851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90</a:t>
            </a:fld>
            <a:endParaRPr lang="fr-FR"/>
          </a:p>
        </p:txBody>
      </p:sp>
      <p:graphicFrame>
        <p:nvGraphicFramePr>
          <p:cNvPr id="2" name="Espace réservé du contenu 1">
            <a:extLst>
              <a:ext uri="{FF2B5EF4-FFF2-40B4-BE49-F238E27FC236}">
                <a16:creationId xmlns:a16="http://schemas.microsoft.com/office/drawing/2014/main" id="{B7450081-81D0-5247-BE75-D308284411F3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016094690"/>
              </p:ext>
            </p:extLst>
          </p:nvPr>
        </p:nvGraphicFramePr>
        <p:xfrm>
          <a:off x="6140944" y="1453535"/>
          <a:ext cx="5355583" cy="4771976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777073">
                  <a:extLst>
                    <a:ext uri="{9D8B030D-6E8A-4147-A177-3AD203B41FA5}">
                      <a16:colId xmlns:a16="http://schemas.microsoft.com/office/drawing/2014/main" val="2927504960"/>
                    </a:ext>
                  </a:extLst>
                </a:gridCol>
                <a:gridCol w="1789255">
                  <a:extLst>
                    <a:ext uri="{9D8B030D-6E8A-4147-A177-3AD203B41FA5}">
                      <a16:colId xmlns:a16="http://schemas.microsoft.com/office/drawing/2014/main" val="3245334028"/>
                    </a:ext>
                  </a:extLst>
                </a:gridCol>
                <a:gridCol w="1789255">
                  <a:extLst>
                    <a:ext uri="{9D8B030D-6E8A-4147-A177-3AD203B41FA5}">
                      <a16:colId xmlns:a16="http://schemas.microsoft.com/office/drawing/2014/main" val="599121953"/>
                    </a:ext>
                  </a:extLst>
                </a:gridCol>
              </a:tblGrid>
              <a:tr h="756196">
                <a:tc>
                  <a:txBody>
                    <a:bodyPr/>
                    <a:lstStyle/>
                    <a:p>
                      <a:r>
                        <a:rPr lang="fr-FR" sz="1600" b="0" dirty="0">
                          <a:latin typeface="+mj-lt"/>
                        </a:rPr>
                        <a:t>Domitille AUBERGER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Cécile JANSSEN</a:t>
                      </a:r>
                    </a:p>
                    <a:p>
                      <a:endParaRPr lang="fr-FR" sz="16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Trung </a:t>
                      </a:r>
                      <a:r>
                        <a:rPr lang="fr-FR" sz="1600" b="0" kern="1200" dirty="0" err="1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Hien</a:t>
                      </a:r>
                      <a:r>
                        <a:rPr lang="fr-FR" sz="16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PHAM</a:t>
                      </a:r>
                    </a:p>
                    <a:p>
                      <a:endParaRPr lang="fr-FR" sz="1600" b="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6640677"/>
                  </a:ext>
                </a:extLst>
              </a:tr>
              <a:tr h="625847">
                <a:tc>
                  <a:txBody>
                    <a:bodyPr/>
                    <a:lstStyle/>
                    <a:p>
                      <a:r>
                        <a:rPr lang="fr-FR" sz="1600" b="0" dirty="0">
                          <a:latin typeface="+mj-lt"/>
                        </a:rPr>
                        <a:t>Gatien Denizet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Michel JANSSEN</a:t>
                      </a:r>
                    </a:p>
                    <a:p>
                      <a:endParaRPr lang="fr-FR" sz="16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Claire </a:t>
                      </a:r>
                      <a:r>
                        <a:rPr lang="fr-FR" sz="1600" b="0" kern="1200" dirty="0" err="1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PUIFFE</a:t>
                      </a:r>
                      <a:endParaRPr lang="fr-FR" sz="1600" b="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endParaRPr lang="fr-FR" sz="1600" b="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8163428"/>
                  </a:ext>
                </a:extLst>
              </a:tr>
              <a:tr h="7561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Noémie DIDIER</a:t>
                      </a:r>
                    </a:p>
                    <a:p>
                      <a:endParaRPr lang="fr-FR" sz="16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Odile JOLY</a:t>
                      </a:r>
                    </a:p>
                    <a:p>
                      <a:endParaRPr lang="fr-FR" sz="16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Bernard RAVEL</a:t>
                      </a:r>
                    </a:p>
                    <a:p>
                      <a:endParaRPr lang="fr-FR" sz="1600" b="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2529343"/>
                  </a:ext>
                </a:extLst>
              </a:tr>
              <a:tr h="6258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Brigitte </a:t>
                      </a:r>
                      <a:r>
                        <a:rPr lang="fr-FR" sz="1600" b="0" kern="1200" dirty="0" err="1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DUAULT</a:t>
                      </a:r>
                      <a:endParaRPr lang="fr-FR" sz="1600" b="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endParaRPr lang="fr-FR" sz="16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Nathalie </a:t>
                      </a:r>
                      <a:r>
                        <a:rPr lang="fr-FR" sz="1600" b="0" kern="1200" dirty="0" err="1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JOUANNE</a:t>
                      </a:r>
                      <a:endParaRPr lang="fr-FR" sz="1600" b="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endParaRPr lang="fr-FR" sz="16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Eliane </a:t>
                      </a:r>
                      <a:r>
                        <a:rPr lang="fr-FR" sz="1600" b="0" kern="1200" dirty="0" err="1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ROUMAGNE</a:t>
                      </a:r>
                      <a:endParaRPr lang="fr-FR" sz="1600" b="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endParaRPr lang="fr-FR" sz="1600" b="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4545913"/>
                  </a:ext>
                </a:extLst>
              </a:tr>
              <a:tr h="7561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Arlette de </a:t>
                      </a:r>
                      <a:r>
                        <a:rPr lang="fr-FR" sz="1600" b="0" kern="1200" dirty="0" err="1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GABORY</a:t>
                      </a:r>
                      <a:endParaRPr lang="fr-FR" sz="1600" b="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endParaRPr lang="fr-FR" sz="16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Denis </a:t>
                      </a:r>
                      <a:r>
                        <a:rPr lang="fr-FR" sz="1600" b="0" kern="1200" dirty="0" err="1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JOUANNE</a:t>
                      </a:r>
                      <a:endParaRPr lang="fr-FR" sz="1600" b="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endParaRPr lang="fr-FR" sz="16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Hy </a:t>
                      </a:r>
                      <a:r>
                        <a:rPr lang="fr-FR" sz="1600" b="0" kern="1200" dirty="0" err="1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Hoa</a:t>
                      </a:r>
                      <a:r>
                        <a:rPr lang="fr-FR" sz="16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600" b="0" kern="1200" dirty="0" err="1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TRAN</a:t>
                      </a:r>
                      <a:endParaRPr lang="fr-FR" sz="1600" b="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endParaRPr lang="fr-FR" sz="1600" b="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2307951"/>
                  </a:ext>
                </a:extLst>
              </a:tr>
              <a:tr h="6258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Monique </a:t>
                      </a:r>
                      <a:r>
                        <a:rPr lang="fr-FR" sz="1600" b="0" kern="1200" dirty="0" err="1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GELAO</a:t>
                      </a:r>
                      <a:endParaRPr lang="fr-FR" sz="1600" b="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endParaRPr lang="fr-FR" sz="16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Philippe NGO VAN</a:t>
                      </a:r>
                    </a:p>
                    <a:p>
                      <a:endParaRPr lang="fr-FR" sz="16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6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546799"/>
                  </a:ext>
                </a:extLst>
              </a:tr>
              <a:tr h="6258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Brigitte </a:t>
                      </a:r>
                      <a:r>
                        <a:rPr lang="fr-FR" sz="1600" b="0" kern="1200" dirty="0" err="1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GORRE</a:t>
                      </a:r>
                      <a:endParaRPr lang="fr-FR" sz="1600" b="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endParaRPr lang="fr-FR" sz="16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Anh Tuan PHAM</a:t>
                      </a:r>
                    </a:p>
                    <a:p>
                      <a:endParaRPr lang="fr-FR" sz="16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6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0550062"/>
                  </a:ext>
                </a:extLst>
              </a:tr>
            </a:tbl>
          </a:graphicData>
        </a:graphic>
      </p:graphicFrame>
      <p:sp>
        <p:nvSpPr>
          <p:cNvPr id="13" name="Rectangle 2">
            <a:extLst>
              <a:ext uri="{FF2B5EF4-FFF2-40B4-BE49-F238E27FC236}">
                <a16:creationId xmlns:a16="http://schemas.microsoft.com/office/drawing/2014/main" id="{946791A9-55E5-FD44-A3CA-83B68F7D3B86}"/>
              </a:ext>
            </a:extLst>
          </p:cNvPr>
          <p:cNvSpPr txBox="1">
            <a:spLocks noChangeArrowheads="1"/>
          </p:cNvSpPr>
          <p:nvPr/>
        </p:nvSpPr>
        <p:spPr>
          <a:xfrm>
            <a:off x="6140944" y="194551"/>
            <a:ext cx="5564679" cy="866466"/>
          </a:xfrm>
          <a:prstGeom prst="rect">
            <a:avLst/>
          </a:prstGeom>
          <a:solidFill>
            <a:srgbClr val="F3ECDA">
              <a:alpha val="45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sz="3600" dirty="0"/>
              <a:t>CONSEIL D’ADMINISTRATION</a:t>
            </a:r>
          </a:p>
        </p:txBody>
      </p:sp>
      <p:sp>
        <p:nvSpPr>
          <p:cNvPr id="14" name="Moins 13">
            <a:extLst>
              <a:ext uri="{FF2B5EF4-FFF2-40B4-BE49-F238E27FC236}">
                <a16:creationId xmlns:a16="http://schemas.microsoft.com/office/drawing/2014/main" id="{5696E77A-7CD8-D846-B32C-EFE214B0D333}"/>
              </a:ext>
            </a:extLst>
          </p:cNvPr>
          <p:cNvSpPr/>
          <p:nvPr/>
        </p:nvSpPr>
        <p:spPr>
          <a:xfrm>
            <a:off x="5654568" y="1061017"/>
            <a:ext cx="6537432" cy="261680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Picture 4" descr="logo_EDV_m">
            <a:extLst>
              <a:ext uri="{FF2B5EF4-FFF2-40B4-BE49-F238E27FC236}">
                <a16:creationId xmlns:a16="http://schemas.microsoft.com/office/drawing/2014/main" id="{5E36C0AE-8A3A-C047-9DE8-9F0A9D41B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9255" y="64479"/>
            <a:ext cx="1767840" cy="97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106485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1341FEFD-09D2-254A-9F2F-59F3566EDE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4421" y="365125"/>
            <a:ext cx="6376731" cy="1018106"/>
          </a:xfrm>
          <a:solidFill>
            <a:srgbClr val="F3ECDA">
              <a:alpha val="45000"/>
            </a:srgbClr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fr-FR" altLang="fr-FR" dirty="0">
                <a:ln>
                  <a:noFill/>
                </a:ln>
              </a:rPr>
              <a:t>LABEL IDEAS et STATUT ARUP</a:t>
            </a:r>
          </a:p>
        </p:txBody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D523C0C9-1FEA-6248-A83B-7C7715B7D901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51692" y="1717963"/>
            <a:ext cx="5908431" cy="4351338"/>
          </a:xfrm>
          <a:solidFill>
            <a:schemeClr val="accent6">
              <a:lumMod val="20000"/>
              <a:lumOff val="80000"/>
              <a:alpha val="40000"/>
            </a:schemeClr>
          </a:solidFill>
        </p:spPr>
        <p:txBody>
          <a:bodyPr>
            <a:normAutofit/>
          </a:bodyPr>
          <a:lstStyle/>
          <a:p>
            <a:pPr lvl="1">
              <a:spcBef>
                <a:spcPct val="0"/>
              </a:spcBef>
              <a:buFontTx/>
              <a:buNone/>
            </a:pPr>
            <a:endParaRPr lang="fr-FR" altLang="fr-FR" sz="1600" dirty="0"/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fr-FR" altLang="fr-FR" sz="3600" dirty="0">
                <a:latin typeface="+mj-lt"/>
              </a:rPr>
              <a:t> </a:t>
            </a:r>
            <a:r>
              <a:rPr lang="fr-FR" altLang="fr-FR" sz="3200" b="1" dirty="0">
                <a:latin typeface="+mj-lt"/>
              </a:rPr>
              <a:t>Label </a:t>
            </a:r>
            <a:r>
              <a:rPr lang="fr-FR" altLang="fr-FR" sz="3200" b="1" dirty="0" err="1">
                <a:latin typeface="+mj-lt"/>
              </a:rPr>
              <a:t>IDEAS</a:t>
            </a:r>
            <a:r>
              <a:rPr lang="fr-FR" altLang="fr-FR" sz="3200" b="1" dirty="0">
                <a:latin typeface="+mj-lt"/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altLang="fr-FR" sz="3200" dirty="0">
                <a:latin typeface="+mj-lt"/>
              </a:rPr>
              <a:t>    </a:t>
            </a:r>
            <a:r>
              <a:rPr lang="fr-FR" altLang="fr-FR" dirty="0">
                <a:latin typeface="+mj-lt"/>
              </a:rPr>
              <a:t>le 14 février 2023</a:t>
            </a:r>
          </a:p>
          <a:p>
            <a:pPr marL="0" indent="0">
              <a:lnSpc>
                <a:spcPct val="80000"/>
              </a:lnSpc>
              <a:buNone/>
            </a:pPr>
            <a:endParaRPr lang="fr-FR" altLang="fr-FR" sz="3600" dirty="0">
              <a:latin typeface="+mj-lt"/>
            </a:endParaRP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fr-FR" altLang="fr-FR" sz="3600" dirty="0">
                <a:latin typeface="+mj-lt"/>
              </a:rPr>
              <a:t> </a:t>
            </a:r>
            <a:r>
              <a:rPr lang="fr-FR" altLang="fr-FR" sz="3200" b="1" dirty="0" err="1">
                <a:latin typeface="+mj-lt"/>
              </a:rPr>
              <a:t>ARUP</a:t>
            </a:r>
            <a:r>
              <a:rPr lang="fr-FR" altLang="fr-FR" sz="3200" dirty="0">
                <a:latin typeface="+mj-lt"/>
              </a:rPr>
              <a:t>: </a:t>
            </a:r>
            <a:r>
              <a:rPr lang="fr-FR" altLang="fr-FR" dirty="0">
                <a:latin typeface="+mj-lt"/>
              </a:rPr>
              <a:t>Association Reconnue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altLang="fr-FR" dirty="0">
                <a:latin typeface="+mj-lt"/>
              </a:rPr>
              <a:t>    d’Utilité Publique en mars 2023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altLang="fr-FR" sz="2400" b="1" dirty="0">
                <a:latin typeface="+mj-lt"/>
              </a:rPr>
              <a:t>     Parution au Journal Officiel du 10 juin 2023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4DCEDD86-AE2E-B343-8781-4D9E750BFAB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5585" y="1901318"/>
            <a:ext cx="5226118" cy="3823304"/>
          </a:xfrm>
        </p:spPr>
      </p:pic>
      <p:sp>
        <p:nvSpPr>
          <p:cNvPr id="10" name="Moins 9">
            <a:extLst>
              <a:ext uri="{FF2B5EF4-FFF2-40B4-BE49-F238E27FC236}">
                <a16:creationId xmlns:a16="http://schemas.microsoft.com/office/drawing/2014/main" id="{0EF14705-74CA-6E42-B626-7D8E51B3E88E}"/>
              </a:ext>
            </a:extLst>
          </p:cNvPr>
          <p:cNvSpPr/>
          <p:nvPr/>
        </p:nvSpPr>
        <p:spPr>
          <a:xfrm>
            <a:off x="-135150" y="1383231"/>
            <a:ext cx="5303108" cy="261680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Moins 15">
            <a:extLst>
              <a:ext uri="{FF2B5EF4-FFF2-40B4-BE49-F238E27FC236}">
                <a16:creationId xmlns:a16="http://schemas.microsoft.com/office/drawing/2014/main" id="{E612BF27-6ECB-4F47-8349-C95CD1B4EFC1}"/>
              </a:ext>
            </a:extLst>
          </p:cNvPr>
          <p:cNvSpPr/>
          <p:nvPr/>
        </p:nvSpPr>
        <p:spPr>
          <a:xfrm rot="16200000">
            <a:off x="4086120" y="3688880"/>
            <a:ext cx="4859479" cy="248181"/>
          </a:xfrm>
          <a:prstGeom prst="mathMinus">
            <a:avLst>
              <a:gd name="adj1" fmla="val 3152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62EE3C6-2407-CF49-91B5-2A0DB729B7C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01815"/>
            <a:ext cx="1580606" cy="571028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DC5C3FB-7926-FB4B-A7F7-010819851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F104-D591-2D4C-BE43-B61AB17B6500}" type="slidenum">
              <a:rPr lang="fr-FR" smtClean="0"/>
              <a:t>91</a:t>
            </a:fld>
            <a:endParaRPr lang="fr-FR"/>
          </a:p>
        </p:txBody>
      </p:sp>
      <p:pic>
        <p:nvPicPr>
          <p:cNvPr id="11" name="Picture 4" descr="logo_EDV_m">
            <a:extLst>
              <a:ext uri="{FF2B5EF4-FFF2-40B4-BE49-F238E27FC236}">
                <a16:creationId xmlns:a16="http://schemas.microsoft.com/office/drawing/2014/main" id="{8C0A0958-6054-B841-A99B-F4D626939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4160" y="0"/>
            <a:ext cx="1767840" cy="97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71B6425-D9BD-DE45-8A95-654B7E85B47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2253" y="6069301"/>
            <a:ext cx="1235612" cy="75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2505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003125A1-AF28-9B43-A70F-85D8BA3C3528}"/>
              </a:ext>
            </a:extLst>
          </p:cNvPr>
          <p:cNvSpPr txBox="1"/>
          <p:nvPr/>
        </p:nvSpPr>
        <p:spPr>
          <a:xfrm>
            <a:off x="2590800" y="5709670"/>
            <a:ext cx="32342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solidFill>
                  <a:schemeClr val="bg1"/>
                </a:solidFill>
              </a:rPr>
              <a:t>MERCI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10BB29D-9BD1-8644-AD00-8ACD7A3F9A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380" y="6154379"/>
            <a:ext cx="1947620" cy="70362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CA1F1A4-7EB6-7542-B41D-751A631F07CD}"/>
              </a:ext>
            </a:extLst>
          </p:cNvPr>
          <p:cNvSpPr txBox="1"/>
          <p:nvPr/>
        </p:nvSpPr>
        <p:spPr>
          <a:xfrm>
            <a:off x="9235465" y="2697042"/>
            <a:ext cx="308071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Visitez notre site internet</a:t>
            </a:r>
          </a:p>
          <a:p>
            <a:pPr algn="ctr"/>
            <a:r>
              <a:rPr lang="fr-FR" sz="2000" b="1" dirty="0">
                <a:solidFill>
                  <a:schemeClr val="accent6">
                    <a:lumMod val="75000"/>
                  </a:schemeClr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www.enfantsduvietnam.org</a:t>
            </a:r>
            <a:endParaRPr lang="fr-FR" sz="2000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algn="ctr"/>
            <a:endParaRPr lang="fr-FR" sz="2000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algn="ctr"/>
            <a:r>
              <a:rPr lang="fr-FR" sz="2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Inscrivez vous à la newsletter</a:t>
            </a:r>
          </a:p>
          <a:p>
            <a:pPr algn="ctr"/>
            <a:endParaRPr lang="fr-FR" sz="2000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9" name="Picture 4" descr="logo_EDV_m">
            <a:extLst>
              <a:ext uri="{FF2B5EF4-FFF2-40B4-BE49-F238E27FC236}">
                <a16:creationId xmlns:a16="http://schemas.microsoft.com/office/drawing/2014/main" id="{D627C605-3894-504F-BE1B-55B9154FE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17081" y="0"/>
            <a:ext cx="2750241" cy="151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42BF776-6E79-8348-A2DF-D09FE77AF7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78295" y="4943958"/>
            <a:ext cx="789027" cy="9967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C7F55AD-36FF-B44F-B1BE-5132BDF9F68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3170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00134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8003</TotalTime>
  <Words>3284</Words>
  <Application>Microsoft Macintosh PowerPoint</Application>
  <PresentationFormat>Grand écran</PresentationFormat>
  <Paragraphs>624</Paragraphs>
  <Slides>92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92</vt:i4>
      </vt:variant>
    </vt:vector>
  </HeadingPairs>
  <TitlesOfParts>
    <vt:vector size="101" baseType="lpstr">
      <vt:lpstr>Arial</vt:lpstr>
      <vt:lpstr>Calibri</vt:lpstr>
      <vt:lpstr>Calibri Light</vt:lpstr>
      <vt:lpstr>Courier New</vt:lpstr>
      <vt:lpstr>Marlett</vt:lpstr>
      <vt:lpstr>Times New Roman</vt:lpstr>
      <vt:lpstr>Verdana</vt:lpstr>
      <vt:lpstr>Wingdings</vt:lpstr>
      <vt:lpstr>Thème Office</vt:lpstr>
      <vt:lpstr>Présentation PowerPoint</vt:lpstr>
      <vt:lpstr>Assemblée générale du 15 Juin 2024</vt:lpstr>
      <vt:lpstr>Notre objet social</vt:lpstr>
      <vt:lpstr>Rapport moral et financier</vt:lpstr>
      <vt:lpstr>Rapport financier 2023</vt:lpstr>
      <vt:lpstr>Principaux indicateurs</vt:lpstr>
      <vt:lpstr>Comptes 2023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 Budget</vt:lpstr>
      <vt:lpstr>Hypothèses du budget 2024</vt:lpstr>
      <vt:lpstr>Cotisation et parrainage 2024 - 2025</vt:lpstr>
      <vt:lpstr>EDV aujourd’hui</vt:lpstr>
      <vt:lpstr>La fusion avec Les Mains Ouvertes, 1 an après </vt:lpstr>
      <vt:lpstr>Présentation PowerPoint</vt:lpstr>
      <vt:lpstr>Le parrainage est au cœur de notre action</vt:lpstr>
      <vt:lpstr> Nous recherchons des parrains / marraines </vt:lpstr>
      <vt:lpstr>Présentation PowerPoint</vt:lpstr>
      <vt:lpstr>Le Modèle socio-économique</vt:lpstr>
      <vt:lpstr>Le Modèle socio-économique</vt:lpstr>
      <vt:lpstr>Le Modèle socio-économique</vt:lpstr>
      <vt:lpstr>Rapport moral</vt:lpstr>
      <vt:lpstr>Dernières réalisations</vt:lpstr>
      <vt:lpstr>Dernières réalisations - Nord</vt:lpstr>
      <vt:lpstr>MƯỜNG LA</vt:lpstr>
      <vt:lpstr>MƯỜNG LA</vt:lpstr>
      <vt:lpstr>Dernières réalisations - Centre</vt:lpstr>
      <vt:lpstr>Phú Thượng</vt:lpstr>
      <vt:lpstr>Dernières réalisations - Centre</vt:lpstr>
      <vt:lpstr> Plei Ba </vt:lpstr>
      <vt:lpstr> Plei Ba </vt:lpstr>
      <vt:lpstr>Dernières réalisations - Centre</vt:lpstr>
      <vt:lpstr>Présentation PowerPoint</vt:lpstr>
      <vt:lpstr>Présentation PowerPoint</vt:lpstr>
      <vt:lpstr> VÕ LÂM </vt:lpstr>
      <vt:lpstr> VÕ LÂM </vt:lpstr>
      <vt:lpstr>Présentation PowerPoint</vt:lpstr>
      <vt:lpstr> Foyer Sainte Thérèse  </vt:lpstr>
      <vt:lpstr>Dernières réalisations - Centre</vt:lpstr>
      <vt:lpstr>Vinh Sơn</vt:lpstr>
      <vt:lpstr>Vinh Sơn</vt:lpstr>
      <vt:lpstr>Dernières réalisations - Centre</vt:lpstr>
      <vt:lpstr>Kontum</vt:lpstr>
      <vt:lpstr>Kontum</vt:lpstr>
      <vt:lpstr>Présentation PowerPoint</vt:lpstr>
      <vt:lpstr>Présentation PowerPoint</vt:lpstr>
      <vt:lpstr>Présentation PowerPoint</vt:lpstr>
      <vt:lpstr>Dernières réalisations - Centre</vt:lpstr>
      <vt:lpstr> Lộc Sơn  </vt:lpstr>
      <vt:lpstr> Lộc Sơn  </vt:lpstr>
      <vt:lpstr>Dernières réalisations - Centre</vt:lpstr>
      <vt:lpstr>Hòn Thiên </vt:lpstr>
      <vt:lpstr>Hòn Thiên </vt:lpstr>
      <vt:lpstr>Dernières réalisations - Sud</vt:lpstr>
      <vt:lpstr>Présentation PowerPoint</vt:lpstr>
      <vt:lpstr>Dernières réalisations - Sud</vt:lpstr>
      <vt:lpstr>Présentation PowerPoint</vt:lpstr>
      <vt:lpstr>Dernières réalisations - Sud</vt:lpstr>
      <vt:lpstr>  Vĩnh Chèo  </vt:lpstr>
      <vt:lpstr>Dernières réalisations</vt:lpstr>
      <vt:lpstr>Présentation PowerPoint</vt:lpstr>
      <vt:lpstr>Voyage de Dimitri au Vietnam</vt:lpstr>
      <vt:lpstr>Nouveaux Projets - Nord</vt:lpstr>
      <vt:lpstr>Présentation PowerPoint</vt:lpstr>
      <vt:lpstr>Nouveaux Projets - Nord</vt:lpstr>
      <vt:lpstr> Ké Non </vt:lpstr>
      <vt:lpstr>Nouveaux Projets - Centre</vt:lpstr>
      <vt:lpstr> Ling La </vt:lpstr>
      <vt:lpstr>Nouveaux Projets - Centre</vt:lpstr>
      <vt:lpstr> Gò Thị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SIEGE SOCIAL</vt:lpstr>
      <vt:lpstr>JUNIOR EDV</vt:lpstr>
      <vt:lpstr>ANIMATION</vt:lpstr>
      <vt:lpstr>LABEL IDEAS et STATUT ARUP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Odile Joly</dc:creator>
  <cp:lastModifiedBy>Odile Joly</cp:lastModifiedBy>
  <cp:revision>332</cp:revision>
  <cp:lastPrinted>2024-06-14T21:35:05Z</cp:lastPrinted>
  <dcterms:created xsi:type="dcterms:W3CDTF">2022-10-14T09:28:46Z</dcterms:created>
  <dcterms:modified xsi:type="dcterms:W3CDTF">2024-06-16T09:46:55Z</dcterms:modified>
</cp:coreProperties>
</file>