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2" r:id="rId1"/>
  </p:sldMasterIdLst>
  <p:notesMasterIdLst>
    <p:notesMasterId r:id="rId90"/>
  </p:notesMasterIdLst>
  <p:handoutMasterIdLst>
    <p:handoutMasterId r:id="rId91"/>
  </p:handoutMasterIdLst>
  <p:sldIdLst>
    <p:sldId id="609" r:id="rId2"/>
    <p:sldId id="264" r:id="rId3"/>
    <p:sldId id="263" r:id="rId4"/>
    <p:sldId id="272" r:id="rId5"/>
    <p:sldId id="273" r:id="rId6"/>
    <p:sldId id="274" r:id="rId7"/>
    <p:sldId id="275" r:id="rId8"/>
    <p:sldId id="607" r:id="rId9"/>
    <p:sldId id="601" r:id="rId10"/>
    <p:sldId id="596" r:id="rId11"/>
    <p:sldId id="597" r:id="rId12"/>
    <p:sldId id="602" r:id="rId13"/>
    <p:sldId id="598" r:id="rId14"/>
    <p:sldId id="605" r:id="rId15"/>
    <p:sldId id="599" r:id="rId16"/>
    <p:sldId id="603" r:id="rId17"/>
    <p:sldId id="604" r:id="rId18"/>
    <p:sldId id="600" r:id="rId19"/>
    <p:sldId id="276" r:id="rId20"/>
    <p:sldId id="277" r:id="rId21"/>
    <p:sldId id="278" r:id="rId22"/>
    <p:sldId id="279" r:id="rId23"/>
    <p:sldId id="280" r:id="rId24"/>
    <p:sldId id="300" r:id="rId25"/>
    <p:sldId id="569" r:id="rId26"/>
    <p:sldId id="566" r:id="rId27"/>
    <p:sldId id="517" r:id="rId28"/>
    <p:sldId id="538" r:id="rId29"/>
    <p:sldId id="516" r:id="rId30"/>
    <p:sldId id="296" r:id="rId31"/>
    <p:sldId id="568" r:id="rId32"/>
    <p:sldId id="571" r:id="rId33"/>
    <p:sldId id="501" r:id="rId34"/>
    <p:sldId id="493" r:id="rId35"/>
    <p:sldId id="572" r:id="rId36"/>
    <p:sldId id="299" r:id="rId37"/>
    <p:sldId id="496" r:id="rId38"/>
    <p:sldId id="561" r:id="rId39"/>
    <p:sldId id="574" r:id="rId40"/>
    <p:sldId id="492" r:id="rId41"/>
    <p:sldId id="529" r:id="rId42"/>
    <p:sldId id="575" r:id="rId43"/>
    <p:sldId id="328" r:id="rId44"/>
    <p:sldId id="330" r:id="rId45"/>
    <p:sldId id="540" r:id="rId46"/>
    <p:sldId id="535" r:id="rId47"/>
    <p:sldId id="522" r:id="rId48"/>
    <p:sldId id="560" r:id="rId49"/>
    <p:sldId id="511" r:id="rId50"/>
    <p:sldId id="594" r:id="rId51"/>
    <p:sldId id="576" r:id="rId52"/>
    <p:sldId id="544" r:id="rId53"/>
    <p:sldId id="556" r:id="rId54"/>
    <p:sldId id="542" r:id="rId55"/>
    <p:sldId id="567" r:id="rId56"/>
    <p:sldId id="591" r:id="rId57"/>
    <p:sldId id="475" r:id="rId58"/>
    <p:sldId id="521" r:id="rId59"/>
    <p:sldId id="530" r:id="rId60"/>
    <p:sldId id="534" r:id="rId61"/>
    <p:sldId id="533" r:id="rId62"/>
    <p:sldId id="537" r:id="rId63"/>
    <p:sldId id="539" r:id="rId64"/>
    <p:sldId id="590" r:id="rId65"/>
    <p:sldId id="563" r:id="rId66"/>
    <p:sldId id="583" r:id="rId67"/>
    <p:sldId id="536" r:id="rId68"/>
    <p:sldId id="581" r:id="rId69"/>
    <p:sldId id="565" r:id="rId70"/>
    <p:sldId id="589" r:id="rId71"/>
    <p:sldId id="610" r:id="rId72"/>
    <p:sldId id="586" r:id="rId73"/>
    <p:sldId id="531" r:id="rId74"/>
    <p:sldId id="611" r:id="rId75"/>
    <p:sldId id="559" r:id="rId76"/>
    <p:sldId id="585" r:id="rId77"/>
    <p:sldId id="564" r:id="rId78"/>
    <p:sldId id="582" r:id="rId79"/>
    <p:sldId id="578" r:id="rId80"/>
    <p:sldId id="549" r:id="rId81"/>
    <p:sldId id="587" r:id="rId82"/>
    <p:sldId id="550" r:id="rId83"/>
    <p:sldId id="551" r:id="rId84"/>
    <p:sldId id="552" r:id="rId85"/>
    <p:sldId id="580" r:id="rId86"/>
    <p:sldId id="553" r:id="rId87"/>
    <p:sldId id="555" r:id="rId88"/>
    <p:sldId id="322" r:id="rId89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FFFFFF"/>
    <a:srgbClr val="F3ECDA"/>
    <a:srgbClr val="EFE9D9"/>
    <a:srgbClr val="D6BE97"/>
    <a:srgbClr val="BDADBD"/>
    <a:srgbClr val="F0E8F5"/>
    <a:srgbClr val="B5B4B3"/>
    <a:srgbClr val="D2F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4658"/>
  </p:normalViewPr>
  <p:slideViewPr>
    <p:cSldViewPr snapToGrid="0" snapToObjects="1">
      <p:cViewPr varScale="1">
        <p:scale>
          <a:sx n="109" d="100"/>
          <a:sy n="109" d="100"/>
        </p:scale>
        <p:origin x="216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387EDF-49A7-41D0-A249-EF1795C0AA8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391569-836A-4B32-874F-F8D3D0225CF0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b="1" dirty="0">
              <a:solidFill>
                <a:schemeClr val="bg1"/>
              </a:solidFill>
            </a:rPr>
            <a:t>Objectif</a:t>
          </a:r>
          <a:r>
            <a:rPr lang="fr-FR" dirty="0">
              <a:solidFill>
                <a:schemeClr val="bg1"/>
              </a:solidFill>
            </a:rPr>
            <a:t>: accueillir les jeunes voulant s’investir dans l’humanitaire au Vietnam</a:t>
          </a:r>
          <a:endParaRPr lang="en-US" dirty="0">
            <a:solidFill>
              <a:schemeClr val="bg1"/>
            </a:solidFill>
          </a:endParaRPr>
        </a:p>
      </dgm:t>
    </dgm:pt>
    <dgm:pt modelId="{6451A612-1917-4CBB-A63B-0DCA0AC0553A}" type="parTrans" cxnId="{5AA9E980-10AD-4C1C-91B5-57D325B6A654}">
      <dgm:prSet/>
      <dgm:spPr/>
      <dgm:t>
        <a:bodyPr/>
        <a:lstStyle/>
        <a:p>
          <a:endParaRPr lang="en-US"/>
        </a:p>
      </dgm:t>
    </dgm:pt>
    <dgm:pt modelId="{3B9FB50C-FE91-46B4-A17F-29735C728BEC}" type="sibTrans" cxnId="{5AA9E980-10AD-4C1C-91B5-57D325B6A654}">
      <dgm:prSet/>
      <dgm:spPr/>
      <dgm:t>
        <a:bodyPr/>
        <a:lstStyle/>
        <a:p>
          <a:endParaRPr lang="en-US"/>
        </a:p>
      </dgm:t>
    </dgm:pt>
    <dgm:pt modelId="{CE54043A-09FD-4CE6-BD38-7E8DD42A8619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b="1" dirty="0">
              <a:solidFill>
                <a:schemeClr val="bg1"/>
              </a:solidFill>
            </a:rPr>
            <a:t>Recrutement</a:t>
          </a:r>
          <a:r>
            <a:rPr lang="fr-FR" dirty="0">
              <a:solidFill>
                <a:schemeClr val="bg1"/>
              </a:solidFill>
            </a:rPr>
            <a:t>: les jeunes prêts à  s’investir sur la durée</a:t>
          </a:r>
          <a:endParaRPr lang="en-US" dirty="0">
            <a:solidFill>
              <a:schemeClr val="bg1"/>
            </a:solidFill>
          </a:endParaRPr>
        </a:p>
      </dgm:t>
    </dgm:pt>
    <dgm:pt modelId="{EE9C5E85-7103-487D-9CF2-742094ED61F9}" type="parTrans" cxnId="{810EE2DE-102A-447B-A320-E02D1B472BE9}">
      <dgm:prSet/>
      <dgm:spPr/>
      <dgm:t>
        <a:bodyPr/>
        <a:lstStyle/>
        <a:p>
          <a:endParaRPr lang="en-US"/>
        </a:p>
      </dgm:t>
    </dgm:pt>
    <dgm:pt modelId="{025CFB58-88F5-4416-AD24-DC97E3E7D573}" type="sibTrans" cxnId="{810EE2DE-102A-447B-A320-E02D1B472BE9}">
      <dgm:prSet/>
      <dgm:spPr/>
      <dgm:t>
        <a:bodyPr/>
        <a:lstStyle/>
        <a:p>
          <a:endParaRPr lang="en-US"/>
        </a:p>
      </dgm:t>
    </dgm:pt>
    <dgm:pt modelId="{CB56155F-21B6-41DD-838B-E0410B0AD4C2}">
      <dgm:prSet/>
      <dgm:spPr/>
      <dgm:t>
        <a:bodyPr/>
        <a:lstStyle/>
        <a:p>
          <a:r>
            <a:rPr lang="fr-FR"/>
            <a:t>ayant déjà été au Vietnam sous la supervision d’EDV</a:t>
          </a:r>
          <a:endParaRPr lang="en-US"/>
        </a:p>
      </dgm:t>
    </dgm:pt>
    <dgm:pt modelId="{FEE0CD2C-7162-4BA1-A421-74060D2BCBF6}" type="parTrans" cxnId="{D1B9770B-02E0-4B0C-95D9-67A22F4ED46B}">
      <dgm:prSet/>
      <dgm:spPr/>
      <dgm:t>
        <a:bodyPr/>
        <a:lstStyle/>
        <a:p>
          <a:endParaRPr lang="en-US"/>
        </a:p>
      </dgm:t>
    </dgm:pt>
    <dgm:pt modelId="{F6F9AAFA-13B2-47CE-BCEF-475D2CEFFA5C}" type="sibTrans" cxnId="{D1B9770B-02E0-4B0C-95D9-67A22F4ED46B}">
      <dgm:prSet/>
      <dgm:spPr/>
      <dgm:t>
        <a:bodyPr/>
        <a:lstStyle/>
        <a:p>
          <a:endParaRPr lang="en-US"/>
        </a:p>
      </dgm:t>
    </dgm:pt>
    <dgm:pt modelId="{B1C4E625-0865-4EE7-A44E-277EFFF843C7}">
      <dgm:prSet/>
      <dgm:spPr/>
      <dgm:t>
        <a:bodyPr/>
        <a:lstStyle/>
        <a:p>
          <a:r>
            <a:rPr lang="fr-FR"/>
            <a:t>ayant rendu des services à EDV à titre bénévole</a:t>
          </a:r>
          <a:endParaRPr lang="en-US"/>
        </a:p>
      </dgm:t>
    </dgm:pt>
    <dgm:pt modelId="{2085C453-3CDC-42DD-9392-61FD0F7ACE3D}" type="parTrans" cxnId="{650E72F5-78A3-4968-B510-A25339DCC56C}">
      <dgm:prSet/>
      <dgm:spPr/>
      <dgm:t>
        <a:bodyPr/>
        <a:lstStyle/>
        <a:p>
          <a:endParaRPr lang="en-US"/>
        </a:p>
      </dgm:t>
    </dgm:pt>
    <dgm:pt modelId="{4C0C8A75-661C-4F1B-8E17-072B05648C88}" type="sibTrans" cxnId="{650E72F5-78A3-4968-B510-A25339DCC56C}">
      <dgm:prSet/>
      <dgm:spPr/>
      <dgm:t>
        <a:bodyPr/>
        <a:lstStyle/>
        <a:p>
          <a:endParaRPr lang="en-US"/>
        </a:p>
      </dgm:t>
    </dgm:pt>
    <dgm:pt modelId="{E893FE42-07A8-4C91-8588-CA9744582369}">
      <dgm:prSet/>
      <dgm:spPr/>
      <dgm:t>
        <a:bodyPr/>
        <a:lstStyle/>
        <a:p>
          <a:r>
            <a:rPr lang="fr-FR"/>
            <a:t>ayant un lien avec le Vietnam</a:t>
          </a:r>
          <a:endParaRPr lang="en-US"/>
        </a:p>
      </dgm:t>
    </dgm:pt>
    <dgm:pt modelId="{0D38922D-2A51-4077-B66F-19144EE4F3B8}" type="parTrans" cxnId="{04BAD6C4-EE4D-426A-9803-DB2F9C834FB8}">
      <dgm:prSet/>
      <dgm:spPr/>
      <dgm:t>
        <a:bodyPr/>
        <a:lstStyle/>
        <a:p>
          <a:endParaRPr lang="en-US"/>
        </a:p>
      </dgm:t>
    </dgm:pt>
    <dgm:pt modelId="{C17D037A-7A60-49D3-B642-5A32CDC49F62}" type="sibTrans" cxnId="{04BAD6C4-EE4D-426A-9803-DB2F9C834FB8}">
      <dgm:prSet/>
      <dgm:spPr/>
      <dgm:t>
        <a:bodyPr/>
        <a:lstStyle/>
        <a:p>
          <a:endParaRPr lang="en-US"/>
        </a:p>
      </dgm:t>
    </dgm:pt>
    <dgm:pt modelId="{3E697B87-C884-4110-808C-B2273E786269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b="1" dirty="0">
              <a:solidFill>
                <a:schemeClr val="bg1"/>
              </a:solidFill>
            </a:rPr>
            <a:t>Missions</a:t>
          </a:r>
          <a:r>
            <a:rPr lang="fr-FR" dirty="0">
              <a:solidFill>
                <a:schemeClr val="bg1"/>
              </a:solidFill>
            </a:rPr>
            <a:t>: développer des actions humanitaires incubées par EDV, uniquement gérées par les jeunes</a:t>
          </a:r>
          <a:endParaRPr lang="en-US" dirty="0">
            <a:solidFill>
              <a:schemeClr val="bg1"/>
            </a:solidFill>
          </a:endParaRPr>
        </a:p>
      </dgm:t>
    </dgm:pt>
    <dgm:pt modelId="{3C7E4B40-4E6B-471C-914D-A537196678DB}" type="parTrans" cxnId="{EF73600A-3189-44D1-8BDE-FED0009D4299}">
      <dgm:prSet/>
      <dgm:spPr/>
      <dgm:t>
        <a:bodyPr/>
        <a:lstStyle/>
        <a:p>
          <a:endParaRPr lang="en-US"/>
        </a:p>
      </dgm:t>
    </dgm:pt>
    <dgm:pt modelId="{A2988CA4-7A2D-4488-8F86-BBB8C4F29DA4}" type="sibTrans" cxnId="{EF73600A-3189-44D1-8BDE-FED0009D4299}">
      <dgm:prSet/>
      <dgm:spPr/>
      <dgm:t>
        <a:bodyPr/>
        <a:lstStyle/>
        <a:p>
          <a:endParaRPr lang="en-US"/>
        </a:p>
      </dgm:t>
    </dgm:pt>
    <dgm:pt modelId="{E91B47F7-C7EF-C74B-8BBA-0BD4AF85CD1E}" type="pres">
      <dgm:prSet presAssocID="{AB387EDF-49A7-41D0-A249-EF1795C0AA80}" presName="linear" presStyleCnt="0">
        <dgm:presLayoutVars>
          <dgm:animLvl val="lvl"/>
          <dgm:resizeHandles val="exact"/>
        </dgm:presLayoutVars>
      </dgm:prSet>
      <dgm:spPr/>
    </dgm:pt>
    <dgm:pt modelId="{A51E6C12-A8E9-A047-BEE3-918200606FCB}" type="pres">
      <dgm:prSet presAssocID="{4D391569-836A-4B32-874F-F8D3D0225CF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AC1CF99-88EE-F342-90A3-CDA0A1CDB228}" type="pres">
      <dgm:prSet presAssocID="{3B9FB50C-FE91-46B4-A17F-29735C728BEC}" presName="spacer" presStyleCnt="0"/>
      <dgm:spPr/>
    </dgm:pt>
    <dgm:pt modelId="{0EE83C0B-972D-D644-A796-D12F1114A61C}" type="pres">
      <dgm:prSet presAssocID="{CE54043A-09FD-4CE6-BD38-7E8DD42A861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3728783-ECBC-2244-B692-22E6302620A3}" type="pres">
      <dgm:prSet presAssocID="{CE54043A-09FD-4CE6-BD38-7E8DD42A8619}" presName="childText" presStyleLbl="revTx" presStyleIdx="0" presStyleCnt="1">
        <dgm:presLayoutVars>
          <dgm:bulletEnabled val="1"/>
        </dgm:presLayoutVars>
      </dgm:prSet>
      <dgm:spPr/>
    </dgm:pt>
    <dgm:pt modelId="{3EF41C61-350D-F748-9E30-5E0F75784285}" type="pres">
      <dgm:prSet presAssocID="{3E697B87-C884-4110-808C-B2273E78626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F73600A-3189-44D1-8BDE-FED0009D4299}" srcId="{AB387EDF-49A7-41D0-A249-EF1795C0AA80}" destId="{3E697B87-C884-4110-808C-B2273E786269}" srcOrd="2" destOrd="0" parTransId="{3C7E4B40-4E6B-471C-914D-A537196678DB}" sibTransId="{A2988CA4-7A2D-4488-8F86-BBB8C4F29DA4}"/>
    <dgm:cxn modelId="{D1B9770B-02E0-4B0C-95D9-67A22F4ED46B}" srcId="{CE54043A-09FD-4CE6-BD38-7E8DD42A8619}" destId="{CB56155F-21B6-41DD-838B-E0410B0AD4C2}" srcOrd="0" destOrd="0" parTransId="{FEE0CD2C-7162-4BA1-A421-74060D2BCBF6}" sibTransId="{F6F9AAFA-13B2-47CE-BCEF-475D2CEFFA5C}"/>
    <dgm:cxn modelId="{5D1CEB39-43E2-C34B-8713-28DEE9D9D0AE}" type="presOf" srcId="{4D391569-836A-4B32-874F-F8D3D0225CF0}" destId="{A51E6C12-A8E9-A047-BEE3-918200606FCB}" srcOrd="0" destOrd="0" presId="urn:microsoft.com/office/officeart/2005/8/layout/vList2"/>
    <dgm:cxn modelId="{E12B3C51-73CF-A140-A358-66035E1041A8}" type="presOf" srcId="{AB387EDF-49A7-41D0-A249-EF1795C0AA80}" destId="{E91B47F7-C7EF-C74B-8BBA-0BD4AF85CD1E}" srcOrd="0" destOrd="0" presId="urn:microsoft.com/office/officeart/2005/8/layout/vList2"/>
    <dgm:cxn modelId="{5AA9E980-10AD-4C1C-91B5-57D325B6A654}" srcId="{AB387EDF-49A7-41D0-A249-EF1795C0AA80}" destId="{4D391569-836A-4B32-874F-F8D3D0225CF0}" srcOrd="0" destOrd="0" parTransId="{6451A612-1917-4CBB-A63B-0DCA0AC0553A}" sibTransId="{3B9FB50C-FE91-46B4-A17F-29735C728BEC}"/>
    <dgm:cxn modelId="{FF693F89-6A5F-8846-ABA1-E69B64C61C9C}" type="presOf" srcId="{3E697B87-C884-4110-808C-B2273E786269}" destId="{3EF41C61-350D-F748-9E30-5E0F75784285}" srcOrd="0" destOrd="0" presId="urn:microsoft.com/office/officeart/2005/8/layout/vList2"/>
    <dgm:cxn modelId="{E81CE49B-E8EC-4946-B2B4-CB0F166E5A65}" type="presOf" srcId="{CE54043A-09FD-4CE6-BD38-7E8DD42A8619}" destId="{0EE83C0B-972D-D644-A796-D12F1114A61C}" srcOrd="0" destOrd="0" presId="urn:microsoft.com/office/officeart/2005/8/layout/vList2"/>
    <dgm:cxn modelId="{14D0B0B3-8C21-5E46-BB09-235B0C7B8E48}" type="presOf" srcId="{CB56155F-21B6-41DD-838B-E0410B0AD4C2}" destId="{83728783-ECBC-2244-B692-22E6302620A3}" srcOrd="0" destOrd="0" presId="urn:microsoft.com/office/officeart/2005/8/layout/vList2"/>
    <dgm:cxn modelId="{04BAD6C4-EE4D-426A-9803-DB2F9C834FB8}" srcId="{CE54043A-09FD-4CE6-BD38-7E8DD42A8619}" destId="{E893FE42-07A8-4C91-8588-CA9744582369}" srcOrd="2" destOrd="0" parTransId="{0D38922D-2A51-4077-B66F-19144EE4F3B8}" sibTransId="{C17D037A-7A60-49D3-B642-5A32CDC49F62}"/>
    <dgm:cxn modelId="{810EE2DE-102A-447B-A320-E02D1B472BE9}" srcId="{AB387EDF-49A7-41D0-A249-EF1795C0AA80}" destId="{CE54043A-09FD-4CE6-BD38-7E8DD42A8619}" srcOrd="1" destOrd="0" parTransId="{EE9C5E85-7103-487D-9CF2-742094ED61F9}" sibTransId="{025CFB58-88F5-4416-AD24-DC97E3E7D573}"/>
    <dgm:cxn modelId="{17016CF1-FC26-0149-A8D6-694B450A7B27}" type="presOf" srcId="{E893FE42-07A8-4C91-8588-CA9744582369}" destId="{83728783-ECBC-2244-B692-22E6302620A3}" srcOrd="0" destOrd="2" presId="urn:microsoft.com/office/officeart/2005/8/layout/vList2"/>
    <dgm:cxn modelId="{8162B5F2-1F94-2F40-8F50-71BEB61497D0}" type="presOf" srcId="{B1C4E625-0865-4EE7-A44E-277EFFF843C7}" destId="{83728783-ECBC-2244-B692-22E6302620A3}" srcOrd="0" destOrd="1" presId="urn:microsoft.com/office/officeart/2005/8/layout/vList2"/>
    <dgm:cxn modelId="{650E72F5-78A3-4968-B510-A25339DCC56C}" srcId="{CE54043A-09FD-4CE6-BD38-7E8DD42A8619}" destId="{B1C4E625-0865-4EE7-A44E-277EFFF843C7}" srcOrd="1" destOrd="0" parTransId="{2085C453-3CDC-42DD-9392-61FD0F7ACE3D}" sibTransId="{4C0C8A75-661C-4F1B-8E17-072B05648C88}"/>
    <dgm:cxn modelId="{4A33EDD6-B960-304E-AD08-7EF47337DC31}" type="presParOf" srcId="{E91B47F7-C7EF-C74B-8BBA-0BD4AF85CD1E}" destId="{A51E6C12-A8E9-A047-BEE3-918200606FCB}" srcOrd="0" destOrd="0" presId="urn:microsoft.com/office/officeart/2005/8/layout/vList2"/>
    <dgm:cxn modelId="{A5B22352-FA10-884B-8C7E-02A3730803C1}" type="presParOf" srcId="{E91B47F7-C7EF-C74B-8BBA-0BD4AF85CD1E}" destId="{BAC1CF99-88EE-F342-90A3-CDA0A1CDB228}" srcOrd="1" destOrd="0" presId="urn:microsoft.com/office/officeart/2005/8/layout/vList2"/>
    <dgm:cxn modelId="{0679342C-AB5C-3A49-A38B-05CC895C7A72}" type="presParOf" srcId="{E91B47F7-C7EF-C74B-8BBA-0BD4AF85CD1E}" destId="{0EE83C0B-972D-D644-A796-D12F1114A61C}" srcOrd="2" destOrd="0" presId="urn:microsoft.com/office/officeart/2005/8/layout/vList2"/>
    <dgm:cxn modelId="{37063334-5A22-884A-BFC8-263478808B9E}" type="presParOf" srcId="{E91B47F7-C7EF-C74B-8BBA-0BD4AF85CD1E}" destId="{83728783-ECBC-2244-B692-22E6302620A3}" srcOrd="3" destOrd="0" presId="urn:microsoft.com/office/officeart/2005/8/layout/vList2"/>
    <dgm:cxn modelId="{7FCBE0DF-7CD5-694D-9C51-2676DB109421}" type="presParOf" srcId="{E91B47F7-C7EF-C74B-8BBA-0BD4AF85CD1E}" destId="{3EF41C61-350D-F748-9E30-5E0F7578428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E6C12-A8E9-A047-BEE3-918200606FCB}">
      <dsp:nvSpPr>
        <dsp:cNvPr id="0" name=""/>
        <dsp:cNvSpPr/>
      </dsp:nvSpPr>
      <dsp:spPr>
        <a:xfrm>
          <a:off x="0" y="479394"/>
          <a:ext cx="5964700" cy="835379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>
              <a:solidFill>
                <a:schemeClr val="bg1"/>
              </a:solidFill>
            </a:rPr>
            <a:t>Objectif</a:t>
          </a:r>
          <a:r>
            <a:rPr lang="fr-FR" sz="2100" kern="1200" dirty="0">
              <a:solidFill>
                <a:schemeClr val="bg1"/>
              </a:solidFill>
            </a:rPr>
            <a:t>: accueillir les jeunes voulant s’investir dans l’humanitaire au Vietnam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40780" y="520174"/>
        <a:ext cx="5883140" cy="753819"/>
      </dsp:txXfrm>
    </dsp:sp>
    <dsp:sp modelId="{0EE83C0B-972D-D644-A796-D12F1114A61C}">
      <dsp:nvSpPr>
        <dsp:cNvPr id="0" name=""/>
        <dsp:cNvSpPr/>
      </dsp:nvSpPr>
      <dsp:spPr>
        <a:xfrm>
          <a:off x="0" y="1375254"/>
          <a:ext cx="5964700" cy="835379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>
              <a:solidFill>
                <a:schemeClr val="bg1"/>
              </a:solidFill>
            </a:rPr>
            <a:t>Recrutement</a:t>
          </a:r>
          <a:r>
            <a:rPr lang="fr-FR" sz="2100" kern="1200" dirty="0">
              <a:solidFill>
                <a:schemeClr val="bg1"/>
              </a:solidFill>
            </a:rPr>
            <a:t>: les jeunes prêts à  s’investir sur la durée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40780" y="1416034"/>
        <a:ext cx="5883140" cy="753819"/>
      </dsp:txXfrm>
    </dsp:sp>
    <dsp:sp modelId="{83728783-ECBC-2244-B692-22E6302620A3}">
      <dsp:nvSpPr>
        <dsp:cNvPr id="0" name=""/>
        <dsp:cNvSpPr/>
      </dsp:nvSpPr>
      <dsp:spPr>
        <a:xfrm>
          <a:off x="0" y="2210634"/>
          <a:ext cx="5964700" cy="8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379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600" kern="1200"/>
            <a:t>ayant déjà été au Vietnam sous la supervision d’EDV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600" kern="1200"/>
            <a:t>ayant rendu des services à EDV à titre bénévole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600" kern="1200"/>
            <a:t>ayant un lien avec le Vietnam</a:t>
          </a:r>
          <a:endParaRPr lang="en-US" sz="1600" kern="1200"/>
        </a:p>
      </dsp:txBody>
      <dsp:txXfrm>
        <a:off x="0" y="2210634"/>
        <a:ext cx="5964700" cy="825930"/>
      </dsp:txXfrm>
    </dsp:sp>
    <dsp:sp modelId="{3EF41C61-350D-F748-9E30-5E0F75784285}">
      <dsp:nvSpPr>
        <dsp:cNvPr id="0" name=""/>
        <dsp:cNvSpPr/>
      </dsp:nvSpPr>
      <dsp:spPr>
        <a:xfrm>
          <a:off x="0" y="3036564"/>
          <a:ext cx="5964700" cy="835379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>
              <a:solidFill>
                <a:schemeClr val="bg1"/>
              </a:solidFill>
            </a:rPr>
            <a:t>Missions</a:t>
          </a:r>
          <a:r>
            <a:rPr lang="fr-FR" sz="2100" kern="1200" dirty="0">
              <a:solidFill>
                <a:schemeClr val="bg1"/>
              </a:solidFill>
            </a:rPr>
            <a:t>: développer des actions humanitaires incubées par EDV, uniquement gérées par les jeunes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40780" y="3077344"/>
        <a:ext cx="5883140" cy="753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B483380-729F-C349-93E5-EF57D40B7B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66D915E-E445-2F43-B437-294CC7E3C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078C9-5BBE-064A-A938-1AA82029C96F}" type="datetimeFigureOut">
              <a:rPr lang="fr-FR" smtClean="0"/>
              <a:t>10/09/2025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ABA963-C2D4-5B4B-B055-00CE95B50C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label_IDEAS_091020-couleurs-CMJN.jpg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6EBF11C-8983-8B4D-8651-6DCAC47B66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03899-A00D-BD4D-9B5A-F7A371586C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1259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54AC3-AFD8-294C-801D-C919A32EBB65}" type="datetimeFigureOut">
              <a:rPr lang="fr-FR" smtClean="0"/>
              <a:t>10/09/2025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label_IDEAS_091020-couleurs-CMJN.jpg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6D61C-1739-3249-A4EC-4A078CB1E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4507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DB1D8-0D66-5F53-17D7-D14A3A755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6C83D6E-B44F-8830-F9D1-129CF5436A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4CD4533-A315-E07E-D0CD-086094492D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3DB2DC-EE48-8100-1BED-3890FC89551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label_IDEAS_091020-couleurs-CMJN.jpg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73E07B-D94D-C83F-505A-C384D3271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6D61C-1739-3249-A4EC-4A078CB1E90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456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label_IDEAS_091020-couleurs-CMJN.jpg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6D61C-1739-3249-A4EC-4A078CB1E90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503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8C5F7-E6A1-FE4D-B595-CEF9F843583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658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19DC9-96B3-8592-A35B-22A5715DA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D3B44F8-FCFE-075A-A1DC-B3AB488270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8B252C4-799B-0E34-E0D5-D800FF586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52F348-FDF3-B19C-2316-14F8DDDFF2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8C5F7-E6A1-FE4D-B595-CEF9F843583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112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BF17F-E01E-CE03-CD6B-B50CBB5F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FB15316-6D98-5250-3B00-8F2991B0A8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B9F4A29-3BF7-C8B3-2399-FB288AFFF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BE1D40-85B8-195E-9802-993A0D704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8C5F7-E6A1-FE4D-B595-CEF9F843583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566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label_IDEAS_091020-couleurs-CMJN.jpg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6D61C-1739-3249-A4EC-4A078CB1E909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512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9DB1C0-C58F-CD4A-B95B-D9CBF2C0A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73D5478-47F6-D240-8060-A4333C6AC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CA3885-C191-004C-B0F3-0843EE5B8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A6FA1-C5F4-A640-AD6D-6D009AA41D83}" type="datetime1">
              <a:rPr lang="fr-FR" smtClean="0"/>
              <a:t>10/09/2025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6856F7-41E2-044A-9BDA-4F2FF43B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3763CE-CA31-C14F-95BA-25A753E5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691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70ADAB-65A4-C44E-9CDC-5AE106D91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266F553-6868-E04D-AB4C-604E93B22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BF0AD3-76CA-AC43-BC51-3B791B59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828D-7E0A-BA42-96C2-1F565B56B2C3}" type="datetime1">
              <a:rPr lang="fr-FR" smtClean="0"/>
              <a:t>10/09/2025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B783B7-5200-134B-BFAC-AD5625C13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D4B525-20AC-5E4A-90A6-ED53FDA28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37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77B9387-2E20-E848-A923-749D548CAA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BB0957-A155-7747-AEC3-555BE5131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C3A637-4A93-6849-8BCD-E14C662E5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304C-194E-244F-87E2-EC61DAE5AECA}" type="datetime1">
              <a:rPr lang="fr-FR" smtClean="0"/>
              <a:t>10/09/2025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E809CC-AE52-4B4E-8F60-998453DB2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CA8A2A-E95C-AE41-B4A7-CC0A8EAB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613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F88D00-2C49-8441-8304-09044FE86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A76567-16B4-1A46-B81D-40F295832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C3CBB3-E42F-6244-9589-3419FA510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FE23-FAEB-0E42-B8D3-8D1202CCFBE2}" type="datetime1">
              <a:rPr lang="fr-FR" smtClean="0"/>
              <a:t>10/09/2025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09EE43-69E9-1542-8BB9-9B3F076E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19086E-547D-EF4A-A381-35C730EB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43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0DE822-B721-BF40-A099-03CC308F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1A0037-4545-9E4B-92BE-20C51A255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4FA0AE-5976-E147-A40D-2B21F31B6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0291-57D5-5D40-BFAA-C126140BF08B}" type="datetime1">
              <a:rPr lang="fr-FR" smtClean="0"/>
              <a:t>10/09/2025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CC3D9D-3F4A-7647-A240-F02B0B71A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F58117-9A0C-B945-97A7-34D6A540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35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5D2D1-56A1-0B4A-8AF7-E13129731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16D043-BC11-8346-B9F7-D501AB8E7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C135192-3CA8-D445-ADC9-F5F10ECCC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AC2CBB-F997-CF45-9B09-04CEDE7AE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CBDBA-6969-AE47-A483-3A0709DB0BD2}" type="datetime1">
              <a:rPr lang="fr-FR" smtClean="0"/>
              <a:t>10/09/2025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DF3009-76D2-3546-96F7-77FB1CC89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416ED5-5569-ED42-9737-166BBF4AC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2075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D41106-F430-F149-B7EF-1A1FB22FE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E4EC21-78B4-C541-9C5D-EAE326478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6B4D45-5852-2448-AF8D-B1D7255A4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E7D487A-ACB3-FC40-9D85-96D08A68D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200D35C-E1C1-314F-A841-3690A1F288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EC5BF36-98D8-EE45-A104-645E2DA1B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5F57-7C09-814C-A3C2-77BB79B57FBF}" type="datetime1">
              <a:rPr lang="fr-FR" smtClean="0"/>
              <a:t>10/09/2025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106ACE3-F5B5-254F-BC59-ABEB29BB9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355061-12E1-0C4A-B42A-A64A5DE7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824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DC11C0-54A3-8044-A6C3-3D5C3D7C5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5C1036-1167-324E-BEFD-9440C134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A32E2-C330-B841-89F9-FEF4CF409469}" type="datetime1">
              <a:rPr lang="fr-FR" smtClean="0"/>
              <a:t>10/09/2025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7A4EA3-8F5B-464D-822A-CBC39889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5462E5-7036-5F40-BE0C-002825D12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8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C2AB863-D511-B545-968B-8CB37C4FA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8D622-302B-1B4C-B1F3-D9AB61BE1D86}" type="datetime1">
              <a:rPr lang="fr-FR" smtClean="0"/>
              <a:t>10/09/2025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28D9872-6690-1E49-89EB-B7782A03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D3C380-5FF0-504B-B5A3-6BCB715F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80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05225-260F-A648-AE4E-58649C927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7806E9-EF8E-FD41-A5F8-8E8C0F14C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D9F02D-AD7E-D342-98EC-1F292CB4D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A2B5C7-985D-F14D-88FA-0777555BD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DEAB-98CB-6B4A-AD08-AF2C778D7E3A}" type="datetime1">
              <a:rPr lang="fr-FR" smtClean="0"/>
              <a:t>10/09/2025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5CC50B9-BDFA-8945-86B3-9D39A6A6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F1BE7D-14E7-0642-8593-457AD6FD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008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27F352-48D0-D543-9717-4E56F1C72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0DFA3F2-7AD9-F144-A4A1-ACDA7DD7A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E8CB62-4EAE-6E4C-AAB9-5E5601C87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38B6C7-E594-444A-A19F-6A7276E57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2B3B6-2A0E-2740-803C-7625D8A3A0C3}" type="datetime1">
              <a:rPr lang="fr-FR" smtClean="0"/>
              <a:t>10/09/2025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8752CD-8A77-8247-AEE4-E59E00B4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607876-20E6-0048-816C-16430357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608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C1BD159-BB88-D447-AC9A-79A1F217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5D535A-45BC-1A43-A829-373BE4342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EA76C9-6096-9848-85C3-33D6D531F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1C229-D8DC-8D4B-B783-9DF591190593}" type="datetime1">
              <a:rPr lang="fr-FR" smtClean="0"/>
              <a:t>10/09/2025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6D84D7-CB80-D147-B216-D1C76AA32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09E143-4F5D-EF44-80FD-459E7FCD8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09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www.enfantsduvietnam.org/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microsoft.com/office/2007/relationships/hdphoto" Target="../media/hdphoto2.wdp"/><Relationship Id="rId4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9BB6DD-4D57-2FAD-37F0-C8CF65134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0B6D98FF-AD47-4BBC-A682-DF3FD5903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E5C1F73-237C-4877-BF3B-4ED5011C5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A53D10B-18A1-46AD-AA70-C1ED7D5CC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7039C9-BA73-2053-C6D2-6DF544F3A28B}"/>
              </a:ext>
            </a:extLst>
          </p:cNvPr>
          <p:cNvSpPr txBox="1"/>
          <p:nvPr/>
        </p:nvSpPr>
        <p:spPr>
          <a:xfrm>
            <a:off x="544503" y="742472"/>
            <a:ext cx="4977777" cy="29676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Assemblée Générale du 14 </a:t>
            </a:r>
            <a:r>
              <a:rPr lang="en-US" sz="4800" b="1" kern="120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juin</a:t>
            </a:r>
            <a:r>
              <a:rPr lang="en-US" sz="4800" b="1" kern="12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2025</a:t>
            </a:r>
          </a:p>
        </p:txBody>
      </p:sp>
      <p:pic>
        <p:nvPicPr>
          <p:cNvPr id="10" name="Image 9" descr="Une image contenant habits, intérieur, personne, meubles&#10;&#10;Le contenu généré par l’IA peut être incorrect.">
            <a:extLst>
              <a:ext uri="{FF2B5EF4-FFF2-40B4-BE49-F238E27FC236}">
                <a16:creationId xmlns:a16="http://schemas.microsoft.com/office/drawing/2014/main" id="{77DB7B17-009B-65CA-EC46-699499DF02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10387" y="739997"/>
            <a:ext cx="6578566" cy="3855865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6AAF407F-8DE2-4D37-B0DE-6876C5E9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364128" y="703142"/>
            <a:ext cx="827871" cy="273887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Picture 4" descr="logo_EDV_m">
            <a:extLst>
              <a:ext uri="{FF2B5EF4-FFF2-40B4-BE49-F238E27FC236}">
                <a16:creationId xmlns:a16="http://schemas.microsoft.com/office/drawing/2014/main" id="{F863D1BB-042C-B0A6-E0A4-B255F449A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" b="-1"/>
          <a:stretch>
            <a:fillRect/>
          </a:stretch>
        </p:blipFill>
        <p:spPr bwMode="auto">
          <a:xfrm>
            <a:off x="7373449" y="4391553"/>
            <a:ext cx="3491996" cy="192928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E9C6408-AA0E-411D-A5D2-E5F13306F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texte, Police, affiche&#10;&#10;Le contenu généré par l’IA peut être incorrect.">
            <a:extLst>
              <a:ext uri="{FF2B5EF4-FFF2-40B4-BE49-F238E27FC236}">
                <a16:creationId xmlns:a16="http://schemas.microsoft.com/office/drawing/2014/main" id="{04CB4E6F-F3B5-74D6-C06F-2D0FEBD2E0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0166" y="5815549"/>
            <a:ext cx="858786" cy="10849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ED8C9E-C506-10FB-56E4-25010A61DAA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5528"/>
            <a:ext cx="2090446" cy="75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18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61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1A96A20-E15C-A7E4-1BC0-20D682E7B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2" y="-125978"/>
            <a:ext cx="5029198" cy="710995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5D51C2-6008-A796-F8C2-A662B10B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15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306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A4D945-8512-4EB4-8029-EE7F6FF8A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0D3E5B5-4488-69DF-1358-60D2179D2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66" y="0"/>
            <a:ext cx="4903754" cy="693261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4D8DE83-D300-B7FA-3D61-310192DAA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581" y="0"/>
            <a:ext cx="4895771" cy="692132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08D99D-A563-7393-353C-EFEF3C72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34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66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1C66902-8D00-8824-ED76-CF6A78E73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58" y="-66985"/>
            <a:ext cx="4801789" cy="67884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E1FEAB-6445-85B2-1E34-475469463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707" y="-14491"/>
            <a:ext cx="4777035" cy="675346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101392F-3D0B-5C5B-DFF2-9AA0017D6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fr-FR" smtClean="0"/>
              <a:pPr>
                <a:spcAft>
                  <a:spcPts val="600"/>
                </a:spcAft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95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16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49452-4B82-A43E-5F86-7AF7885ED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2AC9DD-2099-39E7-BB86-1AF6EB8D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13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A4C4BF-B1FB-376B-B448-A607CD735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84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166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7ADDEB-96C0-4C33-0C5C-9FF418CEE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0B6006-A115-B8D2-7F3F-A8168B562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14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6BAE938-6FA3-AEF1-710D-7789EE01D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708" y="0"/>
            <a:ext cx="4846211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9947"/>
            </a:schemeClr>
          </a:solidFill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B287495-5B91-52D8-2995-28ED5CF70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103" y="0"/>
            <a:ext cx="4846211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30447"/>
            </a:schemeClr>
          </a:solidFill>
        </p:spPr>
      </p:pic>
    </p:spTree>
    <p:extLst>
      <p:ext uri="{BB962C8B-B14F-4D97-AF65-F5344CB8AC3E}">
        <p14:creationId xmlns:p14="http://schemas.microsoft.com/office/powerpoint/2010/main" val="4054828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284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63541-33F7-71CA-94CD-6379EC533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A4EC75-1722-F35C-7873-EBF6FDCE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15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355C45-24D2-FD00-2A18-A6432E465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708" y="0"/>
            <a:ext cx="4846211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9786"/>
            </a:schemeClr>
          </a:solidFill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525AD1-5A05-8C15-AF33-C0FFB5762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083" y="0"/>
            <a:ext cx="4846211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3025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43810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84EFD9-968E-3773-9852-DE37D47E8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036E25-77F0-5E17-14D6-697D2432D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16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47B2EE-F95C-71CB-D236-2A279869C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33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259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D49CE7-EA53-699E-DF7F-EF7EE4E8E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14143F-3A00-05F9-227A-306E272F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17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8084AC6-3CC9-5430-9469-29E843FC2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39" y="0"/>
            <a:ext cx="4846211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5C43CC-598E-43D0-2403-EC62E476F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52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18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508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1BA712-747B-D014-64E0-439BD1283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A5EF46-DB0E-5A86-8768-7624EDCCF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18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DC66FA-98D1-D4FD-407B-6896876FF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403" y="-136525"/>
            <a:ext cx="4846211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242927-1285-D88C-42F2-1927A11E4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008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70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12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1925" y="365125"/>
            <a:ext cx="4339281" cy="826677"/>
          </a:xfrm>
          <a:solidFill>
            <a:schemeClr val="bg1">
              <a:alpha val="7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Le Budget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75935" y="1927654"/>
            <a:ext cx="6462583" cy="3422821"/>
          </a:xfrm>
          <a:solidFill>
            <a:schemeClr val="accent6">
              <a:lumMod val="20000"/>
              <a:lumOff val="80000"/>
              <a:alpha val="49858"/>
            </a:schemeClr>
          </a:solidFill>
        </p:spPr>
        <p:txBody>
          <a:bodyPr anchor="t">
            <a:normAutofit fontScale="62500" lnSpcReduction="20000"/>
          </a:bodyPr>
          <a:lstStyle/>
          <a:p>
            <a:pPr>
              <a:lnSpc>
                <a:spcPct val="170000"/>
              </a:lnSpc>
              <a:buFont typeface="Wingdings" pitchFamily="2" charset="2"/>
              <a:buChar char="ü"/>
            </a:pPr>
            <a:r>
              <a:rPr lang="fr-FR" altLang="fr-FR" sz="4500" dirty="0"/>
              <a:t>Hypothèses du Budget 2025 </a:t>
            </a:r>
          </a:p>
          <a:p>
            <a:pPr>
              <a:lnSpc>
                <a:spcPct val="170000"/>
              </a:lnSpc>
              <a:buFontTx/>
              <a:buNone/>
            </a:pPr>
            <a:endParaRPr lang="fr-FR" altLang="fr-FR" sz="3800" dirty="0"/>
          </a:p>
          <a:p>
            <a:pPr>
              <a:lnSpc>
                <a:spcPct val="170000"/>
              </a:lnSpc>
              <a:buFont typeface="Wingdings" pitchFamily="2" charset="2"/>
              <a:buChar char="ü"/>
            </a:pPr>
            <a:r>
              <a:rPr lang="fr-FR" altLang="fr-FR" sz="4500" dirty="0"/>
              <a:t>Cotisation et parrainage 2025 - 2026</a:t>
            </a:r>
          </a:p>
          <a:p>
            <a:pPr lvl="2">
              <a:lnSpc>
                <a:spcPct val="250000"/>
              </a:lnSpc>
              <a:buFontTx/>
              <a:buNone/>
            </a:pPr>
            <a:endParaRPr lang="fr-FR" altLang="fr-FR" sz="2800" dirty="0"/>
          </a:p>
          <a:p>
            <a:pPr lvl="2">
              <a:lnSpc>
                <a:spcPct val="220000"/>
              </a:lnSpc>
              <a:buFontTx/>
              <a:buNone/>
            </a:pPr>
            <a:r>
              <a:rPr lang="fr-FR" altLang="fr-FR" sz="2800" dirty="0"/>
              <a:t>			</a:t>
            </a:r>
            <a:endParaRPr lang="fr-FR" altLang="fr-FR" sz="2400" dirty="0"/>
          </a:p>
        </p:txBody>
      </p:sp>
      <p:pic>
        <p:nvPicPr>
          <p:cNvPr id="22531" name="Picture 4" descr="logo_EDV_m">
            <a:extLst>
              <a:ext uri="{FF2B5EF4-FFF2-40B4-BE49-F238E27FC236}">
                <a16:creationId xmlns:a16="http://schemas.microsoft.com/office/drawing/2014/main" id="{BFE35194-FFCD-DA49-94C8-B9DA0C8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4943" y="16705"/>
            <a:ext cx="2127057" cy="117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98622" y="1191802"/>
            <a:ext cx="6153433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 flipV="1">
            <a:off x="-346444" y="3467922"/>
            <a:ext cx="4502475" cy="342283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D1EB34D-F10A-DD40-9748-A920C782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19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7781227-6D18-7F46-8240-2A422C7D9D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85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6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7684008" cy="826677"/>
          </a:xfrm>
          <a:solidFill>
            <a:schemeClr val="bg1">
              <a:alpha val="80073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Assemblée générale du 14 Juin 2025</a:t>
            </a:r>
          </a:p>
        </p:txBody>
      </p:sp>
      <p:pic>
        <p:nvPicPr>
          <p:cNvPr id="22531" name="Picture 4" descr="logo_EDV_m">
            <a:extLst>
              <a:ext uri="{FF2B5EF4-FFF2-40B4-BE49-F238E27FC236}">
                <a16:creationId xmlns:a16="http://schemas.microsoft.com/office/drawing/2014/main" id="{BFE35194-FFCD-DA49-94C8-B9DA0C8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6922" y="96813"/>
            <a:ext cx="2335078" cy="129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483824" y="1206789"/>
            <a:ext cx="10043772" cy="27042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>
            <a:off x="-461541" y="4112950"/>
            <a:ext cx="4423720" cy="23477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A5F04EA-5AA4-334B-8AC6-FF3F3F04598C}"/>
              </a:ext>
            </a:extLst>
          </p:cNvPr>
          <p:cNvSpPr txBox="1"/>
          <p:nvPr/>
        </p:nvSpPr>
        <p:spPr>
          <a:xfrm>
            <a:off x="838200" y="1658745"/>
            <a:ext cx="305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6">
                    <a:lumMod val="50000"/>
                  </a:schemeClr>
                </a:solidFill>
              </a:rPr>
              <a:t>ORDRE DU JOUR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5CAA3F57-53B3-764F-B16E-69056E264F90}"/>
              </a:ext>
            </a:extLst>
          </p:cNvPr>
          <p:cNvSpPr txBox="1">
            <a:spLocks noChangeArrowheads="1"/>
          </p:cNvSpPr>
          <p:nvPr/>
        </p:nvSpPr>
        <p:spPr>
          <a:xfrm>
            <a:off x="1886877" y="2363501"/>
            <a:ext cx="8178499" cy="3885408"/>
          </a:xfrm>
          <a:prstGeom prst="rect">
            <a:avLst/>
          </a:prstGeom>
          <a:solidFill>
            <a:schemeClr val="accent6">
              <a:lumMod val="20000"/>
              <a:lumOff val="80000"/>
              <a:alpha val="50053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+mj-lt"/>
              <a:buAutoNum type="arabicPeriod"/>
              <a:defRPr/>
            </a:pPr>
            <a:endParaRPr lang="fr-FR" altLang="fr-FR" sz="2400" dirty="0"/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  <a:defRPr/>
            </a:pPr>
            <a:r>
              <a:rPr lang="fr-FR" altLang="fr-FR" sz="2400" dirty="0"/>
              <a:t>Rapport financier - approbation des comptes annuels 2024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  <a:defRPr/>
            </a:pPr>
            <a:r>
              <a:rPr lang="fr-FR" altLang="fr-FR" sz="2400" dirty="0"/>
              <a:t>Rapport moral - approbation du rapport moral 2024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  <a:defRPr/>
            </a:pPr>
            <a:r>
              <a:rPr lang="fr-FR" altLang="fr-FR" sz="2400" dirty="0"/>
              <a:t>Siège social – changement d’adresse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  <a:defRPr/>
            </a:pPr>
            <a:r>
              <a:rPr lang="fr-FR" altLang="fr-FR" sz="2400" dirty="0"/>
              <a:t>Modification des statuts pour intégrer le changement d’adresse du siège social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  <a:defRPr/>
            </a:pPr>
            <a:r>
              <a:rPr lang="fr-FR" altLang="fr-FR" sz="2400" dirty="0"/>
              <a:t>Renouvellement du conseil d’administration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  <a:defRPr/>
            </a:pPr>
            <a:endParaRPr lang="fr-FR" altLang="fr-FR" sz="2400" dirty="0"/>
          </a:p>
          <a:p>
            <a:pPr marL="0" indent="0">
              <a:lnSpc>
                <a:spcPct val="100000"/>
              </a:lnSpc>
              <a:buNone/>
              <a:defRPr/>
            </a:pPr>
            <a:endParaRPr lang="fr-FR" altLang="fr-FR" sz="2400" dirty="0"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CC95A6-6625-7548-A19E-64AFDC06AE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5A1FCA-2881-7941-A53A-B8F6A9E11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464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0C9A6DC-D8F0-9C42-A4FF-68D16D104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7906" y="1803210"/>
            <a:ext cx="5181600" cy="4351338"/>
          </a:xfrm>
          <a:solidFill>
            <a:schemeClr val="accent6">
              <a:lumMod val="20000"/>
              <a:lumOff val="80000"/>
              <a:alpha val="30474"/>
            </a:schemeClr>
          </a:solidFill>
        </p:spPr>
        <p:txBody>
          <a:bodyPr>
            <a:normAutofit lnSpcReduction="10000"/>
          </a:bodyPr>
          <a:lstStyle/>
          <a:p>
            <a:pPr>
              <a:buFontTx/>
              <a:buNone/>
              <a:defRPr/>
            </a:pPr>
            <a:r>
              <a:rPr lang="fr-FR" altLang="fr-FR" sz="3200" dirty="0"/>
              <a:t>RECETTES : 580 k€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fr-FR" altLang="fr-FR" dirty="0">
                <a:latin typeface="+mj-lt"/>
              </a:rPr>
              <a:t>objectif : 900 parrainages individuels au 31/12/2025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fr-FR" altLang="fr-FR" dirty="0">
                <a:latin typeface="+mj-lt"/>
              </a:rPr>
              <a:t>hypothèse toujours conservatrice sur les dons et les subventions</a:t>
            </a:r>
          </a:p>
          <a:p>
            <a:pPr marL="0" indent="0" algn="just">
              <a:buFontTx/>
              <a:buNone/>
              <a:defRPr/>
            </a:pPr>
            <a:r>
              <a:rPr lang="fr-FR" altLang="fr-FR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				</a:t>
            </a:r>
            <a:endParaRPr lang="fr-FR" altLang="fr-FR" sz="1600" dirty="0"/>
          </a:p>
          <a:p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F039377-B025-A241-A96F-CA667C32A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894" y="1803210"/>
            <a:ext cx="5486399" cy="4351338"/>
          </a:xfrm>
          <a:solidFill>
            <a:schemeClr val="accent6">
              <a:lumMod val="20000"/>
              <a:lumOff val="80000"/>
              <a:alpha val="49625"/>
            </a:schemeClr>
          </a:solidFill>
        </p:spPr>
        <p:txBody>
          <a:bodyPr anchor="t">
            <a:normAutofit lnSpcReduction="10000"/>
          </a:bodyPr>
          <a:lstStyle/>
          <a:p>
            <a:pPr algn="just">
              <a:buFontTx/>
              <a:buNone/>
              <a:defRPr/>
            </a:pPr>
            <a:r>
              <a:rPr lang="fr-FR" altLang="fr-FR" sz="3200" dirty="0"/>
              <a:t>DÉPENSES : 580 k€ 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fr-FR" altLang="fr-FR" sz="2400" dirty="0">
                <a:latin typeface="+mj-lt"/>
              </a:rPr>
              <a:t>progression des parrainages collectifs  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  <a:defRPr/>
            </a:pPr>
            <a:r>
              <a:rPr lang="fr-FR" altLang="fr-FR" sz="2400" dirty="0">
                <a:latin typeface="+mj-lt"/>
              </a:rPr>
              <a:t>enveloppe projets  168 k€ pour de nouvelles écoles ou sites, susceptible d’être ajustée en fonction des dons et subventions de mécénat reçues, et augmentée en utilisant les fonds dédiés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  <a:defRPr/>
            </a:pPr>
            <a:r>
              <a:rPr lang="fr-FR" altLang="fr-FR" sz="2400" dirty="0">
                <a:latin typeface="+mj-lt"/>
              </a:rPr>
              <a:t>frais de fonctionnement : 41 k€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altLang="fr-FR" sz="2400" dirty="0">
                <a:latin typeface="+mj-lt"/>
              </a:rPr>
              <a:t>    les frais restent raisonnables 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altLang="fr-FR" sz="2400" dirty="0">
                <a:latin typeface="+mj-lt"/>
              </a:rPr>
              <a:t>    représentent  7%  des recettes</a:t>
            </a:r>
            <a:endParaRPr lang="fr-FR" sz="2400" dirty="0">
              <a:latin typeface="+mj-lt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F6F683C-30D9-9245-826F-09A82D50C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7906" y="393132"/>
            <a:ext cx="7107936" cy="1006474"/>
          </a:xfrm>
          <a:solidFill>
            <a:schemeClr val="bg1">
              <a:alpha val="80022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Hypothèses du budget 2025</a:t>
            </a:r>
          </a:p>
        </p:txBody>
      </p:sp>
      <p:sp>
        <p:nvSpPr>
          <p:cNvPr id="9" name="Moins 8">
            <a:extLst>
              <a:ext uri="{FF2B5EF4-FFF2-40B4-BE49-F238E27FC236}">
                <a16:creationId xmlns:a16="http://schemas.microsoft.com/office/drawing/2014/main" id="{2BD46CB7-51F8-2F47-8B62-1B29B0279AB9}"/>
              </a:ext>
            </a:extLst>
          </p:cNvPr>
          <p:cNvSpPr/>
          <p:nvPr/>
        </p:nvSpPr>
        <p:spPr>
          <a:xfrm>
            <a:off x="-319952" y="1464143"/>
            <a:ext cx="8340811" cy="27453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4" descr="logo_EDV_m">
            <a:extLst>
              <a:ext uri="{FF2B5EF4-FFF2-40B4-BE49-F238E27FC236}">
                <a16:creationId xmlns:a16="http://schemas.microsoft.com/office/drawing/2014/main" id="{421D7B87-B6CB-EE49-A8F7-BDAE09C1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7417" y="0"/>
            <a:ext cx="2059459" cy="113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oins 10">
            <a:extLst>
              <a:ext uri="{FF2B5EF4-FFF2-40B4-BE49-F238E27FC236}">
                <a16:creationId xmlns:a16="http://schemas.microsoft.com/office/drawing/2014/main" id="{E6AAB445-7BD5-514D-A380-C82C9EA2B3FF}"/>
              </a:ext>
            </a:extLst>
          </p:cNvPr>
          <p:cNvSpPr/>
          <p:nvPr/>
        </p:nvSpPr>
        <p:spPr>
          <a:xfrm rot="5400000" flipV="1">
            <a:off x="3187472" y="3887292"/>
            <a:ext cx="5869456" cy="183175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533A3F-03C4-5B42-BB32-F02A3EDFE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17" y="6356350"/>
            <a:ext cx="2743200" cy="365125"/>
          </a:xfrm>
        </p:spPr>
        <p:txBody>
          <a:bodyPr/>
          <a:lstStyle/>
          <a:p>
            <a:fld id="{B678F104-D591-2D4C-BE43-B61AB17B6500}" type="slidenum">
              <a:rPr lang="fr-FR" smtClean="0"/>
              <a:t>20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B7D9A65-326F-734D-BF40-081790DDA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05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16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9048" y="365125"/>
            <a:ext cx="7840864" cy="826677"/>
          </a:xfrm>
          <a:solidFill>
            <a:schemeClr val="bg1">
              <a:alpha val="80359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fr-FR" altLang="fr-FR" sz="4000" dirty="0"/>
              <a:t>Cotisation et parrainage 2025 - 2026</a:t>
            </a:r>
            <a:endParaRPr lang="fr-FR" altLang="fr-FR" sz="4000" dirty="0">
              <a:ln>
                <a:noFill/>
              </a:ln>
            </a:endParaRP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23851" y="1638471"/>
            <a:ext cx="9000309" cy="4438753"/>
          </a:xfrm>
          <a:solidFill>
            <a:schemeClr val="accent6">
              <a:lumMod val="20000"/>
              <a:lumOff val="80000"/>
              <a:alpha val="49966"/>
            </a:schemeClr>
          </a:solidFill>
        </p:spPr>
        <p:txBody>
          <a:bodyPr anchor="t">
            <a:noAutofit/>
          </a:bodyPr>
          <a:lstStyle/>
          <a:p>
            <a:pPr marL="0" indent="0" algn="just">
              <a:lnSpc>
                <a:spcPct val="80000"/>
              </a:lnSpc>
              <a:buNone/>
              <a:defRPr/>
            </a:pPr>
            <a:endParaRPr lang="fr-FR" altLang="fr-FR" sz="2000" dirty="0">
              <a:latin typeface="+mj-lt"/>
            </a:endParaRPr>
          </a:p>
          <a:p>
            <a:pPr algn="just"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Cotisation (inchangée depuis 2006) : </a:t>
            </a:r>
            <a:r>
              <a:rPr lang="fr-FR" altLang="fr-F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25 € </a:t>
            </a:r>
          </a:p>
          <a:p>
            <a:pPr algn="just">
              <a:lnSpc>
                <a:spcPct val="80000"/>
              </a:lnSpc>
              <a:buFontTx/>
              <a:buNone/>
              <a:defRPr/>
            </a:pP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</a:p>
          <a:p>
            <a:pPr algn="just"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Montant prélevé pour le parrainage porté au 1</a:t>
            </a:r>
            <a:r>
              <a:rPr lang="fr-FR" altLang="fr-FR" sz="20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janvier 2019 à </a:t>
            </a:r>
            <a:r>
              <a:rPr lang="fr-FR" alt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28 €</a:t>
            </a: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il était inchangé depuis 2006 -  soit </a:t>
            </a: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336  €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annuels,  soit </a:t>
            </a: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112 € après réduction fiscale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Pas de nouvelle augmentation du montant prélevé pour les parrainages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Montant envoyé au Vietnam : </a:t>
            </a: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25 €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endParaRPr lang="fr-FR" altLang="fr-FR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Montant étudiant: </a:t>
            </a:r>
            <a:r>
              <a:rPr lang="fr-FR" altLang="fr-F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35€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Montant envoyé au Vietnam: </a:t>
            </a: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35€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fr-FR" altLang="fr-FR" sz="2000" b="1" i="1" dirty="0">
              <a:latin typeface="+mj-lt"/>
            </a:endParaRPr>
          </a:p>
          <a:p>
            <a:pPr lvl="1" algn="ctr">
              <a:lnSpc>
                <a:spcPct val="80000"/>
              </a:lnSpc>
              <a:buFontTx/>
              <a:buNone/>
              <a:defRPr/>
            </a:pPr>
            <a:endParaRPr lang="fr-FR" altLang="fr-FR" sz="2000" b="1" i="1" dirty="0">
              <a:latin typeface="+mj-lt"/>
            </a:endParaRPr>
          </a:p>
          <a:p>
            <a:pPr lvl="1">
              <a:lnSpc>
                <a:spcPct val="80000"/>
              </a:lnSpc>
              <a:buFontTx/>
              <a:buNone/>
              <a:defRPr/>
            </a:pPr>
            <a:r>
              <a:rPr lang="fr-FR" altLang="fr-FR" sz="2000" dirty="0">
                <a:latin typeface="+mj-lt"/>
              </a:rPr>
              <a:t> </a:t>
            </a:r>
          </a:p>
          <a:p>
            <a:pPr lvl="1">
              <a:lnSpc>
                <a:spcPct val="220000"/>
              </a:lnSpc>
              <a:buNone/>
            </a:pPr>
            <a:endParaRPr lang="fr-FR" altLang="fr-FR" sz="2000" dirty="0"/>
          </a:p>
        </p:txBody>
      </p:sp>
      <p:pic>
        <p:nvPicPr>
          <p:cNvPr id="22531" name="Picture 4" descr="logo_EDV_m">
            <a:extLst>
              <a:ext uri="{FF2B5EF4-FFF2-40B4-BE49-F238E27FC236}">
                <a16:creationId xmlns:a16="http://schemas.microsoft.com/office/drawing/2014/main" id="{BFE35194-FFCD-DA49-94C8-B9DA0C8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548789" y="1191802"/>
            <a:ext cx="8612427" cy="3404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>
            <a:off x="-1916209" y="3636563"/>
            <a:ext cx="5666198" cy="287771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CD43FFC-F458-E84B-8BCB-763BAC873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21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B825ABB-78CF-3149-909C-C6CCA28D8E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32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6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6557" y="365125"/>
            <a:ext cx="4339281" cy="826677"/>
          </a:xfrm>
          <a:solidFill>
            <a:schemeClr val="bg1">
              <a:alpha val="79632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</a:rPr>
              <a:t>Rapport moral</a:t>
            </a:r>
          </a:p>
        </p:txBody>
      </p:sp>
      <p:pic>
        <p:nvPicPr>
          <p:cNvPr id="22531" name="Picture 4" descr="logo_EDV_m">
            <a:extLst>
              <a:ext uri="{FF2B5EF4-FFF2-40B4-BE49-F238E27FC236}">
                <a16:creationId xmlns:a16="http://schemas.microsoft.com/office/drawing/2014/main" id="{BFE35194-FFCD-DA49-94C8-B9DA0C8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9635" y="0"/>
            <a:ext cx="1732365" cy="95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78586" y="1097969"/>
            <a:ext cx="6009565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 flipV="1">
            <a:off x="-1071586" y="3710478"/>
            <a:ext cx="5900952" cy="394093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AA9413F-7757-784D-A28D-CD671DE3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22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09475CB-7866-7D46-A33C-2782929F77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B179831-4111-6727-24E4-F3DC1E2843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33928" y="1703294"/>
            <a:ext cx="6792143" cy="4473669"/>
          </a:xfrm>
          <a:solidFill>
            <a:schemeClr val="accent6">
              <a:lumMod val="20000"/>
              <a:lumOff val="80000"/>
              <a:alpha val="81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anchor="b">
            <a:normAutofit fontScale="250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</a:pPr>
            <a:endParaRPr lang="fr-FR" altLang="fr-FR" sz="9600" dirty="0"/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</a:pPr>
            <a:endParaRPr lang="fr-FR" altLang="fr-FR" sz="9600" dirty="0"/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</a:pPr>
            <a:endParaRPr lang="fr-FR" altLang="fr-FR" sz="9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fr-FR" altLang="fr-FR" sz="9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fr-FR" altLang="fr-FR" sz="9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fr-FR" altLang="fr-FR" sz="9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fr-FR" altLang="fr-FR" sz="9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fr-FR" altLang="fr-FR" sz="9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fr-FR" altLang="fr-FR" sz="9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fr-FR" altLang="fr-FR" sz="9600" dirty="0"/>
              <a:t> Dernières réalisations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fr-FR" altLang="fr-FR" sz="9600" dirty="0"/>
              <a:t> Nouveaux projets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fr-FR" altLang="fr-FR" sz="9600" dirty="0"/>
              <a:t> Junior EDV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fr-FR" altLang="fr-FR" sz="9600" dirty="0"/>
              <a:t> 25 ans de l’association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fr-FR" altLang="fr-FR" sz="9600" dirty="0"/>
              <a:t> Voyage des jeunes de N.D. de Sannois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fr-FR" altLang="fr-FR" sz="9600" dirty="0"/>
              <a:t> Animation en France</a:t>
            </a:r>
          </a:p>
          <a:p>
            <a:pPr lvl="1">
              <a:lnSpc>
                <a:spcPct val="250000"/>
              </a:lnSpc>
              <a:buNone/>
            </a:pPr>
            <a:endParaRPr lang="fr-FR" altLang="fr-FR" sz="3200" dirty="0"/>
          </a:p>
          <a:p>
            <a:pPr lvl="2">
              <a:lnSpc>
                <a:spcPct val="220000"/>
              </a:lnSpc>
              <a:buFontTx/>
              <a:buNone/>
            </a:pPr>
            <a:r>
              <a:rPr lang="fr-FR" altLang="fr-FR" sz="2800" dirty="0"/>
              <a:t>			</a:t>
            </a:r>
            <a:endParaRPr lang="fr-FR" altLang="fr-FR" sz="2400" dirty="0"/>
          </a:p>
        </p:txBody>
      </p:sp>
    </p:spTree>
    <p:extLst>
      <p:ext uri="{BB962C8B-B14F-4D97-AF65-F5344CB8AC3E}">
        <p14:creationId xmlns:p14="http://schemas.microsoft.com/office/powerpoint/2010/main" val="2141960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64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58189" y="2033337"/>
            <a:ext cx="7214273" cy="1395663"/>
          </a:xfrm>
          <a:solidFill>
            <a:schemeClr val="bg1">
              <a:alpha val="79648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/>
          <a:p>
            <a:pPr algn="ctr" eaLnBrk="1" hangingPunct="1"/>
            <a:r>
              <a:rPr lang="fr-FR" altLang="fr-FR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</a:t>
            </a:r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2770372" y="3761273"/>
            <a:ext cx="6153433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55F774-9A17-3945-8D73-AC30235C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23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EEB1935-1132-F243-AFFA-5D9478DA77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8350"/>
            <a:ext cx="1667435" cy="602397"/>
          </a:xfrm>
          <a:prstGeom prst="rect">
            <a:avLst/>
          </a:prstGeom>
        </p:spPr>
      </p:pic>
      <p:pic>
        <p:nvPicPr>
          <p:cNvPr id="11" name="Picture 4" descr="logo_EDV_m">
            <a:extLst>
              <a:ext uri="{FF2B5EF4-FFF2-40B4-BE49-F238E27FC236}">
                <a16:creationId xmlns:a16="http://schemas.microsoft.com/office/drawing/2014/main" id="{658A85B7-8ABD-C340-B5AD-C7772EC6E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7750" y="0"/>
            <a:ext cx="2304250" cy="127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114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22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43321" y="1585346"/>
            <a:ext cx="8293495" cy="4793156"/>
          </a:xfrm>
          <a:solidFill>
            <a:schemeClr val="accent6">
              <a:lumMod val="20000"/>
              <a:lumOff val="80000"/>
              <a:alpha val="50011"/>
            </a:schemeClr>
          </a:solidFill>
        </p:spPr>
        <p:txBody>
          <a:bodyPr anchor="t"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sz="2000" dirty="0">
                <a:cs typeface="Times New Roman" panose="02020603050405020304" pitchFamily="18" charset="0"/>
              </a:rPr>
              <a:t> : Situé dans le district Bình Thạnh, de la ville d’</a:t>
            </a:r>
            <a:r>
              <a:rPr lang="fr-FR" altLang="fr-FR" sz="2000" dirty="0" err="1">
                <a:cs typeface="Times New Roman" panose="02020603050405020304" pitchFamily="18" charset="0"/>
              </a:rPr>
              <a:t>Hồ</a:t>
            </a:r>
            <a:r>
              <a:rPr lang="fr-FR" altLang="fr-FR" sz="2000" dirty="0">
                <a:cs typeface="Times New Roman" panose="02020603050405020304" pitchFamily="18" charset="0"/>
              </a:rPr>
              <a:t> </a:t>
            </a:r>
            <a:r>
              <a:rPr lang="fr-FR" altLang="fr-FR" sz="2000" dirty="0" err="1">
                <a:cs typeface="Times New Roman" panose="02020603050405020304" pitchFamily="18" charset="0"/>
              </a:rPr>
              <a:t>Chí</a:t>
            </a:r>
            <a:r>
              <a:rPr lang="fr-FR" altLang="fr-FR" sz="2000" dirty="0">
                <a:cs typeface="Times New Roman" panose="02020603050405020304" pitchFamily="18" charset="0"/>
              </a:rPr>
              <a:t> Minh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</a:p>
          <a:p>
            <a:pPr lvl="1" algn="just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Soutien d’un salaire d’enseignant au nombre de 6 </a:t>
            </a:r>
          </a:p>
          <a:p>
            <a:pPr lvl="1" algn="just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Ecole du cœur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créée par Doan, accueillant 191 enfants du CP au CM2, dont une classe spéciale pour 22 enfants handicapés. Cours de 7h à 17h, 5 jours par semaine. CP et CE1 travaillent toute la journée. </a:t>
            </a:r>
          </a:p>
          <a:p>
            <a:pPr marL="457200" lvl="1" indent="0" algn="just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    Une centaine d’enfants déjeunent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gratuitement 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2400" dirty="0">
                <a:cs typeface="Times New Roman" panose="02020603050405020304" pitchFamily="18" charset="0"/>
              </a:rPr>
              <a:t>Caractéristiques</a:t>
            </a:r>
            <a:r>
              <a:rPr lang="fr-FR" altLang="fr-FR" dirty="0">
                <a:cs typeface="Times New Roman" panose="02020603050405020304" pitchFamily="18" charset="0"/>
              </a:rPr>
              <a:t>: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les enfants sont sans acte de naissance, papiers temporaires…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Suivi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  <a:r>
              <a:rPr lang="fr-FR" altLang="fr-FR" sz="2000" dirty="0" err="1">
                <a:cs typeface="Times New Roman" panose="02020603050405020304" pitchFamily="18" charset="0"/>
              </a:rPr>
              <a:t>Doan</a:t>
            </a:r>
            <a:r>
              <a:rPr lang="fr-FR" altLang="fr-FR" sz="2000" dirty="0">
                <a:cs typeface="Times New Roman" panose="02020603050405020304" pitchFamily="18" charset="0"/>
              </a:rPr>
              <a:t> et Sai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Statut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Dons ciblés</a:t>
            </a:r>
            <a:endParaRPr lang="fr-FR" altLang="fr-FR" sz="2400" b="1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6905733" y="599695"/>
            <a:ext cx="2831083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Ecole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Phổ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Cập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440968" y="1235510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740918" y="3759264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FBDF30-334F-F244-822A-7D37E1F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24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44F535-A90A-8A49-99EB-32349C4991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0A04372-238B-7C40-97F7-9D6FA752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78A4F43D-5A56-DF40-BBF2-B25A0C98E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79945"/>
            <a:ext cx="5908589" cy="826677"/>
          </a:xfrm>
          <a:solidFill>
            <a:schemeClr val="bg1">
              <a:alpha val="79832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 - Sud</a:t>
            </a:r>
          </a:p>
        </p:txBody>
      </p:sp>
      <p:grpSp>
        <p:nvGrpSpPr>
          <p:cNvPr id="18" name="Groupe 8">
            <a:extLst>
              <a:ext uri="{FF2B5EF4-FFF2-40B4-BE49-F238E27FC236}">
                <a16:creationId xmlns:a16="http://schemas.microsoft.com/office/drawing/2014/main" id="{F2DC3709-F8B1-4940-A1D3-78159EF848C4}"/>
              </a:ext>
            </a:extLst>
          </p:cNvPr>
          <p:cNvGrpSpPr/>
          <p:nvPr/>
        </p:nvGrpSpPr>
        <p:grpSpPr>
          <a:xfrm>
            <a:off x="136548" y="1674388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C39715C-04A4-0F49-9D52-997E914FEC69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B9832F1-3941-1F4F-A5FE-5C5D94CD9C5B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72C82B5F-0992-564A-B724-8EC03011B5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243" y="1674388"/>
            <a:ext cx="2120757" cy="434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9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07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1CC967-A6EC-BC7A-A8B4-B0EF2EDFC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habits, personne, garçon, Visage humain&#10;&#10;Le contenu généré par l’IA peut être incorrect.">
            <a:extLst>
              <a:ext uri="{FF2B5EF4-FFF2-40B4-BE49-F238E27FC236}">
                <a16:creationId xmlns:a16="http://schemas.microsoft.com/office/drawing/2014/main" id="{9834487F-051A-6637-ED29-E7D1E4500D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108" y="977857"/>
            <a:ext cx="5668684" cy="57436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F3DF510-B7A3-1C6A-62C0-760D120D7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5376" y="977857"/>
            <a:ext cx="5674893" cy="5743618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4E70D3-E1F1-72FF-4D81-2E9578B3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en-US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9A814FC-DE75-4FE8-7BC4-CEBC97485117}"/>
              </a:ext>
            </a:extLst>
          </p:cNvPr>
          <p:cNvSpPr txBox="1"/>
          <p:nvPr/>
        </p:nvSpPr>
        <p:spPr>
          <a:xfrm>
            <a:off x="264108" y="195001"/>
            <a:ext cx="3323723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60003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Ecole </a:t>
            </a:r>
            <a:r>
              <a:rPr lang="fr-FR" sz="36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Phổ</a:t>
            </a: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36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Cấp</a:t>
            </a: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1566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9AED4-D8A6-0B75-880C-20A58C3FC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BA6FA6A-06E7-F8E4-575F-82B6B536E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5478" y="365125"/>
            <a:ext cx="6301312" cy="826677"/>
          </a:xfrm>
          <a:solidFill>
            <a:schemeClr val="bg1">
              <a:alpha val="7988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 - Centre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8860C20A-2DFA-A2CF-42B5-6AB936CC89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89415" y="1830090"/>
            <a:ext cx="7237354" cy="4420883"/>
          </a:xfrm>
          <a:solidFill>
            <a:schemeClr val="accent6">
              <a:lumMod val="20000"/>
              <a:lumOff val="80000"/>
              <a:alpha val="49723"/>
            </a:schemeClr>
          </a:solidFill>
        </p:spPr>
        <p:txBody>
          <a:bodyPr anchor="t">
            <a:normAutofit fontScale="250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9600" dirty="0">
                <a:cs typeface="Times New Roman" panose="02020603050405020304" pitchFamily="18" charset="0"/>
              </a:rPr>
              <a:t>Géographie</a:t>
            </a:r>
            <a:r>
              <a:rPr lang="fr-FR" altLang="fr-FR" sz="8000" dirty="0">
                <a:cs typeface="Times New Roman" panose="02020603050405020304" pitchFamily="18" charset="0"/>
              </a:rPr>
              <a:t> : commune située dans la </a:t>
            </a:r>
            <a:r>
              <a:rPr lang="fr-FR" altLang="fr-FR" sz="8000" b="1" dirty="0">
                <a:cs typeface="Times New Roman" panose="02020603050405020304" pitchFamily="18" charset="0"/>
              </a:rPr>
              <a:t>province de Gia Lai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fr-FR" altLang="fr-FR" sz="8000" b="1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9600" dirty="0">
                <a:cs typeface="Times New Roman" panose="02020603050405020304" pitchFamily="18" charset="0"/>
              </a:rPr>
              <a:t>Actions EDV : 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8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Reconstruction d’un foyer pour 40 jeunes filles </a:t>
            </a: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de 6 à 18 ans </a:t>
            </a: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   de minorités ethniques Bahnar et </a:t>
            </a:r>
            <a:r>
              <a:rPr lang="fr-FR" altLang="fr-FR" sz="8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Jarai</a:t>
            </a: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fr-FR" altLang="fr-FR" sz="80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9600" dirty="0">
                <a:cs typeface="Times New Roman" panose="02020603050405020304" pitchFamily="18" charset="0"/>
              </a:rPr>
              <a:t>Suivi </a:t>
            </a:r>
            <a:r>
              <a:rPr lang="fr-FR" altLang="fr-FR" sz="8000" dirty="0">
                <a:cs typeface="Times New Roman" panose="02020603050405020304" pitchFamily="18" charset="0"/>
              </a:rPr>
              <a:t>: Sai – congrégation des Filles de Marie Immaculée 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fr-FR" altLang="fr-FR" sz="8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9600" dirty="0">
                <a:cs typeface="Times New Roman" panose="02020603050405020304" pitchFamily="18" charset="0"/>
              </a:rPr>
              <a:t>Caractéristiques</a:t>
            </a:r>
            <a:r>
              <a:rPr lang="fr-FR" altLang="fr-FR" sz="8000" dirty="0">
                <a:cs typeface="Times New Roman" panose="02020603050405020304" pitchFamily="18" charset="0"/>
              </a:rPr>
              <a:t> : villages éloignés de 8 à 40 km des écoles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fr-FR" altLang="fr-FR" sz="8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9600" dirty="0">
                <a:cs typeface="Times New Roman" panose="02020603050405020304" pitchFamily="18" charset="0"/>
              </a:rPr>
              <a:t>Statut </a:t>
            </a:r>
            <a:r>
              <a:rPr lang="fr-FR" altLang="fr-FR" sz="8000" dirty="0">
                <a:cs typeface="Times New Roman" panose="02020603050405020304" pitchFamily="18" charset="0"/>
              </a:rPr>
              <a:t>: </a:t>
            </a:r>
            <a:r>
              <a:rPr lang="fr-FR" altLang="fr-FR" sz="8000" b="1" dirty="0">
                <a:cs typeface="Times New Roman" panose="02020603050405020304" pitchFamily="18" charset="0"/>
              </a:rPr>
              <a:t>c</a:t>
            </a:r>
            <a:r>
              <a:rPr lang="fr-FR" altLang="fr-FR" sz="8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onstruction</a:t>
            </a: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financée par la </a:t>
            </a:r>
            <a:r>
              <a:rPr lang="fr-FR" altLang="fr-FR" sz="8000" b="1" dirty="0">
                <a:solidFill>
                  <a:srgbClr val="C00000"/>
                </a:solidFill>
                <a:cs typeface="Times New Roman" panose="02020603050405020304" pitchFamily="18" charset="0"/>
              </a:rPr>
              <a:t>Fondation Saint Gobain</a:t>
            </a:r>
            <a:r>
              <a:rPr lang="fr-FR" altLang="fr-FR" sz="8000" dirty="0">
                <a:solidFill>
                  <a:srgbClr val="C00000"/>
                </a:solidFill>
                <a:cs typeface="Times New Roman" panose="02020603050405020304" pitchFamily="18" charset="0"/>
              </a:rPr>
              <a:t>, inaugurée en septembre 2024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8000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80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800" dirty="0"/>
              <a:t>			</a:t>
            </a:r>
            <a:endParaRPr lang="fr-FR" altLang="fr-FR" sz="2400" dirty="0"/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23F584EE-3BFC-3698-C027-144E3B8C2538}"/>
              </a:ext>
            </a:extLst>
          </p:cNvPr>
          <p:cNvSpPr/>
          <p:nvPr/>
        </p:nvSpPr>
        <p:spPr>
          <a:xfrm>
            <a:off x="-339377" y="1191802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ECBD9666-3652-241E-A64B-D327CE3A14A7}"/>
              </a:ext>
            </a:extLst>
          </p:cNvPr>
          <p:cNvSpPr/>
          <p:nvPr/>
        </p:nvSpPr>
        <p:spPr>
          <a:xfrm rot="5400000" flipV="1">
            <a:off x="-1407521" y="3852904"/>
            <a:ext cx="6030097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8">
            <a:extLst>
              <a:ext uri="{FF2B5EF4-FFF2-40B4-BE49-F238E27FC236}">
                <a16:creationId xmlns:a16="http://schemas.microsoft.com/office/drawing/2014/main" id="{F3FFEB5A-9C3C-AA64-F9DA-5ECA71BFC136}"/>
              </a:ext>
            </a:extLst>
          </p:cNvPr>
          <p:cNvGrpSpPr/>
          <p:nvPr/>
        </p:nvGrpSpPr>
        <p:grpSpPr>
          <a:xfrm>
            <a:off x="359766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0B69625E-9DCB-785F-C18B-D4D4ECA67A4F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5B24BEA-8BC8-6609-07FA-A0A11FA95E3B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pic>
        <p:nvPicPr>
          <p:cNvPr id="12" name="Image 2">
            <a:extLst>
              <a:ext uri="{FF2B5EF4-FFF2-40B4-BE49-F238E27FC236}">
                <a16:creationId xmlns:a16="http://schemas.microsoft.com/office/drawing/2014/main" id="{BA933091-8C4B-B656-C529-EB9C9D765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2899" y="1472835"/>
            <a:ext cx="2359101" cy="488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1025A2F-CE0C-20C8-E4B8-58F33D772ACD}"/>
              </a:ext>
            </a:extLst>
          </p:cNvPr>
          <p:cNvSpPr txBox="1"/>
          <p:nvPr/>
        </p:nvSpPr>
        <p:spPr>
          <a:xfrm>
            <a:off x="7259785" y="625078"/>
            <a:ext cx="1767840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59855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CHU </a:t>
            </a:r>
            <a:r>
              <a:rPr lang="fr-FR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PAH</a:t>
            </a:r>
            <a:endParaRPr lang="fr-FR" sz="32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BA0882-1844-1F49-A27F-58802FD1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26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3100E59-4063-93D4-C117-EC6306A4AF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5" name="Picture 4" descr="logo_EDV_m">
            <a:extLst>
              <a:ext uri="{FF2B5EF4-FFF2-40B4-BE49-F238E27FC236}">
                <a16:creationId xmlns:a16="http://schemas.microsoft.com/office/drawing/2014/main" id="{AE681C8A-1726-97BD-3870-A21C62C73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959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04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890CC7-F795-6F44-8DCE-7467A56F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27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DC4A0E-8EC8-684A-A55D-C351A1A13FE9}"/>
              </a:ext>
            </a:extLst>
          </p:cNvPr>
          <p:cNvSpPr txBox="1"/>
          <p:nvPr/>
        </p:nvSpPr>
        <p:spPr>
          <a:xfrm>
            <a:off x="97948" y="107327"/>
            <a:ext cx="1977035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62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CHU </a:t>
            </a:r>
            <a:r>
              <a:rPr lang="fr-FR" sz="36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PAH</a:t>
            </a:r>
            <a:endParaRPr lang="fr-FR" sz="36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D658E74-647A-56F8-DB77-EE2A34749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12432"/>
            <a:ext cx="12191980" cy="3873721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7578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819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6074D7-BCB9-EFED-3F0B-783285068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D9B271-015B-7BF4-9974-C069402B1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28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8B43E2-21CD-770C-8D44-AA6AC6A353C4}"/>
              </a:ext>
            </a:extLst>
          </p:cNvPr>
          <p:cNvSpPr txBox="1"/>
          <p:nvPr/>
        </p:nvSpPr>
        <p:spPr>
          <a:xfrm>
            <a:off x="97948" y="107327"/>
            <a:ext cx="1977035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597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CHU </a:t>
            </a:r>
            <a:r>
              <a:rPr lang="fr-FR" sz="36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PAH</a:t>
            </a:r>
            <a:endParaRPr lang="fr-FR" sz="36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Image 1" descr="Une image contenant habits, personne, homme, chaussures&#10;&#10;Le contenu généré par l’IA peut être incorrect.">
            <a:extLst>
              <a:ext uri="{FF2B5EF4-FFF2-40B4-BE49-F238E27FC236}">
                <a16:creationId xmlns:a16="http://schemas.microsoft.com/office/drawing/2014/main" id="{2279A8BE-E72C-7EA8-1219-4B8DBBF03C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2227810" y="229320"/>
            <a:ext cx="8103943" cy="639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91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22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5478" y="365125"/>
            <a:ext cx="6301312" cy="826677"/>
          </a:xfrm>
          <a:solidFill>
            <a:schemeClr val="bg1">
              <a:alpha val="79966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 - Centre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89415" y="1830090"/>
            <a:ext cx="7237354" cy="4420883"/>
          </a:xfrm>
          <a:solidFill>
            <a:schemeClr val="accent6">
              <a:lumMod val="20000"/>
              <a:lumOff val="80000"/>
              <a:alpha val="49683"/>
            </a:schemeClr>
          </a:solidFill>
        </p:spPr>
        <p:txBody>
          <a:bodyPr anchor="t">
            <a:normAutofit fontScale="250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9600" dirty="0">
                <a:cs typeface="Times New Roman" panose="02020603050405020304" pitchFamily="18" charset="0"/>
              </a:rPr>
              <a:t>Géographie</a:t>
            </a:r>
            <a:r>
              <a:rPr lang="fr-FR" altLang="fr-FR" sz="8000" dirty="0">
                <a:cs typeface="Times New Roman" panose="02020603050405020304" pitchFamily="18" charset="0"/>
              </a:rPr>
              <a:t> : Foyers  situés dans la </a:t>
            </a:r>
            <a:r>
              <a:rPr lang="fr-FR" altLang="fr-FR" sz="8000" b="1" dirty="0">
                <a:cs typeface="Times New Roman" panose="02020603050405020304" pitchFamily="18" charset="0"/>
              </a:rPr>
              <a:t>province de Gia Lai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fr-FR" altLang="fr-FR" sz="8000" b="1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9600" dirty="0">
                <a:cs typeface="Times New Roman" panose="02020603050405020304" pitchFamily="18" charset="0"/>
              </a:rPr>
              <a:t>Actions EDV </a:t>
            </a:r>
            <a:r>
              <a:rPr lang="fr-FR" altLang="fr-FR" sz="8000" dirty="0">
                <a:cs typeface="Times New Roman" panose="02020603050405020304" pitchFamily="18" charset="0"/>
              </a:rPr>
              <a:t>: 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8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Programmes « cantine » </a:t>
            </a: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Thành An, </a:t>
            </a:r>
            <a:r>
              <a:rPr lang="fr-FR" altLang="fr-FR" sz="8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Đắk</a:t>
            </a: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8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Glei</a:t>
            </a: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fr-FR" altLang="fr-FR" sz="8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Thiên</a:t>
            </a: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8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Phú</a:t>
            </a: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fr-FR" altLang="fr-FR" sz="8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H’Bông</a:t>
            </a: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et </a:t>
            </a:r>
            <a:r>
              <a:rPr lang="fr-FR" altLang="fr-FR" sz="8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Võ</a:t>
            </a: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8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Lâm</a:t>
            </a: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Minorités ethniques Bahnar, Seđang, </a:t>
            </a:r>
            <a:r>
              <a:rPr lang="fr-FR" altLang="fr-FR" sz="8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Mường</a:t>
            </a: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fr-FR" altLang="fr-FR" sz="8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Jarai</a:t>
            </a: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fr-FR" altLang="fr-FR" sz="80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9600" dirty="0">
                <a:cs typeface="Times New Roman" panose="02020603050405020304" pitchFamily="18" charset="0"/>
              </a:rPr>
              <a:t>Suivi</a:t>
            </a:r>
            <a:r>
              <a:rPr lang="fr-FR" altLang="fr-FR" sz="8000" dirty="0">
                <a:cs typeface="Times New Roman" panose="02020603050405020304" pitchFamily="18" charset="0"/>
              </a:rPr>
              <a:t> : congrégation des sœurs de Saint Paul de Chartres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fr-FR" altLang="fr-FR" sz="8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9600" dirty="0">
                <a:cs typeface="Times New Roman" panose="02020603050405020304" pitchFamily="18" charset="0"/>
              </a:rPr>
              <a:t>Caractéristiques</a:t>
            </a:r>
            <a:r>
              <a:rPr lang="fr-FR" altLang="fr-FR" sz="8000" dirty="0">
                <a:cs typeface="Times New Roman" panose="02020603050405020304" pitchFamily="18" charset="0"/>
              </a:rPr>
              <a:t> : villages éloignés des écoles de 8 à 40 km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fr-FR" altLang="fr-FR" sz="8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9600" dirty="0">
                <a:cs typeface="Times New Roman" panose="02020603050405020304" pitchFamily="18" charset="0"/>
              </a:rPr>
              <a:t>Statut</a:t>
            </a:r>
            <a:r>
              <a:rPr lang="fr-FR" altLang="fr-FR" sz="8000" dirty="0">
                <a:cs typeface="Times New Roman" panose="02020603050405020304" pitchFamily="18" charset="0"/>
              </a:rPr>
              <a:t> : </a:t>
            </a: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projets financés par </a:t>
            </a:r>
            <a:r>
              <a:rPr lang="fr-FR" altLang="fr-FR" sz="8000" b="1" dirty="0">
                <a:solidFill>
                  <a:srgbClr val="C00000"/>
                </a:solidFill>
                <a:cs typeface="Times New Roman" panose="02020603050405020304" pitchFamily="18" charset="0"/>
              </a:rPr>
              <a:t>des dons ciblés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fr-FR" altLang="fr-FR" sz="8000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80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800" dirty="0"/>
              <a:t>			</a:t>
            </a:r>
            <a:endParaRPr lang="fr-FR" altLang="fr-FR" sz="2400" dirty="0"/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339377" y="1191802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 flipV="1">
            <a:off x="-1407521" y="3852904"/>
            <a:ext cx="6030097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8">
            <a:extLst>
              <a:ext uri="{FF2B5EF4-FFF2-40B4-BE49-F238E27FC236}">
                <a16:creationId xmlns:a16="http://schemas.microsoft.com/office/drawing/2014/main" id="{8457882F-CF05-6349-BD87-377C0D15245B}"/>
              </a:ext>
            </a:extLst>
          </p:cNvPr>
          <p:cNvGrpSpPr/>
          <p:nvPr/>
        </p:nvGrpSpPr>
        <p:grpSpPr>
          <a:xfrm>
            <a:off x="359766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D1D4A186-B90B-F040-82B1-ADE5B52EF631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0B19D79-B6A9-0F49-93AD-336639995EA5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pic>
        <p:nvPicPr>
          <p:cNvPr id="12" name="Image 2">
            <a:extLst>
              <a:ext uri="{FF2B5EF4-FFF2-40B4-BE49-F238E27FC236}">
                <a16:creationId xmlns:a16="http://schemas.microsoft.com/office/drawing/2014/main" id="{87DAB54D-433F-784B-845A-136965CD2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3451" y="1830090"/>
            <a:ext cx="2048549" cy="442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6950108" y="607027"/>
            <a:ext cx="2076661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60498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Foyers SPC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68DC47-617D-8744-9185-2B7BBE330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29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DD81256-8B26-474F-9A71-9B1429B521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5" name="Picture 4" descr="logo_EDV_m">
            <a:extLst>
              <a:ext uri="{FF2B5EF4-FFF2-40B4-BE49-F238E27FC236}">
                <a16:creationId xmlns:a16="http://schemas.microsoft.com/office/drawing/2014/main" id="{E6DA5B18-9C54-0A4A-9A5E-1E3AABC7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134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6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1" y="365125"/>
            <a:ext cx="4633686" cy="1127343"/>
          </a:xfrm>
          <a:solidFill>
            <a:schemeClr val="bg1">
              <a:alpha val="80222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Notre objet social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58801" y="1952368"/>
            <a:ext cx="5582508" cy="4351338"/>
          </a:xfrm>
          <a:solidFill>
            <a:schemeClr val="accent6">
              <a:lumMod val="20000"/>
              <a:lumOff val="80000"/>
              <a:alpha val="49887"/>
            </a:schemeClr>
          </a:solidFill>
        </p:spPr>
        <p:txBody>
          <a:bodyPr>
            <a:normAutofit fontScale="85000" lnSpcReduction="10000"/>
          </a:bodyPr>
          <a:lstStyle/>
          <a:p>
            <a:pPr marL="914400" lvl="2" indent="0">
              <a:lnSpc>
                <a:spcPct val="80000"/>
              </a:lnSpc>
              <a:buNone/>
            </a:pPr>
            <a:endParaRPr lang="fr-FR" altLang="fr-FR" dirty="0"/>
          </a:p>
          <a:p>
            <a:pPr marL="457200" lvl="1" indent="0">
              <a:lnSpc>
                <a:spcPct val="200000"/>
              </a:lnSpc>
              <a:buNone/>
            </a:pPr>
            <a:r>
              <a:rPr lang="fr-FR" altLang="fr-FR" sz="3500" dirty="0">
                <a:ea typeface="Verdana" panose="020B0604030504040204" pitchFamily="34" charset="0"/>
                <a:cs typeface="Verdana" panose="020B0604030504040204" pitchFamily="34" charset="0"/>
              </a:rPr>
              <a:t>EDV scolarise et apporte une aide alimentaire et médicale aux enfants du Vietnam issus des familles les plus démunies</a:t>
            </a:r>
            <a:endParaRPr lang="fr-FR" altLang="fr-FR" sz="3500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EFAFC203-FC4F-DF48-A472-D8C21230F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5765" y="2005012"/>
            <a:ext cx="5376101" cy="4351338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fr-FR" altLang="fr-FR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par le parrainage d’enfants</a:t>
            </a:r>
            <a:r>
              <a:rPr lang="fr-FR" altLang="fr-FR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fr-FR" altLang="fr-FR" dirty="0">
                <a:solidFill>
                  <a:schemeClr val="accent6">
                    <a:lumMod val="50000"/>
                  </a:schemeClr>
                </a:solidFill>
              </a:rPr>
              <a:t>individuel ou collectif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fr-FR" altLang="fr-FR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par l’éducation</a:t>
            </a:r>
            <a:r>
              <a:rPr lang="fr-FR" altLang="fr-FR" dirty="0">
                <a:solidFill>
                  <a:schemeClr val="accent6">
                    <a:lumMod val="50000"/>
                  </a:schemeClr>
                </a:solidFill>
              </a:rPr>
              <a:t>: maternelles, classes du cœur, bourses scolaires, formation professionnelle, foyers étudiants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fr-FR" altLang="fr-FR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fr-FR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par les soins médicaux, </a:t>
            </a:r>
            <a:r>
              <a:rPr lang="fr-FR" altLang="fr-FR" dirty="0">
                <a:solidFill>
                  <a:schemeClr val="accent6">
                    <a:lumMod val="50000"/>
                  </a:schemeClr>
                </a:solidFill>
              </a:rPr>
              <a:t> l’apprentissage de  l’hygiène et la nutrition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531" name="Picture 4" descr="logo_EDV_m">
            <a:extLst>
              <a:ext uri="{FF2B5EF4-FFF2-40B4-BE49-F238E27FC236}">
                <a16:creationId xmlns:a16="http://schemas.microsoft.com/office/drawing/2014/main" id="{BFE35194-FFCD-DA49-94C8-B9DA0C8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7720" y="0"/>
            <a:ext cx="2188948" cy="120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207989" y="1492468"/>
            <a:ext cx="6303989" cy="36079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Moins 15">
            <a:extLst>
              <a:ext uri="{FF2B5EF4-FFF2-40B4-BE49-F238E27FC236}">
                <a16:creationId xmlns:a16="http://schemas.microsoft.com/office/drawing/2014/main" id="{E612BF27-6ECB-4F47-8349-C95CD1B4EFC1}"/>
              </a:ext>
            </a:extLst>
          </p:cNvPr>
          <p:cNvSpPr/>
          <p:nvPr/>
        </p:nvSpPr>
        <p:spPr>
          <a:xfrm rot="16200000">
            <a:off x="3373625" y="4000213"/>
            <a:ext cx="5989824" cy="3609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2EE3C6-2407-CF49-91B5-2A0DB729B7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01815"/>
            <a:ext cx="1580606" cy="57102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C5C3FB-7926-FB4B-A7F7-01081985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550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51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C74F479-288C-1D46-BF1F-DA9874B233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5378" y="3186512"/>
            <a:ext cx="4561668" cy="349382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240926-1591-2CF0-63FC-C26F865843D5}"/>
              </a:ext>
            </a:extLst>
          </p:cNvPr>
          <p:cNvSpPr txBox="1"/>
          <p:nvPr/>
        </p:nvSpPr>
        <p:spPr>
          <a:xfrm>
            <a:off x="10936282" y="6043602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Đắk </a:t>
            </a:r>
            <a:r>
              <a:rPr lang="fr-FR" b="1" dirty="0" err="1">
                <a:solidFill>
                  <a:schemeClr val="bg1"/>
                </a:solidFill>
              </a:rPr>
              <a:t>Glei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4537D7-ECD5-8FB0-CC91-E514416B04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4" y="2028305"/>
            <a:ext cx="7620424" cy="465203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1A2DF30-1701-794F-D7CE-7F5E106A3D72}"/>
              </a:ext>
            </a:extLst>
          </p:cNvPr>
          <p:cNvSpPr txBox="1"/>
          <p:nvPr/>
        </p:nvSpPr>
        <p:spPr>
          <a:xfrm>
            <a:off x="271153" y="6304002"/>
            <a:ext cx="1136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Than An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BD2D98C-A324-11CE-6959-D2AD59347F48}"/>
              </a:ext>
            </a:extLst>
          </p:cNvPr>
          <p:cNvSpPr txBox="1"/>
          <p:nvPr/>
        </p:nvSpPr>
        <p:spPr>
          <a:xfrm>
            <a:off x="115783" y="153888"/>
            <a:ext cx="2582884" cy="1569660"/>
          </a:xfrm>
          <a:prstGeom prst="rect">
            <a:avLst/>
          </a:prstGeom>
          <a:solidFill>
            <a:schemeClr val="accent6">
              <a:lumMod val="40000"/>
              <a:lumOff val="60000"/>
              <a:alpha val="59525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Thiên </a:t>
            </a:r>
            <a:r>
              <a:rPr lang="fr-FR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Phú</a:t>
            </a:r>
            <a:endParaRPr lang="fr-FR" sz="32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Thành An</a:t>
            </a:r>
          </a:p>
          <a:p>
            <a:r>
              <a:rPr lang="fr-FR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Đắk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Glei</a:t>
            </a:r>
            <a:endParaRPr lang="fr-FR" sz="32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96AA7E-1C35-7791-F0B5-002C134C9C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7625378" y="29688"/>
            <a:ext cx="4576098" cy="315682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F9D06A0-BDAD-C2B6-45D1-5C5BDAAAAEA7}"/>
              </a:ext>
            </a:extLst>
          </p:cNvPr>
          <p:cNvSpPr txBox="1"/>
          <p:nvPr/>
        </p:nvSpPr>
        <p:spPr>
          <a:xfrm>
            <a:off x="7585116" y="2549475"/>
            <a:ext cx="1357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Thiện </a:t>
            </a:r>
            <a:r>
              <a:rPr lang="fr-FR" sz="2000" b="1" dirty="0" err="1">
                <a:solidFill>
                  <a:schemeClr val="bg1"/>
                </a:solidFill>
              </a:rPr>
              <a:t>Phú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30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02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563DAC-E546-2E51-6FE5-390340651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AAD9186-4DBE-C9F2-2759-ACD132647E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-76195" y="1562792"/>
            <a:ext cx="6172195" cy="4248724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28BDC37-5550-728F-7C75-66B7A2A5F0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9805" y="1562792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AB230D7-751A-0BBE-73FF-CDD46D6F9D6D}"/>
              </a:ext>
            </a:extLst>
          </p:cNvPr>
          <p:cNvSpPr txBox="1"/>
          <p:nvPr/>
        </p:nvSpPr>
        <p:spPr>
          <a:xfrm>
            <a:off x="102913" y="246112"/>
            <a:ext cx="1739742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59525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H’Bông</a:t>
            </a:r>
          </a:p>
        </p:txBody>
      </p:sp>
    </p:spTree>
    <p:extLst>
      <p:ext uri="{BB962C8B-B14F-4D97-AF65-F5344CB8AC3E}">
        <p14:creationId xmlns:p14="http://schemas.microsoft.com/office/powerpoint/2010/main" val="21747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02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BF69B6-60FF-0956-B4AB-B5DFB4946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CBBAC9D6-D5A9-490D-72FB-9412AA7C6566}"/>
              </a:ext>
            </a:extLst>
          </p:cNvPr>
          <p:cNvSpPr txBox="1"/>
          <p:nvPr/>
        </p:nvSpPr>
        <p:spPr>
          <a:xfrm>
            <a:off x="102913" y="246112"/>
            <a:ext cx="1739742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59525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Võ </a:t>
            </a:r>
            <a:r>
              <a:rPr lang="fr-FR" sz="36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Lâm</a:t>
            </a:r>
            <a:endParaRPr lang="fr-FR" sz="3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Image 3" descr="Une image contenant habits, personne, plein air, chaussures&#10;&#10;Le contenu généré par l’IA peut être incorrect.">
            <a:extLst>
              <a:ext uri="{FF2B5EF4-FFF2-40B4-BE49-F238E27FC236}">
                <a16:creationId xmlns:a16="http://schemas.microsoft.com/office/drawing/2014/main" id="{E5EB1EA0-BA6E-43D3-FFC6-7946D497F7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3088" y="1030904"/>
            <a:ext cx="6095999" cy="5143487"/>
          </a:xfrm>
          <a:prstGeom prst="rect">
            <a:avLst/>
          </a:prstGeom>
        </p:spPr>
      </p:pic>
      <p:pic>
        <p:nvPicPr>
          <p:cNvPr id="5" name="Image 4" descr="Une image contenant habits, personne, meubles, intérieur&#10;&#10;Le contenu généré par l’IA peut être incorrect.">
            <a:extLst>
              <a:ext uri="{FF2B5EF4-FFF2-40B4-BE49-F238E27FC236}">
                <a16:creationId xmlns:a16="http://schemas.microsoft.com/office/drawing/2014/main" id="{7C872EC6-7F18-2746-CFF8-156755D33B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102913" y="1030904"/>
            <a:ext cx="5890175" cy="514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42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51091" y="1605594"/>
            <a:ext cx="7381500" cy="5071184"/>
          </a:xfrm>
          <a:solidFill>
            <a:schemeClr val="accent6">
              <a:lumMod val="20000"/>
              <a:lumOff val="80000"/>
              <a:alpha val="49611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dirty="0">
                <a:cs typeface="Times New Roman" panose="02020603050405020304" pitchFamily="18" charset="0"/>
              </a:rPr>
              <a:t> : </a:t>
            </a:r>
            <a:r>
              <a:rPr lang="fr-FR" altLang="fr-FR" sz="2000" dirty="0">
                <a:cs typeface="Times New Roman" panose="02020603050405020304" pitchFamily="18" charset="0"/>
              </a:rPr>
              <a:t>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Kontum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</a:t>
            </a:r>
            <a:r>
              <a:rPr lang="fr-FR" altLang="fr-FR" sz="2400" dirty="0" err="1">
                <a:cs typeface="Times New Roman" panose="02020603050405020304" pitchFamily="18" charset="0"/>
              </a:rPr>
              <a:t>EDV</a:t>
            </a:r>
            <a:r>
              <a:rPr lang="fr-FR" altLang="fr-FR" sz="2400" dirty="0">
                <a:cs typeface="Times New Roman" panose="02020603050405020304" pitchFamily="18" charset="0"/>
              </a:rPr>
              <a:t> 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Projet médical </a:t>
            </a: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2 séminaires par an par un médecin/infirmière pour informer sur :la grossesse, l’allaitement, L’hygiène et les soins à apporter aux nourrissons.  </a:t>
            </a: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Effectuer au moins une consultation avec échographie pendant la grossesse </a:t>
            </a: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Remettre à chaque femme enceinte une supplémentation en Calcium, Fer et Vitamines et distribuer du lait en poudre pour les nourrissons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Remettre mensuellement aux jeunes filles des protections hygiéniques</a:t>
            </a:r>
            <a:endParaRPr lang="fr-FR" sz="1800" dirty="0"/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Suivi: </a:t>
            </a:r>
            <a:r>
              <a:rPr lang="fr-FR" altLang="fr-FR" sz="2000" dirty="0">
                <a:cs typeface="Times New Roman" panose="02020603050405020304" pitchFamily="18" charset="0"/>
              </a:rPr>
              <a:t>Sr Thao de la congrégation des Amantes de la Croix et Sai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minorités ethniques- villages isolés et pauvres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Statut: </a:t>
            </a:r>
            <a:r>
              <a:rPr lang="fr-FR" altLang="fr-F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Financé à 50% par </a:t>
            </a:r>
            <a:r>
              <a:rPr lang="fr-FR" altLang="fr-FR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le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Lions Club </a:t>
            </a:r>
            <a:r>
              <a:rPr lang="fr-FR" altLang="fr-FR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de Gouvieux</a:t>
            </a:r>
            <a:r>
              <a:rPr lang="fr-FR" altLang="fr-F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fr-FR" altLang="fr-FR" sz="2400" dirty="0"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7229269" y="628004"/>
            <a:ext cx="1767840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6015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LING LA</a:t>
            </a:r>
            <a:endParaRPr lang="fr-FR" sz="32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523162" y="125887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669367" y="3754211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2809E1-99BF-3242-95B3-DE8AD371F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33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9B2159-5FEE-6545-96A5-942567C869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920451D-B422-5C4B-B560-326A3F20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10864EB-A3EC-294F-B108-1B78F6D7FD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3263" y="1729348"/>
            <a:ext cx="2508737" cy="494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BA037A-811C-087E-A703-12CB8CC5A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3602" y="359397"/>
            <a:ext cx="6035797" cy="827087"/>
          </a:xfrm>
          <a:solidFill>
            <a:schemeClr val="bg1">
              <a:alpha val="79752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 - Centre</a:t>
            </a:r>
          </a:p>
        </p:txBody>
      </p:sp>
      <p:grpSp>
        <p:nvGrpSpPr>
          <p:cNvPr id="10" name="Groupe 8">
            <a:extLst>
              <a:ext uri="{FF2B5EF4-FFF2-40B4-BE49-F238E27FC236}">
                <a16:creationId xmlns:a16="http://schemas.microsoft.com/office/drawing/2014/main" id="{9106BBCF-9B56-DB6A-A4CF-8AF3D7867A39}"/>
              </a:ext>
            </a:extLst>
          </p:cNvPr>
          <p:cNvGrpSpPr/>
          <p:nvPr/>
        </p:nvGrpSpPr>
        <p:grpSpPr>
          <a:xfrm>
            <a:off x="171881" y="1743841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E5BDF2C8-CBA5-7CCC-A818-0C948DD5C110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D5C085D-6A44-BA59-7818-FEBB093EE9BA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1492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1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23" y="398070"/>
            <a:ext cx="1622091" cy="666594"/>
          </a:xfrm>
          <a:solidFill>
            <a:schemeClr val="accent6">
              <a:lumMod val="40000"/>
              <a:lumOff val="60000"/>
              <a:alpha val="60116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dirty="0">
                <a:solidFill>
                  <a:srgbClr val="C00000"/>
                </a:solidFill>
              </a:rPr>
            </a:br>
            <a:r>
              <a:rPr lang="fr-FR" sz="4000" b="1" dirty="0">
                <a:solidFill>
                  <a:schemeClr val="accent6">
                    <a:lumMod val="50000"/>
                  </a:schemeClr>
                </a:solidFill>
              </a:rPr>
              <a:t>Ling La</a:t>
            </a:r>
            <a:br>
              <a:rPr lang="fr-FR" sz="4000" dirty="0">
                <a:solidFill>
                  <a:srgbClr val="C00000"/>
                </a:solidFill>
              </a:rPr>
            </a:b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4CBAC7-6CD9-EB4A-A5AB-D4A7CEFC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34</a:t>
            </a:fld>
            <a:endParaRPr lang="fr-FR"/>
          </a:p>
        </p:txBody>
      </p:sp>
      <p:pic>
        <p:nvPicPr>
          <p:cNvPr id="3" name="Image 2" descr="Une image contenant habits, personne, homme, chaussures&#10;&#10;Le contenu généré par l’IA peut être incorrect.">
            <a:extLst>
              <a:ext uri="{FF2B5EF4-FFF2-40B4-BE49-F238E27FC236}">
                <a16:creationId xmlns:a16="http://schemas.microsoft.com/office/drawing/2014/main" id="{1935A167-A1ED-7381-000E-74C23CD069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823" y="1429789"/>
            <a:ext cx="11114353" cy="4926561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127318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157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B4A9A2-0FC1-B663-74DB-CDD574476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65F55B-B794-FB5E-D247-26C117C3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441" y="316552"/>
            <a:ext cx="1622091" cy="666594"/>
          </a:xfrm>
          <a:solidFill>
            <a:schemeClr val="accent6">
              <a:lumMod val="40000"/>
              <a:lumOff val="60000"/>
              <a:alpha val="59814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dirty="0">
                <a:solidFill>
                  <a:srgbClr val="C00000"/>
                </a:solidFill>
              </a:rPr>
            </a:br>
            <a:r>
              <a:rPr lang="fr-FR" sz="4000" b="1" dirty="0">
                <a:solidFill>
                  <a:schemeClr val="accent6">
                    <a:lumMod val="50000"/>
                  </a:schemeClr>
                </a:solidFill>
              </a:rPr>
              <a:t>Ling La</a:t>
            </a:r>
            <a:br>
              <a:rPr lang="fr-FR" sz="4000" dirty="0">
                <a:solidFill>
                  <a:srgbClr val="C00000"/>
                </a:solidFill>
              </a:rPr>
            </a:b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48ED81-CF99-35BF-2782-CB50843C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BE3CC9-4AF4-8622-F442-9E8BD41FA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316442"/>
            <a:ext cx="6095999" cy="51434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F2274DB-0A99-D286-1419-677C713F6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" y="1316443"/>
            <a:ext cx="6095979" cy="514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75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4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1542" y="1677980"/>
            <a:ext cx="7641787" cy="4775469"/>
          </a:xfrm>
          <a:solidFill>
            <a:schemeClr val="accent6">
              <a:lumMod val="20000"/>
              <a:lumOff val="80000"/>
              <a:alpha val="50246"/>
            </a:schemeClr>
          </a:solidFill>
        </p:spPr>
        <p:txBody>
          <a:bodyPr anchor="t"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sz="2000" dirty="0">
                <a:cs typeface="Times New Roman" panose="02020603050405020304" pitchFamily="18" charset="0"/>
              </a:rPr>
              <a:t> : 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Quảng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Ngãi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: </a:t>
            </a: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Construction d’un foyer pour 40 lycéennes </a:t>
            </a: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Partenariat avec Vietnam Espérance (50/50)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Suivi:</a:t>
            </a:r>
            <a:r>
              <a:rPr lang="fr-FR" altLang="fr-FR" dirty="0">
                <a:cs typeface="Times New Roman" panose="02020603050405020304" pitchFamily="18" charset="0"/>
              </a:rPr>
              <a:t> </a:t>
            </a:r>
            <a:r>
              <a:rPr lang="fr-FR" altLang="fr-FR" sz="2000" dirty="0">
                <a:cs typeface="Times New Roman" panose="02020603050405020304" pitchFamily="18" charset="0"/>
              </a:rPr>
              <a:t>Père Pierre </a:t>
            </a:r>
            <a:r>
              <a:rPr lang="fr-FR" sz="2000" dirty="0" err="1"/>
              <a:t>Nguyễn</a:t>
            </a:r>
            <a:r>
              <a:rPr lang="fr-FR" sz="2000" dirty="0"/>
              <a:t> </a:t>
            </a:r>
            <a:r>
              <a:rPr lang="fr-FR" sz="2000" dirty="0" err="1"/>
              <a:t>Hữu</a:t>
            </a:r>
            <a:r>
              <a:rPr lang="fr-FR" sz="2000" dirty="0"/>
              <a:t> </a:t>
            </a:r>
            <a:r>
              <a:rPr lang="fr-FR" sz="2000" dirty="0" err="1"/>
              <a:t>Hạnh</a:t>
            </a:r>
            <a:r>
              <a:rPr lang="fr-FR" sz="2000" dirty="0"/>
              <a:t> et Sai</a:t>
            </a:r>
            <a:endParaRPr lang="fr-FR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zone rurale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Statut : </a:t>
            </a:r>
            <a:r>
              <a:rPr lang="fr-FR" altLang="fr-FR" sz="2000" dirty="0">
                <a:cs typeface="Times New Roman" panose="02020603050405020304" pitchFamily="18" charset="0"/>
              </a:rPr>
              <a:t>pour EDV</a:t>
            </a:r>
            <a:r>
              <a:rPr lang="fr-FR" altLang="fr-FR" sz="2400" dirty="0">
                <a:cs typeface="Times New Roman" panose="02020603050405020304" pitchFamily="18" charset="0"/>
              </a:rPr>
              <a:t>, </a:t>
            </a:r>
            <a:r>
              <a:rPr lang="fr-FR" altLang="fr-FR" sz="2000" dirty="0">
                <a:cs typeface="Times New Roman" panose="02020603050405020304" pitchFamily="18" charset="0"/>
              </a:rPr>
              <a:t>projet financé par </a:t>
            </a:r>
            <a:r>
              <a:rPr lang="fr-FR" altLang="fr-FR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les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Fondations Annie </a:t>
            </a:r>
            <a:r>
              <a:rPr lang="fr-FR" altLang="fr-FR" sz="20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Beauchais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et  </a:t>
            </a:r>
            <a:r>
              <a:rPr lang="fr-FR" altLang="fr-FR" sz="20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Anastasis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hébergées par la Fondation Notre Dame et par des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dons ciblés</a:t>
            </a:r>
            <a:r>
              <a:rPr lang="fr-FR" altLang="fr-FR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0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143017" y="1231227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608194" y="3712374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6185A-414E-6A44-B240-94F236A4F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36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3EB5EB4-038E-1D43-AEA7-11735D8F9E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3BC09A97-F59F-DA43-A7ED-694C14EFA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423C7E0D-0BBC-9A4B-8F7D-3BCFDF20D705}"/>
              </a:ext>
            </a:extLst>
          </p:cNvPr>
          <p:cNvSpPr txBox="1">
            <a:spLocks noChangeArrowheads="1"/>
          </p:cNvSpPr>
          <p:nvPr/>
        </p:nvSpPr>
        <p:spPr>
          <a:xfrm>
            <a:off x="578988" y="345998"/>
            <a:ext cx="5908589" cy="826677"/>
          </a:xfrm>
          <a:prstGeom prst="rect">
            <a:avLst/>
          </a:prstGeom>
          <a:solidFill>
            <a:srgbClr val="F3ECDA">
              <a:alpha val="55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altLang="fr-FR" sz="4000" b="1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850EFD-A6D9-D2A9-32E4-D757DBA2FB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8988" y="345998"/>
            <a:ext cx="6035797" cy="827087"/>
          </a:xfrm>
          <a:solidFill>
            <a:schemeClr val="bg1">
              <a:alpha val="80376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 - Centre</a:t>
            </a:r>
          </a:p>
        </p:txBody>
      </p:sp>
      <p:grpSp>
        <p:nvGrpSpPr>
          <p:cNvPr id="6" name="Groupe 8">
            <a:extLst>
              <a:ext uri="{FF2B5EF4-FFF2-40B4-BE49-F238E27FC236}">
                <a16:creationId xmlns:a16="http://schemas.microsoft.com/office/drawing/2014/main" id="{E5216350-52C5-7376-EFF0-3F377758243E}"/>
              </a:ext>
            </a:extLst>
          </p:cNvPr>
          <p:cNvGrpSpPr/>
          <p:nvPr/>
        </p:nvGrpSpPr>
        <p:grpSpPr>
          <a:xfrm>
            <a:off x="229367" y="1778563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2C8DD0F-2C21-300D-4763-BD80F390BF54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C919EAA-816E-05CC-26BC-D1A2848A14B3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9EDEC900-E047-04FB-3EAD-37A86E5C0942}"/>
              </a:ext>
            </a:extLst>
          </p:cNvPr>
          <p:cNvSpPr txBox="1"/>
          <p:nvPr/>
        </p:nvSpPr>
        <p:spPr>
          <a:xfrm>
            <a:off x="7167577" y="526344"/>
            <a:ext cx="1871043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6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Châu</a:t>
            </a: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36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Ổ</a:t>
            </a:r>
            <a:endParaRPr lang="fr-FR" sz="3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AB2EAF4-6EBC-7613-81B1-DE1C5B0309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430" y="1309008"/>
            <a:ext cx="2277570" cy="514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78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13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283220" y="361094"/>
            <a:ext cx="1871043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59787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6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Châu</a:t>
            </a: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36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Ổ</a:t>
            </a:r>
            <a:endParaRPr lang="fr-FR" sz="3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6185A-414E-6A44-B240-94F236A4F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1A3C08-7C63-B0A7-15C2-B8BE1847C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8360" y="1519126"/>
            <a:ext cx="6813640" cy="48372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BB54B86-97D1-5A65-CCD8-2843F7976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19126"/>
            <a:ext cx="5951143" cy="483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78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645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0F6F7D-D206-51C3-6E7E-B674559DD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652DA175-903A-738E-CE84-C0F311C57F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1542" y="1677980"/>
            <a:ext cx="7641787" cy="4450994"/>
          </a:xfrm>
          <a:solidFill>
            <a:schemeClr val="accent6">
              <a:lumMod val="20000"/>
              <a:lumOff val="80000"/>
              <a:alpha val="50193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Géographie</a:t>
            </a:r>
            <a:r>
              <a:rPr lang="fr-FR" altLang="fr-FR" sz="2000" dirty="0">
                <a:cs typeface="Times New Roman" panose="02020603050405020304" pitchFamily="18" charset="0"/>
              </a:rPr>
              <a:t> : 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Bình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Định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EDV :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altLang="fr-FR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Equipement des 16 chambres du foyer - 96 étudiantes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altLang="fr-FR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25 bourses scolaires annuelles  </a:t>
            </a:r>
            <a:endParaRPr lang="fr-FR" altLang="fr-FR" sz="2000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Suivi: </a:t>
            </a:r>
            <a:r>
              <a:rPr lang="fr-FR" altLang="fr-FR" sz="2000" dirty="0">
                <a:cs typeface="Times New Roman" panose="02020603050405020304" pitchFamily="18" charset="0"/>
              </a:rPr>
              <a:t>Congrégation des Amantes de la Croix et </a:t>
            </a:r>
            <a:r>
              <a:rPr lang="fr-FR" sz="2400" dirty="0"/>
              <a:t>Sai</a:t>
            </a:r>
            <a:endParaRPr lang="fr-FR" sz="24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familles pauvres </a:t>
            </a:r>
            <a:r>
              <a:rPr lang="fr-FR" altLang="fr-FR" sz="2000" dirty="0" err="1">
                <a:cs typeface="Times New Roman" panose="02020603050405020304" pitchFamily="18" charset="0"/>
              </a:rPr>
              <a:t>Kinh</a:t>
            </a:r>
            <a:r>
              <a:rPr lang="fr-FR" altLang="fr-FR" sz="2000" dirty="0">
                <a:cs typeface="Times New Roman" panose="02020603050405020304" pitchFamily="18" charset="0"/>
              </a:rPr>
              <a:t> et minorités ethniques  Bahnar, Seđang et Jaraï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Statut : </a:t>
            </a:r>
            <a:r>
              <a:rPr lang="fr-FR" altLang="fr-FR" sz="2000" dirty="0">
                <a:cs typeface="Times New Roman" panose="02020603050405020304" pitchFamily="18" charset="0"/>
              </a:rPr>
              <a:t>Projet financé par la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Fondation Meyriez </a:t>
            </a:r>
            <a:r>
              <a:rPr lang="fr-FR" altLang="fr-FR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hébergée par la Fondation Notre Dame </a:t>
            </a:r>
            <a:r>
              <a:rPr lang="fr-FR" altLang="fr-FR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000" dirty="0"/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fr-FR" altLang="fr-FR" sz="2000" dirty="0">
              <a:solidFill>
                <a:srgbClr val="C0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F5F668A-2EF6-119B-7C4B-C9D7D0882520}"/>
              </a:ext>
            </a:extLst>
          </p:cNvPr>
          <p:cNvSpPr txBox="1"/>
          <p:nvPr/>
        </p:nvSpPr>
        <p:spPr>
          <a:xfrm>
            <a:off x="7172020" y="587900"/>
            <a:ext cx="2081309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Quy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Nhơn</a:t>
            </a:r>
            <a:endParaRPr lang="fr-FR" sz="3200" b="1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D1613D6E-A059-66AC-DBD6-EADDCA2188AC}"/>
              </a:ext>
            </a:extLst>
          </p:cNvPr>
          <p:cNvSpPr/>
          <p:nvPr/>
        </p:nvSpPr>
        <p:spPr>
          <a:xfrm>
            <a:off x="-143017" y="1231227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3956C035-49BA-D1C3-5049-73D8E5F98FFF}"/>
              </a:ext>
            </a:extLst>
          </p:cNvPr>
          <p:cNvSpPr/>
          <p:nvPr/>
        </p:nvSpPr>
        <p:spPr>
          <a:xfrm rot="5400000" flipV="1">
            <a:off x="-1608194" y="3712374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A4923B-AA27-468D-3680-6CDF0BE31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38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B0C0C62-44C6-51FC-F537-117EB602EB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2550756-F21D-17B0-7D42-6D2ECDEC9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DC1F4285-939B-EC1F-7731-1A71528864FE}"/>
              </a:ext>
            </a:extLst>
          </p:cNvPr>
          <p:cNvSpPr txBox="1">
            <a:spLocks noChangeArrowheads="1"/>
          </p:cNvSpPr>
          <p:nvPr/>
        </p:nvSpPr>
        <p:spPr>
          <a:xfrm>
            <a:off x="578988" y="345998"/>
            <a:ext cx="5908589" cy="826677"/>
          </a:xfrm>
          <a:prstGeom prst="rect">
            <a:avLst/>
          </a:prstGeom>
          <a:solidFill>
            <a:srgbClr val="F3ECDA">
              <a:alpha val="55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altLang="fr-FR" sz="4000" b="1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8F9E23-8081-F271-F01E-F161831F6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8988" y="345998"/>
            <a:ext cx="6035797" cy="827087"/>
          </a:xfrm>
          <a:solidFill>
            <a:schemeClr val="bg1">
              <a:alpha val="79827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 - Centre</a:t>
            </a:r>
          </a:p>
        </p:txBody>
      </p:sp>
      <p:grpSp>
        <p:nvGrpSpPr>
          <p:cNvPr id="6" name="Groupe 8">
            <a:extLst>
              <a:ext uri="{FF2B5EF4-FFF2-40B4-BE49-F238E27FC236}">
                <a16:creationId xmlns:a16="http://schemas.microsoft.com/office/drawing/2014/main" id="{9B683C15-60FF-8D9F-F256-258884978B7B}"/>
              </a:ext>
            </a:extLst>
          </p:cNvPr>
          <p:cNvGrpSpPr/>
          <p:nvPr/>
        </p:nvGrpSpPr>
        <p:grpSpPr>
          <a:xfrm>
            <a:off x="229367" y="1778563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A41925A7-9A42-6FF8-4DE4-5A5CFD7B75FD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19E37B7-4825-EB63-2D21-EFBC5950524A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028048D-9E4C-AAFC-7583-C82C2CE4F2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400051"/>
            <a:ext cx="2148241" cy="495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09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46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3246A1-0D2A-F664-51BB-6007B3086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04F5E5-3E50-DD98-EBD7-2F7148DAFC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744" y="2161066"/>
            <a:ext cx="5803323" cy="38903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287AC95-ED3E-41FE-7941-C005B6F34C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189935" y="2161066"/>
            <a:ext cx="5803323" cy="3890357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9CCD460-92C4-8161-A975-E57A6AB9A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41" y="557195"/>
            <a:ext cx="2148336" cy="576943"/>
          </a:xfrm>
          <a:solidFill>
            <a:schemeClr val="accent6">
              <a:lumMod val="40000"/>
              <a:lumOff val="60000"/>
              <a:alpha val="59742"/>
            </a:schemeClr>
          </a:solidFill>
        </p:spPr>
        <p:txBody>
          <a:bodyPr>
            <a:normAutofit fontScale="90000"/>
          </a:bodyPr>
          <a:lstStyle/>
          <a:p>
            <a:r>
              <a:rPr lang="fr-FR" sz="3600" b="1" dirty="0" err="1">
                <a:solidFill>
                  <a:schemeClr val="accent6">
                    <a:lumMod val="50000"/>
                  </a:schemeClr>
                </a:solidFill>
              </a:rPr>
              <a:t>Quy</a:t>
            </a: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Nhơn</a:t>
            </a:r>
            <a:endParaRPr lang="fr-FR" sz="3600" b="1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25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0C9A6DC-D8F0-9C42-A4FF-68D16D104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058" y="1682654"/>
            <a:ext cx="5403037" cy="4351338"/>
          </a:xfrm>
          <a:solidFill>
            <a:schemeClr val="accent6">
              <a:lumMod val="20000"/>
              <a:lumOff val="80000"/>
              <a:alpha val="40132"/>
            </a:schemeClr>
          </a:solidFill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  <a:buFontTx/>
              <a:buNone/>
              <a:defRPr/>
            </a:pPr>
            <a:r>
              <a:rPr lang="fr-FR" altLang="fr-FR" sz="33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Rapport financier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fr-FR" altLang="fr-FR" sz="2600" dirty="0">
                <a:solidFill>
                  <a:schemeClr val="accent6">
                    <a:lumMod val="50000"/>
                  </a:schemeClr>
                </a:solidFill>
              </a:rPr>
              <a:t>L’année 2024 est marquée par une gestion rigoureuse des dépenses au titre des projets, et un résultat positif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fr-FR" altLang="fr-FR" sz="2600" dirty="0">
                <a:solidFill>
                  <a:schemeClr val="accent6">
                    <a:lumMod val="50000"/>
                  </a:schemeClr>
                </a:solidFill>
              </a:rPr>
              <a:t>Les frais représentent environ 7</a:t>
            </a:r>
            <a:r>
              <a:rPr lang="fr-FR" altLang="fr-FR" sz="2600" b="1" dirty="0">
                <a:solidFill>
                  <a:schemeClr val="accent6">
                    <a:lumMod val="50000"/>
                  </a:schemeClr>
                </a:solidFill>
              </a:rPr>
              <a:t>%</a:t>
            </a:r>
            <a:r>
              <a:rPr lang="fr-FR" altLang="fr-FR" sz="2600" dirty="0">
                <a:solidFill>
                  <a:schemeClr val="accent6">
                    <a:lumMod val="50000"/>
                  </a:schemeClr>
                </a:solidFill>
              </a:rPr>
              <a:t> des revenus, chiffre qui intègre tous les frais de fonctionnement, collecte, frais des manifestations, frais locaux</a:t>
            </a:r>
            <a:endParaRPr lang="fr-FR" altLang="fr-FR" sz="2600" strike="sngStrike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fr-FR" altLang="fr-FR" sz="2600" dirty="0">
                <a:solidFill>
                  <a:schemeClr val="accent6">
                    <a:lumMod val="50000"/>
                  </a:schemeClr>
                </a:solidFill>
              </a:rPr>
              <a:t>Les comptes d’EDV sont établis par le cabinet d’expertise comptable </a:t>
            </a:r>
            <a:r>
              <a:rPr lang="fr-FR" altLang="fr-FR" sz="2600" b="1" dirty="0" err="1">
                <a:solidFill>
                  <a:schemeClr val="accent6">
                    <a:lumMod val="50000"/>
                  </a:schemeClr>
                </a:solidFill>
              </a:rPr>
              <a:t>FITECO</a:t>
            </a:r>
            <a:r>
              <a:rPr lang="fr-FR" altLang="fr-FR" sz="2600" dirty="0">
                <a:solidFill>
                  <a:schemeClr val="accent6">
                    <a:lumMod val="50000"/>
                  </a:schemeClr>
                </a:solidFill>
              </a:rPr>
              <a:t> et sont certifiés par le Commissaire aux Comptes </a:t>
            </a:r>
            <a:r>
              <a:rPr lang="fr-FR" altLang="fr-FR" sz="2600" b="1" dirty="0" err="1">
                <a:solidFill>
                  <a:schemeClr val="accent6">
                    <a:lumMod val="50000"/>
                  </a:schemeClr>
                </a:solidFill>
              </a:rPr>
              <a:t>AJILEC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F039377-B025-A241-A96F-CA667C32A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5632" y="1682654"/>
            <a:ext cx="6065332" cy="4942965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>
            <a:noAutofit/>
          </a:bodyPr>
          <a:lstStyle/>
          <a:p>
            <a:pPr marL="0" indent="0">
              <a:buNone/>
            </a:pPr>
            <a:r>
              <a:rPr lang="fr-FR" b="1" dirty="0">
                <a:latin typeface="+mj-lt"/>
              </a:rPr>
              <a:t>Rapport Moral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</a:rPr>
              <a:t>Les indicateurs sont stables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</a:rPr>
              <a:t>L’année 2024 est marquée par de belles réalisations avec les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</a:rPr>
              <a:t>constructions des écoles et foyers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</a:rPr>
              <a:t>de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6">
                    <a:lumMod val="50000"/>
                  </a:schemeClr>
                </a:solidFill>
              </a:rPr>
              <a:t>Chu Pah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</a:rPr>
              <a:t>Gò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</a:rPr>
              <a:t>Thị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</a:rPr>
              <a:t>Châu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</a:rPr>
              <a:t>Ổ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</a:rPr>
              <a:t>Mường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</a:rPr>
              <a:t>Cắt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les bourses scolaires 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de </a:t>
            </a:r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</a:rPr>
              <a:t>Quy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</a:rPr>
              <a:t>Nhơn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,  le récent 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programme médical 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de Ling La, et 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les aides d’urgence 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lors des typhons comme Yagi</a:t>
            </a:r>
            <a:endParaRPr lang="fr-FR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</a:rPr>
              <a:t>2024 est une bonne année en matière de mécénat grâce à nos partenaires </a:t>
            </a:r>
            <a:r>
              <a:rPr lang="fr-FR" altLang="fr-FR" sz="2000" b="1" dirty="0">
                <a:solidFill>
                  <a:schemeClr val="bg2">
                    <a:lumMod val="25000"/>
                  </a:schemeClr>
                </a:solidFill>
              </a:rPr>
              <a:t>Saint-Gobain, Bouygues, Fondation Notre Dame, les bols de riz et nos donateurs privés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F6F683C-30D9-9245-826F-09A82D50C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8058" y="232381"/>
            <a:ext cx="5835869" cy="1006474"/>
          </a:xfrm>
          <a:solidFill>
            <a:schemeClr val="bg1">
              <a:alpha val="7958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Rapport moral et financier</a:t>
            </a:r>
          </a:p>
        </p:txBody>
      </p:sp>
      <p:sp>
        <p:nvSpPr>
          <p:cNvPr id="9" name="Moins 8">
            <a:extLst>
              <a:ext uri="{FF2B5EF4-FFF2-40B4-BE49-F238E27FC236}">
                <a16:creationId xmlns:a16="http://schemas.microsoft.com/office/drawing/2014/main" id="{2BD46CB7-51F8-2F47-8B62-1B29B0279AB9}"/>
              </a:ext>
            </a:extLst>
          </p:cNvPr>
          <p:cNvSpPr/>
          <p:nvPr/>
        </p:nvSpPr>
        <p:spPr>
          <a:xfrm>
            <a:off x="-655615" y="1295278"/>
            <a:ext cx="7924800" cy="27453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4" descr="logo_EDV_m">
            <a:extLst>
              <a:ext uri="{FF2B5EF4-FFF2-40B4-BE49-F238E27FC236}">
                <a16:creationId xmlns:a16="http://schemas.microsoft.com/office/drawing/2014/main" id="{421D7B87-B6CB-EE49-A8F7-BDAE09C1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3349" y="0"/>
            <a:ext cx="2188948" cy="120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4AD0D5-1281-3548-B219-606AA9C95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714" y="6176963"/>
            <a:ext cx="2068286" cy="681037"/>
          </a:xfrm>
        </p:spPr>
        <p:txBody>
          <a:bodyPr/>
          <a:lstStyle/>
          <a:p>
            <a:fld id="{B678F104-D591-2D4C-BE43-B61AB17B6500}" type="slidenum">
              <a:rPr lang="fr-FR" smtClean="0"/>
              <a:t>4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085E4C6-9777-BD47-B18F-50D823BD98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29445"/>
            <a:ext cx="1463040" cy="52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521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79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79183" y="1742099"/>
            <a:ext cx="7692951" cy="4165541"/>
          </a:xfrm>
          <a:solidFill>
            <a:schemeClr val="accent6">
              <a:lumMod val="20000"/>
              <a:lumOff val="80000"/>
              <a:alpha val="49794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Géographie </a:t>
            </a:r>
            <a:r>
              <a:rPr lang="fr-FR" altLang="fr-FR" sz="2000" dirty="0">
                <a:cs typeface="Times New Roman" panose="02020603050405020304" pitchFamily="18" charset="0"/>
              </a:rPr>
              <a:t>: 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Bình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Định</a:t>
            </a:r>
            <a:endParaRPr lang="fr-FR" altLang="fr-FR" sz="2000" b="1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EDV : 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Construction de 2 classes pour 60 enfants de 2 à 4 ans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140 m2 au total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les locaux de l’actuel établissement sont inadaptés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Suivi: </a:t>
            </a:r>
            <a:r>
              <a:rPr lang="fr-FR" altLang="fr-FR" sz="2000" dirty="0">
                <a:cs typeface="Times New Roman" panose="02020603050405020304" pitchFamily="18" charset="0"/>
              </a:rPr>
              <a:t>Sr </a:t>
            </a:r>
            <a:r>
              <a:rPr lang="fr-FR" altLang="fr-FR" sz="2000" dirty="0" err="1">
                <a:cs typeface="Times New Roman" panose="02020603050405020304" pitchFamily="18" charset="0"/>
              </a:rPr>
              <a:t>Nhi</a:t>
            </a:r>
            <a:r>
              <a:rPr lang="fr-FR" altLang="fr-FR" sz="2000" dirty="0">
                <a:cs typeface="Times New Roman" panose="02020603050405020304" pitchFamily="18" charset="0"/>
              </a:rPr>
              <a:t> et la congrégation des Amantes de la Croix de </a:t>
            </a:r>
            <a:r>
              <a:rPr lang="fr-FR" altLang="fr-FR" sz="2000" dirty="0" err="1">
                <a:cs typeface="Times New Roman" panose="02020603050405020304" pitchFamily="18" charset="0"/>
              </a:rPr>
              <a:t>Quy</a:t>
            </a:r>
            <a:r>
              <a:rPr lang="fr-FR" altLang="fr-FR" sz="2000" dirty="0">
                <a:cs typeface="Times New Roman" panose="02020603050405020304" pitchFamily="18" charset="0"/>
              </a:rPr>
              <a:t> </a:t>
            </a:r>
            <a:r>
              <a:rPr lang="fr-FR" altLang="fr-FR" sz="2000" dirty="0" err="1">
                <a:cs typeface="Times New Roman" panose="02020603050405020304" pitchFamily="18" charset="0"/>
              </a:rPr>
              <a:t>Nhon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zone rurale. Culture de riz, cannes à sucre et d’arbres fruitiers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Statut : </a:t>
            </a:r>
            <a:r>
              <a:rPr lang="fr-FR" altLang="fr-FR" sz="2000" dirty="0">
                <a:cs typeface="Times New Roman" panose="02020603050405020304" pitchFamily="18" charset="0"/>
              </a:rPr>
              <a:t>Financé par </a:t>
            </a:r>
            <a:r>
              <a:rPr lang="fr-FR" altLang="fr-FR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la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Fondation 154</a:t>
            </a:r>
            <a:r>
              <a:rPr lang="fr-FR" altLang="fr-FR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hébergée par la Fondation Notre Dame </a:t>
            </a:r>
            <a:r>
              <a:rPr lang="fr-FR" altLang="fr-FR" sz="2400" dirty="0">
                <a:solidFill>
                  <a:srgbClr val="C00000"/>
                </a:solidFill>
              </a:rPr>
              <a:t>		</a:t>
            </a:r>
            <a:r>
              <a:rPr lang="fr-FR" altLang="fr-FR" sz="2400" dirty="0"/>
              <a:t>	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521841" y="1220449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672207" y="3637806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8F78FD-3E22-6446-8DC4-9073A641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40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1FE406C-6BC8-764C-B152-2D7D757A8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62F1D3F9-0F86-0142-9DBC-F12E428B1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CB2F4E-11C8-3145-8FA6-18A9902FE7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882" y="1494785"/>
            <a:ext cx="2378014" cy="481291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06CD412-A412-CB47-BB28-64F1C6D13B0F}"/>
              </a:ext>
            </a:extLst>
          </p:cNvPr>
          <p:cNvSpPr txBox="1"/>
          <p:nvPr/>
        </p:nvSpPr>
        <p:spPr>
          <a:xfrm>
            <a:off x="7068394" y="581207"/>
            <a:ext cx="1767840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GÒ THỊ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88D5243-DE59-A78F-4E64-8E7A63EA5D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8187" y="338894"/>
            <a:ext cx="6070966" cy="827088"/>
          </a:xfrm>
          <a:solidFill>
            <a:schemeClr val="bg1">
              <a:alpha val="79827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 - Centre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567C4683-D58A-9933-D58F-6C99963D710B}"/>
              </a:ext>
            </a:extLst>
          </p:cNvPr>
          <p:cNvGrpSpPr/>
          <p:nvPr/>
        </p:nvGrpSpPr>
        <p:grpSpPr>
          <a:xfrm>
            <a:off x="229367" y="1778563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1B98EDE-ADF9-D14D-50AF-E488D4DB69D1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530D63B-71B6-B3E1-4DA1-FEC2CFAD3C74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4123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66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3701FB-EC85-AE4D-78D7-B66B0E86E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8F503E-2091-83DF-10C6-879A3DF6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41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F66F1F-8627-0DB1-908A-BF51401E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4954" y="1025235"/>
            <a:ext cx="9802091" cy="5513677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CCA23A5-CEE4-DB98-E53E-C5CD72625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05" y="144251"/>
            <a:ext cx="1622091" cy="666594"/>
          </a:xfrm>
          <a:solidFill>
            <a:schemeClr val="accent6">
              <a:lumMod val="40000"/>
              <a:lumOff val="60000"/>
              <a:alpha val="59852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dirty="0">
                <a:solidFill>
                  <a:srgbClr val="C00000"/>
                </a:solidFill>
              </a:rPr>
            </a:br>
            <a:r>
              <a:rPr lang="fr-FR" sz="4000" b="1" dirty="0">
                <a:solidFill>
                  <a:schemeClr val="accent6">
                    <a:lumMod val="50000"/>
                  </a:schemeClr>
                </a:solidFill>
              </a:rPr>
              <a:t>Gò Thị</a:t>
            </a:r>
            <a:br>
              <a:rPr lang="fr-FR" sz="4000" dirty="0">
                <a:solidFill>
                  <a:srgbClr val="C00000"/>
                </a:solidFill>
              </a:rPr>
            </a:b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4615731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035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C015D0-DE47-79CC-C19C-90C321BE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A830A2-B7F0-9206-A5EE-C73195C0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42</a:t>
            </a:fld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961C508-0F95-D5AC-113C-27A5A61AF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87" y="278629"/>
            <a:ext cx="1622091" cy="666594"/>
          </a:xfrm>
          <a:solidFill>
            <a:schemeClr val="accent6">
              <a:lumMod val="40000"/>
              <a:lumOff val="60000"/>
              <a:alpha val="59538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dirty="0">
                <a:solidFill>
                  <a:srgbClr val="C00000"/>
                </a:solidFill>
              </a:rPr>
            </a:br>
            <a:r>
              <a:rPr lang="fr-FR" sz="4000" b="1" dirty="0">
                <a:solidFill>
                  <a:schemeClr val="accent6">
                    <a:lumMod val="50000"/>
                  </a:schemeClr>
                </a:solidFill>
              </a:rPr>
              <a:t>Gò Thị</a:t>
            </a:r>
            <a:br>
              <a:rPr lang="fr-FR" sz="4000" dirty="0">
                <a:solidFill>
                  <a:srgbClr val="C00000"/>
                </a:solidFill>
              </a:rPr>
            </a:br>
            <a:endParaRPr lang="fr-FR" sz="4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75605AA-F8CD-E972-764E-E1CA4DFEE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31326" y="2078182"/>
            <a:ext cx="6468169" cy="396164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083C4E-EDB1-B1E0-A919-E9CFB0648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487" y="2078181"/>
            <a:ext cx="4891760" cy="396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041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23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0533" y="1556868"/>
            <a:ext cx="7381500" cy="4707298"/>
          </a:xfrm>
          <a:solidFill>
            <a:schemeClr val="accent6">
              <a:lumMod val="20000"/>
              <a:lumOff val="80000"/>
              <a:alpha val="50444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Achat de  59 vélos pour des collégiens et lycéens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18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29 vélos pour des élèves de </a:t>
            </a:r>
            <a:r>
              <a:rPr lang="fr-FR" altLang="fr-FR" sz="18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Kon</a:t>
            </a:r>
            <a:r>
              <a:rPr lang="fr-FR" altLang="fr-FR" sz="18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18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Hring</a:t>
            </a:r>
            <a:r>
              <a:rPr lang="fr-FR" altLang="fr-FR" sz="18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(Gia lai)– école à 10 km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18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10 vélos pour le village de Binh An (Quảng </a:t>
            </a:r>
            <a:r>
              <a:rPr lang="fr-FR" altLang="fr-FR" sz="18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Ngãi</a:t>
            </a:r>
            <a:r>
              <a:rPr lang="fr-FR" altLang="fr-FR" sz="18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)– école à 8 km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18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10 vélos pour la région de Binh Dinh (Quy </a:t>
            </a:r>
            <a:r>
              <a:rPr lang="fr-FR" altLang="fr-FR" sz="18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Nhơn</a:t>
            </a:r>
            <a:r>
              <a:rPr lang="fr-FR" altLang="fr-FR" sz="18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)- école à 4 km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18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10 vélos pour le village de Dak Nia (Đắk </a:t>
            </a:r>
            <a:r>
              <a:rPr lang="fr-FR" altLang="fr-FR" sz="18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Nông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)- </a:t>
            </a:r>
            <a:r>
              <a:rPr lang="fr-FR" altLang="fr-FR" sz="18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école à 6 km</a:t>
            </a:r>
            <a:endParaRPr lang="fr-FR" altLang="fr-FR" sz="20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fr-FR" sz="1600" dirty="0"/>
              <a:t>« Ce sont des étudiants issus de familles pauvres. Pas assez de nourriture à manger, pas assez de vêtements à porter. Cependant ils essaient toujours d’aller à l’école » 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Géographie : </a:t>
            </a:r>
            <a:r>
              <a:rPr lang="fr-FR" altLang="fr-FR" sz="2000" dirty="0">
                <a:cs typeface="Times New Roman" panose="02020603050405020304" pitchFamily="18" charset="0"/>
              </a:rPr>
              <a:t>Situé au centre du Vietnam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Suivi: </a:t>
            </a:r>
            <a:r>
              <a:rPr lang="fr-FR" altLang="fr-FR" sz="2000" dirty="0">
                <a:cs typeface="Times New Roman" panose="02020603050405020304" pitchFamily="18" charset="0"/>
              </a:rPr>
              <a:t>Sai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minorités ethniques- villages isolés et pauvres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Statut</a:t>
            </a:r>
            <a:r>
              <a:rPr lang="fr-FR" altLang="fr-FR" sz="2000" dirty="0">
                <a:cs typeface="Times New Roman" panose="02020603050405020304" pitchFamily="18" charset="0"/>
              </a:rPr>
              <a:t> : 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projets financés par </a:t>
            </a:r>
            <a:r>
              <a:rPr lang="fr-FR" altLang="fr-FR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des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dons ciblés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504523" y="1325813"/>
            <a:ext cx="8017055" cy="21947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566554" y="3720605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2809E1-99BF-3242-95B3-DE8AD371F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43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9B2159-5FEE-6545-96A5-942567C869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920451D-B422-5C4B-B560-326A3F20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D47EC4EA-02FD-F048-B85E-E6B7D36C25D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61026" y="314348"/>
            <a:ext cx="6285959" cy="999883"/>
          </a:xfrm>
          <a:prstGeom prst="rect">
            <a:avLst/>
          </a:prstGeom>
          <a:solidFill>
            <a:schemeClr val="bg1">
              <a:alpha val="79979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Dernières réalisations - Centre</a:t>
            </a:r>
          </a:p>
        </p:txBody>
      </p:sp>
      <p:grpSp>
        <p:nvGrpSpPr>
          <p:cNvPr id="19" name="Groupe 8">
            <a:extLst>
              <a:ext uri="{FF2B5EF4-FFF2-40B4-BE49-F238E27FC236}">
                <a16:creationId xmlns:a16="http://schemas.microsoft.com/office/drawing/2014/main" id="{62E3F816-DB46-BC44-A315-71E91C85AB95}"/>
              </a:ext>
            </a:extLst>
          </p:cNvPr>
          <p:cNvGrpSpPr/>
          <p:nvPr/>
        </p:nvGrpSpPr>
        <p:grpSpPr>
          <a:xfrm>
            <a:off x="359766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53264A7-DCB9-524D-88AE-8053C14A6442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4D3408A-5EA0-0641-B4FD-593C75DCDF66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46A5E6C-C90D-2E27-519D-6A5DA38103FD}"/>
              </a:ext>
            </a:extLst>
          </p:cNvPr>
          <p:cNvSpPr txBox="1"/>
          <p:nvPr/>
        </p:nvSpPr>
        <p:spPr>
          <a:xfrm>
            <a:off x="9380302" y="2131381"/>
            <a:ext cx="2302329" cy="3416320"/>
          </a:xfrm>
          <a:prstGeom prst="rect">
            <a:avLst/>
          </a:prstGeom>
          <a:solidFill>
            <a:schemeClr val="accent6">
              <a:lumMod val="40000"/>
              <a:lumOff val="60000"/>
              <a:alpha val="703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1 VELO pour se rendre à l’école</a:t>
            </a:r>
          </a:p>
          <a:p>
            <a:pPr algn="ctr"/>
            <a:endParaRPr lang="fr-FR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60€</a:t>
            </a:r>
          </a:p>
        </p:txBody>
      </p:sp>
      <p:sp>
        <p:nvSpPr>
          <p:cNvPr id="5" name="Double flèche horizontale 4">
            <a:extLst>
              <a:ext uri="{FF2B5EF4-FFF2-40B4-BE49-F238E27FC236}">
                <a16:creationId xmlns:a16="http://schemas.microsoft.com/office/drawing/2014/main" id="{BC53F1C6-9D8E-D9DA-975F-5337E9C82FFD}"/>
              </a:ext>
            </a:extLst>
          </p:cNvPr>
          <p:cNvSpPr/>
          <p:nvPr/>
        </p:nvSpPr>
        <p:spPr>
          <a:xfrm>
            <a:off x="9878324" y="4572001"/>
            <a:ext cx="1306286" cy="130627"/>
          </a:xfrm>
          <a:prstGeom prst="left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023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Image 12" descr="Une image contenant roue, Roue de vélo, sol, plein air&#10;&#10;Le contenu généré par l’IA peut être incorrect.">
            <a:extLst>
              <a:ext uri="{FF2B5EF4-FFF2-40B4-BE49-F238E27FC236}">
                <a16:creationId xmlns:a16="http://schemas.microsoft.com/office/drawing/2014/main" id="{8A7B81F5-4DEF-AC7F-B7CD-4C636C09C3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Image 4" descr="Une image contenant plein air, roue, transport, Roue de vélo&#10;&#10;Le contenu généré par l’IA peut être incorrect.">
            <a:extLst>
              <a:ext uri="{FF2B5EF4-FFF2-40B4-BE49-F238E27FC236}">
                <a16:creationId xmlns:a16="http://schemas.microsoft.com/office/drawing/2014/main" id="{90D106C6-3A4F-5376-CFFF-B7A8FE2AD2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50E887-93F3-0143-8809-410F7762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916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177E23-7B82-B94B-4726-9426A0704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D9378A-1A48-8E7B-091A-820708662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A708E6-968D-4EB9-FCFC-52563139A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10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9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1376DC-A568-8474-E285-92784B17B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99E5E032-EFAB-0961-D52C-915A2056CC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0533" y="1743842"/>
            <a:ext cx="7688004" cy="4434220"/>
          </a:xfrm>
          <a:solidFill>
            <a:schemeClr val="accent6">
              <a:lumMod val="20000"/>
              <a:lumOff val="80000"/>
              <a:alpha val="49748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Géographie </a:t>
            </a:r>
            <a:r>
              <a:rPr lang="fr-FR" altLang="fr-FR" dirty="0">
                <a:cs typeface="Times New Roman" panose="02020603050405020304" pitchFamily="18" charset="0"/>
              </a:rPr>
              <a:t>: </a:t>
            </a:r>
            <a:r>
              <a:rPr lang="fr-FR" altLang="fr-FR" sz="2000" dirty="0">
                <a:cs typeface="Times New Roman" panose="02020603050405020304" pitchFamily="18" charset="0"/>
              </a:rPr>
              <a:t>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Hoa</a:t>
            </a:r>
            <a:r>
              <a:rPr lang="fr-FR" altLang="fr-FR" sz="2000" b="1" dirty="0">
                <a:cs typeface="Times New Roman" panose="02020603050405020304" pitchFamily="18" charset="0"/>
              </a:rPr>
              <a:t> Binh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EDV 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Construction d’un foyer pour 50 jeunes, du primaire au lycée, avec salle de classe, salle à manger, cuisine, 2 dortoirs et des sanitaires</a:t>
            </a:r>
            <a:r>
              <a:rPr lang="fr-FR" altLang="fr-FR" sz="2400" dirty="0"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Suivi: </a:t>
            </a:r>
            <a:r>
              <a:rPr lang="fr-FR" altLang="fr-FR" sz="2000" dirty="0">
                <a:cs typeface="Times New Roman" panose="02020603050405020304" pitchFamily="18" charset="0"/>
              </a:rPr>
              <a:t>Congrégation des Amantes de la Croix de Hanoi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minorité Muong - villages isolés et pauvres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000" dirty="0">
                <a:cs typeface="Times New Roman" panose="02020603050405020304" pitchFamily="18" charset="0"/>
              </a:rPr>
              <a:t> </a:t>
            </a:r>
            <a:r>
              <a:rPr lang="fr-FR" altLang="fr-FR" sz="2400" dirty="0">
                <a:cs typeface="Times New Roman" panose="02020603050405020304" pitchFamily="18" charset="0"/>
              </a:rPr>
              <a:t>Statut </a:t>
            </a:r>
            <a:r>
              <a:rPr lang="fr-FR" altLang="fr-FR" sz="2000" dirty="0">
                <a:cs typeface="Times New Roman" panose="02020603050405020304" pitchFamily="18" charset="0"/>
              </a:rPr>
              <a:t>: financé par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Bouygues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625C07-5AC9-5398-56E9-1D2A7043A3FA}"/>
              </a:ext>
            </a:extLst>
          </p:cNvPr>
          <p:cNvSpPr txBox="1"/>
          <p:nvPr/>
        </p:nvSpPr>
        <p:spPr>
          <a:xfrm>
            <a:off x="6631900" y="556312"/>
            <a:ext cx="2410133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Mường </a:t>
            </a:r>
            <a:r>
              <a:rPr lang="fr-FR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Cắt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DE44B688-DCCB-AAEA-C520-6943A70853FB}"/>
              </a:ext>
            </a:extLst>
          </p:cNvPr>
          <p:cNvSpPr/>
          <p:nvPr/>
        </p:nvSpPr>
        <p:spPr>
          <a:xfrm>
            <a:off x="-523162" y="125887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72899E31-C07D-A5C3-89F3-DBED502D585A}"/>
              </a:ext>
            </a:extLst>
          </p:cNvPr>
          <p:cNvSpPr/>
          <p:nvPr/>
        </p:nvSpPr>
        <p:spPr>
          <a:xfrm rot="5400000" flipV="1">
            <a:off x="-1566554" y="3720605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97589D-C8FC-C8AC-FEE6-94F9F66EB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46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596F9CE-872C-2A01-7D6D-F2A351B1E2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DEE931A-50EF-B5A5-1B92-2FBF78D24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CFCE05-0D7E-C973-D278-97CC0816E5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304" y="1503853"/>
            <a:ext cx="2400594" cy="480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1A0FEA-031A-87EF-7CAB-9CCF0E365B2E}"/>
              </a:ext>
            </a:extLst>
          </p:cNvPr>
          <p:cNvSpPr txBox="1">
            <a:spLocks noChangeArrowheads="1"/>
          </p:cNvSpPr>
          <p:nvPr/>
        </p:nvSpPr>
        <p:spPr>
          <a:xfrm>
            <a:off x="458054" y="314410"/>
            <a:ext cx="5908589" cy="826677"/>
          </a:xfrm>
          <a:prstGeom prst="rect">
            <a:avLst/>
          </a:prstGeom>
          <a:solidFill>
            <a:schemeClr val="bg1">
              <a:alpha val="80314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Dernières réalisations - Nord</a:t>
            </a:r>
          </a:p>
        </p:txBody>
      </p:sp>
      <p:grpSp>
        <p:nvGrpSpPr>
          <p:cNvPr id="10" name="Groupe 8">
            <a:extLst>
              <a:ext uri="{FF2B5EF4-FFF2-40B4-BE49-F238E27FC236}">
                <a16:creationId xmlns:a16="http://schemas.microsoft.com/office/drawing/2014/main" id="{C879D388-E7AA-7639-3B00-5E74858CFDA7}"/>
              </a:ext>
            </a:extLst>
          </p:cNvPr>
          <p:cNvGrpSpPr/>
          <p:nvPr/>
        </p:nvGrpSpPr>
        <p:grpSpPr>
          <a:xfrm>
            <a:off x="339532" y="1718568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8292AEFC-E999-F13C-BC53-450BCD04F8DC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4CF44BE-4B9C-7D1B-92B4-8341F9509F82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89230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17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97E4F5-0CF8-AF42-A67B-B78E1557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47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2777DFD-8F26-8E49-BB32-D1A3A0FA7709}"/>
              </a:ext>
            </a:extLst>
          </p:cNvPr>
          <p:cNvSpPr txBox="1">
            <a:spLocks/>
          </p:cNvSpPr>
          <p:nvPr/>
        </p:nvSpPr>
        <p:spPr>
          <a:xfrm>
            <a:off x="432487" y="278629"/>
            <a:ext cx="2322436" cy="6665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Mường </a:t>
            </a:r>
            <a:r>
              <a:rPr lang="fr-FR" sz="3600" b="1" dirty="0" err="1">
                <a:solidFill>
                  <a:schemeClr val="accent6">
                    <a:lumMod val="50000"/>
                  </a:schemeClr>
                </a:solidFill>
              </a:rPr>
              <a:t>Cắt</a:t>
            </a: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38167C-1591-43A0-DE8D-381D33060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68178" y="1170975"/>
            <a:ext cx="4791335" cy="55505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976B3F-33E1-84CD-80E3-9B2385B55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487" y="1170975"/>
            <a:ext cx="6270134" cy="555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615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A7167-C15F-981C-9399-BAADD33D6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615CD71F-AD6C-D4C2-C10E-C00F1A8064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68005" y="1656189"/>
            <a:ext cx="8312604" cy="4331072"/>
          </a:xfrm>
          <a:solidFill>
            <a:schemeClr val="accent6">
              <a:lumMod val="20000"/>
              <a:lumOff val="80000"/>
              <a:alpha val="29745"/>
            </a:schemeClr>
          </a:solidFill>
        </p:spPr>
        <p:txBody>
          <a:bodyPr anchor="t"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 </a:t>
            </a:r>
            <a:r>
              <a:rPr lang="fr-FR" altLang="fr-FR" sz="2000" dirty="0">
                <a:cs typeface="Times New Roman" panose="02020603050405020304" pitchFamily="18" charset="0"/>
              </a:rPr>
              <a:t>: parmi les parrainages collectifs, les programmes </a:t>
            </a:r>
            <a:r>
              <a:rPr lang="fr-FR" altLang="fr-FR" sz="2000" b="1" dirty="0">
                <a:cs typeface="Times New Roman" panose="02020603050405020304" pitchFamily="18" charset="0"/>
              </a:rPr>
              <a:t>« cantine »</a:t>
            </a:r>
            <a:r>
              <a:rPr lang="fr-FR" altLang="fr-FR" sz="2000" dirty="0">
                <a:cs typeface="Times New Roman" panose="02020603050405020304" pitchFamily="18" charset="0"/>
              </a:rPr>
              <a:t>,</a:t>
            </a:r>
            <a:r>
              <a:rPr lang="fr-FR" altLang="fr-FR" sz="2000" b="1" dirty="0">
                <a:cs typeface="Times New Roman" panose="02020603050405020304" pitchFamily="18" charset="0"/>
              </a:rPr>
              <a:t> </a:t>
            </a:r>
            <a:r>
              <a:rPr lang="fr-FR" altLang="fr-FR" sz="2000" dirty="0">
                <a:cs typeface="Times New Roman" panose="02020603050405020304" pitchFamily="18" charset="0"/>
              </a:rPr>
              <a:t>se développent: 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  <a:defRPr/>
            </a:pPr>
            <a:r>
              <a:rPr lang="fr-FR" altLang="fr-FR" sz="1800" dirty="0">
                <a:cs typeface="Times New Roman" panose="02020603050405020304" pitchFamily="18" charset="0"/>
              </a:rPr>
              <a:t>Au centre sur les hauts plateaux au sein des minorités ethniques et à Huế, 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  <a:defRPr/>
            </a:pPr>
            <a:r>
              <a:rPr lang="fr-FR" altLang="fr-FR" sz="1800" dirty="0">
                <a:cs typeface="Times New Roman" panose="02020603050405020304" pitchFamily="18" charset="0"/>
              </a:rPr>
              <a:t>au Nord Ouest et au Sud du Vietnam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EDV 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ces programmes alimentent essentiellement les foyers d’hébergement de  jeunes qui ne pourraient pas poursuivre leurs études sans aide.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Suivi: </a:t>
            </a:r>
            <a:r>
              <a:rPr lang="fr-FR" altLang="fr-FR" sz="2000" dirty="0">
                <a:cs typeface="Times New Roman" panose="02020603050405020304" pitchFamily="18" charset="0"/>
              </a:rPr>
              <a:t>Sai dans 80% des cas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jeunes issus de familles défavorisées et/ou des minorités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Statut: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Axe stratégique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des Enfants du Vietnam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mais faible pourcentage de parrains/marraines</a:t>
            </a:r>
            <a:endParaRPr lang="fr-FR" altLang="fr-FR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lvl="2" algn="just">
              <a:lnSpc>
                <a:spcPct val="170000"/>
              </a:lnSpc>
              <a:buFontTx/>
              <a:buNone/>
            </a:pPr>
            <a:r>
              <a:rPr lang="fr-FR" altLang="fr-FR" sz="2400" dirty="0"/>
              <a:t>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0CB9A17-D544-F294-9FDA-B425F4B697F4}"/>
              </a:ext>
            </a:extLst>
          </p:cNvPr>
          <p:cNvSpPr txBox="1"/>
          <p:nvPr/>
        </p:nvSpPr>
        <p:spPr>
          <a:xfrm>
            <a:off x="6611475" y="627280"/>
            <a:ext cx="3169134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49959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Projets Nutrition</a:t>
            </a:r>
            <a:endParaRPr lang="fr-FR" sz="32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F0997029-CF35-9E5A-0734-02DCEE46A672}"/>
              </a:ext>
            </a:extLst>
          </p:cNvPr>
          <p:cNvSpPr/>
          <p:nvPr/>
        </p:nvSpPr>
        <p:spPr>
          <a:xfrm>
            <a:off x="-651984" y="120252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9789D40-B43E-F4E1-CBD0-53A363C891BD}"/>
              </a:ext>
            </a:extLst>
          </p:cNvPr>
          <p:cNvSpPr/>
          <p:nvPr/>
        </p:nvSpPr>
        <p:spPr>
          <a:xfrm rot="5400000" flipV="1">
            <a:off x="-1683385" y="3737921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D2CAD9-F053-6C04-85C5-9D8D1681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48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8C3AE67-FBEE-1055-A343-63927E86B7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C64ADCD6-0D19-2CFA-A072-8D5E8DA12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66696A64-D16F-385F-4662-D0F970F97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79945"/>
            <a:ext cx="5908589" cy="826677"/>
          </a:xfrm>
          <a:solidFill>
            <a:schemeClr val="bg1">
              <a:alpha val="8024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</a:t>
            </a:r>
          </a:p>
        </p:txBody>
      </p:sp>
      <p:grpSp>
        <p:nvGrpSpPr>
          <p:cNvPr id="18" name="Groupe 8">
            <a:extLst>
              <a:ext uri="{FF2B5EF4-FFF2-40B4-BE49-F238E27FC236}">
                <a16:creationId xmlns:a16="http://schemas.microsoft.com/office/drawing/2014/main" id="{361E0451-FE1C-DC78-466C-D1E8E68943AD}"/>
              </a:ext>
            </a:extLst>
          </p:cNvPr>
          <p:cNvGrpSpPr/>
          <p:nvPr/>
        </p:nvGrpSpPr>
        <p:grpSpPr>
          <a:xfrm>
            <a:off x="233492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DCB64B2-F010-19B7-76BF-78772F53955F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6E6955F-9D41-7AA2-361D-24277CBB61C6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7FAF2A2-BF12-1949-3B10-B65CF8A44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80609" y="1686397"/>
            <a:ext cx="2411391" cy="431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858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839" y="1674752"/>
            <a:ext cx="8294276" cy="4678368"/>
          </a:xfrm>
          <a:solidFill>
            <a:schemeClr val="accent6">
              <a:lumMod val="20000"/>
              <a:lumOff val="80000"/>
              <a:alpha val="50234"/>
            </a:schemeClr>
          </a:solidFill>
        </p:spPr>
        <p:txBody>
          <a:bodyPr anchor="t">
            <a:no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Les programmes sont un </a:t>
            </a:r>
            <a:r>
              <a:rPr lang="fr-FR" altLang="fr-FR" sz="2400" b="1" dirty="0">
                <a:cs typeface="Times New Roman" panose="02020603050405020304" pitchFamily="18" charset="0"/>
              </a:rPr>
              <a:t>axe stratégique </a:t>
            </a:r>
            <a:r>
              <a:rPr lang="fr-FR" altLang="fr-FR" sz="2400" dirty="0">
                <a:cs typeface="Times New Roman" panose="02020603050405020304" pitchFamily="18" charset="0"/>
              </a:rPr>
              <a:t>de l’association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: </a:t>
            </a:r>
            <a:r>
              <a:rPr lang="fr-FR" altLang="fr-FR" sz="24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3 grands programmes « cantine » pour nos foyers regroupent # 2000 jeunes</a:t>
            </a:r>
          </a:p>
          <a:p>
            <a:pPr marL="800100" lvl="1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Le programme des hauts plateaux</a:t>
            </a:r>
          </a:p>
          <a:p>
            <a:pPr marL="800100" lvl="1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Le programme Hué</a:t>
            </a:r>
          </a:p>
          <a:p>
            <a:pPr marL="800100" lvl="1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Le programme autres régions du Vietnam </a:t>
            </a: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fr-FR" altLang="fr-FR" sz="20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Suivi</a:t>
            </a:r>
            <a:r>
              <a:rPr lang="fr-FR" altLang="fr-FR" sz="2000" dirty="0">
                <a:cs typeface="Times New Roman" panose="02020603050405020304" pitchFamily="18" charset="0"/>
              </a:rPr>
              <a:t>: Sai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Caractéristiques</a:t>
            </a:r>
            <a:r>
              <a:rPr lang="fr-FR" altLang="fr-FR" sz="2000" dirty="0">
                <a:cs typeface="Times New Roman" panose="02020603050405020304" pitchFamily="18" charset="0"/>
              </a:rPr>
              <a:t>: Minorités ethniques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Statut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Recherche de financement</a:t>
            </a:r>
          </a:p>
          <a:p>
            <a:pPr>
              <a:lnSpc>
                <a:spcPct val="17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b="1" dirty="0">
              <a:solidFill>
                <a:srgbClr val="C00000"/>
              </a:solidFill>
            </a:endParaRPr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6866630" y="651189"/>
            <a:ext cx="3031289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Projets Nutrition</a:t>
            </a:r>
            <a:endParaRPr lang="fr-FR" sz="32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651984" y="120252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550551" y="3719358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FBDF30-334F-F244-822A-7D37E1F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49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44F535-A90A-8A49-99EB-32349C4991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0A04372-238B-7C40-97F7-9D6FA752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78A4F43D-5A56-DF40-BBF2-B25A0C98E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79945"/>
            <a:ext cx="5908589" cy="826677"/>
          </a:xfrm>
          <a:solidFill>
            <a:schemeClr val="bg1">
              <a:alpha val="80159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</a:t>
            </a:r>
          </a:p>
        </p:txBody>
      </p:sp>
      <p:grpSp>
        <p:nvGrpSpPr>
          <p:cNvPr id="18" name="Groupe 8">
            <a:extLst>
              <a:ext uri="{FF2B5EF4-FFF2-40B4-BE49-F238E27FC236}">
                <a16:creationId xmlns:a16="http://schemas.microsoft.com/office/drawing/2014/main" id="{F2DC3709-F8B1-4940-A1D3-78159EF848C4}"/>
              </a:ext>
            </a:extLst>
          </p:cNvPr>
          <p:cNvGrpSpPr/>
          <p:nvPr/>
        </p:nvGrpSpPr>
        <p:grpSpPr>
          <a:xfrm>
            <a:off x="359766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C39715C-04A4-0F49-9D52-997E914FEC69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B9832F1-3941-1F4F-A5FE-5C5D94CD9C5B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5919E07-12D9-7FEA-1A03-9F0FA4040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80609" y="1854222"/>
            <a:ext cx="2411391" cy="431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47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31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4"/>
            <a:ext cx="6117404" cy="1088357"/>
          </a:xfrm>
          <a:solidFill>
            <a:schemeClr val="bg1">
              <a:alpha val="79933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Rapport financier 2024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62430" y="2513074"/>
            <a:ext cx="6687089" cy="3529380"/>
          </a:xfrm>
          <a:solidFill>
            <a:schemeClr val="accent6">
              <a:lumMod val="20000"/>
              <a:lumOff val="80000"/>
              <a:alpha val="45000"/>
            </a:schemeClr>
          </a:solidFill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endParaRPr lang="fr-FR" altLang="fr-FR" dirty="0"/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fr-FR" altLang="fr-FR" dirty="0"/>
          </a:p>
          <a:p>
            <a:pPr lvl="2" eaLnBrk="1" hangingPunct="1">
              <a:lnSpc>
                <a:spcPct val="150000"/>
              </a:lnSpc>
              <a:buFont typeface="Wingdings" pitchFamily="2" charset="2"/>
              <a:buNone/>
            </a:pPr>
            <a:endParaRPr lang="fr-FR" altLang="fr-FR" sz="2400" dirty="0"/>
          </a:p>
          <a:p>
            <a:pPr lvl="2" eaLnBrk="1" hangingPunct="1">
              <a:lnSpc>
                <a:spcPct val="80000"/>
              </a:lnSpc>
            </a:pPr>
            <a:endParaRPr lang="fr-FR" altLang="fr-FR" sz="2400" dirty="0"/>
          </a:p>
        </p:txBody>
      </p:sp>
      <p:pic>
        <p:nvPicPr>
          <p:cNvPr id="22531" name="Picture 4" descr="logo_EDV_m">
            <a:extLst>
              <a:ext uri="{FF2B5EF4-FFF2-40B4-BE49-F238E27FC236}">
                <a16:creationId xmlns:a16="http://schemas.microsoft.com/office/drawing/2014/main" id="{BFE35194-FFCD-DA49-94C8-B9DA0C8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4832" y="40606"/>
            <a:ext cx="2257168" cy="124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0" y="1546226"/>
            <a:ext cx="7053185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>
            <a:off x="-166819" y="4160376"/>
            <a:ext cx="4423720" cy="23477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5CAA3F57-53B3-764F-B16E-69056E264F90}"/>
              </a:ext>
            </a:extLst>
          </p:cNvPr>
          <p:cNvSpPr txBox="1">
            <a:spLocks noChangeArrowheads="1"/>
          </p:cNvSpPr>
          <p:nvPr/>
        </p:nvSpPr>
        <p:spPr>
          <a:xfrm>
            <a:off x="2247900" y="2280159"/>
            <a:ext cx="6601619" cy="3885408"/>
          </a:xfrm>
          <a:prstGeom prst="rect">
            <a:avLst/>
          </a:prstGeom>
          <a:solidFill>
            <a:schemeClr val="accent6">
              <a:lumMod val="20000"/>
              <a:lumOff val="80000"/>
              <a:alpha val="50148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300000"/>
              </a:lnSpc>
              <a:buFontTx/>
              <a:buNone/>
            </a:pPr>
            <a:r>
              <a:rPr lang="fr-FR" altLang="fr-FR" dirty="0"/>
              <a:t>Principaux Indicateurs</a:t>
            </a:r>
          </a:p>
          <a:p>
            <a:pPr algn="just">
              <a:lnSpc>
                <a:spcPct val="300000"/>
              </a:lnSpc>
              <a:buFontTx/>
              <a:buNone/>
            </a:pPr>
            <a:r>
              <a:rPr lang="fr-FR" altLang="fr-FR" dirty="0"/>
              <a:t>Comptes 2024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46FEB16-AE68-D749-ADA9-2131EA23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66544B8-03F3-5E49-94AB-DB9FC7E756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086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28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A38AC-86A6-8C7D-2D54-CB87B346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, nourriture, habits, Visage humain&#10;&#10;Le contenu généré par l’IA peut être incorrect.">
            <a:extLst>
              <a:ext uri="{FF2B5EF4-FFF2-40B4-BE49-F238E27FC236}">
                <a16:creationId xmlns:a16="http://schemas.microsoft.com/office/drawing/2014/main" id="{2F0B5E7D-4B63-75C6-6A6E-4106524AC5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Image 1" descr="Une image contenant personne, habits, Visage humain, nourriture&#10;&#10;Le contenu généré par l’IA peut être incorrect.">
            <a:extLst>
              <a:ext uri="{FF2B5EF4-FFF2-40B4-BE49-F238E27FC236}">
                <a16:creationId xmlns:a16="http://schemas.microsoft.com/office/drawing/2014/main" id="{FC139E0C-76B1-7ABB-40D2-1A2AB29EE4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0333" y="5016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B69980-D582-B84A-A0A4-943D27C78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08204" y="6356350"/>
            <a:ext cx="1645596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678F104-D591-2D4C-BE43-B61AB17B6500}" type="slidenum">
              <a:rPr 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50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B377449-64F4-AD8D-55FE-CEC676295BA5}"/>
              </a:ext>
            </a:extLst>
          </p:cNvPr>
          <p:cNvSpPr txBox="1"/>
          <p:nvPr/>
        </p:nvSpPr>
        <p:spPr>
          <a:xfrm>
            <a:off x="8581655" y="5016"/>
            <a:ext cx="3610325" cy="967957"/>
          </a:xfrm>
          <a:prstGeom prst="rect">
            <a:avLst/>
          </a:prstGeom>
          <a:solidFill>
            <a:schemeClr val="bg1">
              <a:alpha val="7016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Foyer de Ia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</a:rPr>
              <a:t>Pior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 et Ia Lau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105 jeunes du CP à la troisième</a:t>
            </a:r>
          </a:p>
        </p:txBody>
      </p:sp>
    </p:spTree>
    <p:extLst>
      <p:ext uri="{BB962C8B-B14F-4D97-AF65-F5344CB8AC3E}">
        <p14:creationId xmlns:p14="http://schemas.microsoft.com/office/powerpoint/2010/main" val="11802483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274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B2171-E4D9-9EC5-80B1-C7F20172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D1A511-0DE1-EADF-00F8-B60A5DB4D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264108" y="977857"/>
            <a:ext cx="5668684" cy="5743618"/>
          </a:xfrm>
          <a:prstGeom prst="rect">
            <a:avLst/>
          </a:prstGeom>
        </p:spPr>
      </p:pic>
      <p:pic>
        <p:nvPicPr>
          <p:cNvPr id="23" name="Image 22" descr="Une image contenant personne, habits, Visage humain, Partage&#10;&#10;Le contenu généré par l’IA peut être incorrect.">
            <a:extLst>
              <a:ext uri="{FF2B5EF4-FFF2-40B4-BE49-F238E27FC236}">
                <a16:creationId xmlns:a16="http://schemas.microsoft.com/office/drawing/2014/main" id="{FF00E791-CC10-FE7D-5685-CBAE979CF9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977857"/>
            <a:ext cx="5674893" cy="5743618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436768-4A43-C69B-551E-BD158D98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en-US" smtClean="0"/>
              <a:pPr>
                <a:spcAft>
                  <a:spcPts val="600"/>
                </a:spcAft>
              </a:pPr>
              <a:t>51</a:t>
            </a:fld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5D819F-71E8-4126-78F4-63C2A5A61846}"/>
              </a:ext>
            </a:extLst>
          </p:cNvPr>
          <p:cNvSpPr txBox="1"/>
          <p:nvPr/>
        </p:nvSpPr>
        <p:spPr>
          <a:xfrm>
            <a:off x="264108" y="0"/>
            <a:ext cx="3506534" cy="967957"/>
          </a:xfrm>
          <a:prstGeom prst="rect">
            <a:avLst/>
          </a:prstGeom>
          <a:solidFill>
            <a:schemeClr val="accent6">
              <a:lumMod val="40000"/>
              <a:lumOff val="60000"/>
              <a:alpha val="59634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</a:rPr>
              <a:t>K’Nai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 et Ia Le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Déjeuner pour 140 enfants</a:t>
            </a:r>
          </a:p>
        </p:txBody>
      </p:sp>
    </p:spTree>
    <p:extLst>
      <p:ext uri="{BB962C8B-B14F-4D97-AF65-F5344CB8AC3E}">
        <p14:creationId xmlns:p14="http://schemas.microsoft.com/office/powerpoint/2010/main" val="14751278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BC11E3-FF2B-0EF2-D491-147A2E5CA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habits, personne, Visage humain, intérieur&#10;&#10;Le contenu généré par l’IA peut être incorrect.">
            <a:extLst>
              <a:ext uri="{FF2B5EF4-FFF2-40B4-BE49-F238E27FC236}">
                <a16:creationId xmlns:a16="http://schemas.microsoft.com/office/drawing/2014/main" id="{7F5ECA1E-2223-9BFB-AB02-A1502CCBB6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8450297" cy="6857990"/>
          </a:xfrm>
          <a:prstGeom prst="rect">
            <a:avLst/>
          </a:prstGeom>
          <a:effectLst>
            <a:glow>
              <a:schemeClr val="bg2">
                <a:alpha val="44363"/>
              </a:schemeClr>
            </a:glow>
            <a:outerShdw blurRad="50800" dist="50800" dir="5400000" sx="1000" sy="1000" algn="ctr" rotWithShape="0">
              <a:schemeClr val="bg2">
                <a:alpha val="20070"/>
              </a:schemeClr>
            </a:outerShdw>
            <a:reflection endPos="0" dist="50800" dir="5400000" sy="-100000" algn="bl" rotWithShape="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4F7493B-77FC-A00B-BFA5-73ED6AE5F969}"/>
              </a:ext>
            </a:extLst>
          </p:cNvPr>
          <p:cNvSpPr txBox="1"/>
          <p:nvPr/>
        </p:nvSpPr>
        <p:spPr>
          <a:xfrm>
            <a:off x="177721" y="199506"/>
            <a:ext cx="4619621" cy="931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Foyer de Próh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120 jeunes du CP à la </a:t>
            </a:r>
            <a:r>
              <a:rPr lang="en-US" sz="2000" dirty="0" err="1">
                <a:solidFill>
                  <a:schemeClr val="bg1"/>
                </a:solidFill>
              </a:rPr>
              <a:t>terminale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44F084-65F5-A84D-BC33-E8CEDEA5E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Image 2" descr="Une image contenant Visage humain, personne, jeune enfant, habits&#10;&#10;Le contenu généré par l’IA peut être incorrect.">
            <a:extLst>
              <a:ext uri="{FF2B5EF4-FFF2-40B4-BE49-F238E27FC236}">
                <a16:creationId xmlns:a16="http://schemas.microsoft.com/office/drawing/2014/main" id="{C7822F7E-16A2-1FF4-6C21-C928F044A1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83574" y="10"/>
            <a:ext cx="5485520" cy="685798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glow>
              <a:schemeClr val="accent1"/>
            </a:glow>
            <a:outerShdw dist="50800" sx="1000" sy="1000" algn="ctr" rotWithShape="0">
              <a:schemeClr val="bg2"/>
            </a:outerShdw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</p:pic>
    </p:spTree>
    <p:extLst>
      <p:ext uri="{BB962C8B-B14F-4D97-AF65-F5344CB8AC3E}">
        <p14:creationId xmlns:p14="http://schemas.microsoft.com/office/powerpoint/2010/main" val="5593175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043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02EB05-D3A7-8FF3-4126-0F5D47840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E97CB2-4351-F6FB-91EB-45821ADFE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53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49CA51-8524-6EDC-E052-FB725CA46CEF}"/>
              </a:ext>
            </a:extLst>
          </p:cNvPr>
          <p:cNvSpPr txBox="1"/>
          <p:nvPr/>
        </p:nvSpPr>
        <p:spPr>
          <a:xfrm>
            <a:off x="103415" y="290164"/>
            <a:ext cx="3914749" cy="967957"/>
          </a:xfrm>
          <a:prstGeom prst="rect">
            <a:avLst/>
          </a:prstGeom>
          <a:solidFill>
            <a:schemeClr val="accent6">
              <a:lumMod val="60000"/>
              <a:lumOff val="40000"/>
              <a:alpha val="59726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Foyer de Pa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</a:rPr>
              <a:t>Kon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, au nord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30 jeunes de la 3</a:t>
            </a:r>
            <a:r>
              <a:rPr lang="fr-FR" sz="2000" baseline="30000" dirty="0">
                <a:solidFill>
                  <a:schemeClr val="accent6">
                    <a:lumMod val="50000"/>
                  </a:schemeClr>
                </a:solidFill>
              </a:rPr>
              <a:t>ème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 à la terminale</a:t>
            </a:r>
          </a:p>
        </p:txBody>
      </p:sp>
      <p:pic>
        <p:nvPicPr>
          <p:cNvPr id="7" name="Image 6" descr="Une image contenant habits, personne, Visage humain, mur&#10;&#10;Le contenu généré par l’IA peut être incorrect.">
            <a:extLst>
              <a:ext uri="{FF2B5EF4-FFF2-40B4-BE49-F238E27FC236}">
                <a16:creationId xmlns:a16="http://schemas.microsoft.com/office/drawing/2014/main" id="{5BC006BF-1ED4-145C-019D-00286E4B02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5" y="1805546"/>
            <a:ext cx="5992585" cy="40693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05AE24-1440-8A5F-E4ED-493459668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337" y="1805546"/>
            <a:ext cx="5774575" cy="408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249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C50C99-1B1E-313C-A3A8-0E97DC6A5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955A3692-6140-6EE0-3FD2-E31E621CDF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76379" y="1683182"/>
            <a:ext cx="10231395" cy="4309404"/>
          </a:xfrm>
          <a:solidFill>
            <a:schemeClr val="accent6">
              <a:lumMod val="20000"/>
              <a:lumOff val="80000"/>
              <a:alpha val="50040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EDV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Achat d’une machine à laver 18 Kg et d’un autocuiseur de 50l à </a:t>
            </a:r>
            <a:r>
              <a:rPr lang="fr-FR" altLang="fr-FR" sz="20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Proh</a:t>
            </a:r>
            <a:endParaRPr lang="fr-FR" altLang="fr-FR" sz="2000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Equipement  de l’école du cœur de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Liêng </a:t>
            </a:r>
            <a:r>
              <a:rPr lang="fr-FR" altLang="fr-FR" sz="20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Trang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: 50 chaises, 25 tables et 2 balançoires 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Matériel médical pour le dispensaire de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An </a:t>
            </a:r>
            <a:r>
              <a:rPr lang="fr-FR" altLang="fr-FR" sz="20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Khoái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fr-FR" altLang="fr-FR" sz="2000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Achat de 4 pianos numériques à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Hội An </a:t>
            </a:r>
            <a:endParaRPr lang="fr-FR" altLang="fr-FR" sz="2000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fr-FR" altLang="fr-FR" sz="18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Suivi</a:t>
            </a:r>
            <a:r>
              <a:rPr lang="fr-FR" altLang="fr-FR" sz="2000" dirty="0">
                <a:cs typeface="Times New Roman" panose="02020603050405020304" pitchFamily="18" charset="0"/>
              </a:rPr>
              <a:t>: Sai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</a:t>
            </a:r>
            <a:r>
              <a:rPr lang="fr-FR" altLang="fr-FR" sz="2000" dirty="0">
                <a:cs typeface="Times New Roman" panose="02020603050405020304" pitchFamily="18" charset="0"/>
              </a:rPr>
              <a:t>: Minorités ethniques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Statut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Recherche de financement</a:t>
            </a:r>
          </a:p>
          <a:p>
            <a:pPr>
              <a:lnSpc>
                <a:spcPct val="17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b="1" dirty="0">
              <a:solidFill>
                <a:srgbClr val="C00000"/>
              </a:solidFill>
            </a:endParaRPr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509E8F8-9E0B-3E93-971D-F85294547233}"/>
              </a:ext>
            </a:extLst>
          </p:cNvPr>
          <p:cNvSpPr txBox="1"/>
          <p:nvPr/>
        </p:nvSpPr>
        <p:spPr>
          <a:xfrm>
            <a:off x="7044402" y="572350"/>
            <a:ext cx="3134314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59854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“ 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Petits 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rojets”</a:t>
            </a:r>
            <a:endParaRPr lang="fr-FR" sz="32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4721DF01-30BA-7F68-4BFC-CE8AEB9390AC}"/>
              </a:ext>
            </a:extLst>
          </p:cNvPr>
          <p:cNvSpPr/>
          <p:nvPr/>
        </p:nvSpPr>
        <p:spPr>
          <a:xfrm>
            <a:off x="-651984" y="120252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33EABED9-B963-0B3A-ECFB-58492DE8F5D4}"/>
              </a:ext>
            </a:extLst>
          </p:cNvPr>
          <p:cNvSpPr/>
          <p:nvPr/>
        </p:nvSpPr>
        <p:spPr>
          <a:xfrm rot="5400000" flipV="1">
            <a:off x="-1709893" y="3731919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057AB9-586D-CE13-C4B4-81950DEFC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54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76CDFB5-753B-58A0-6126-943ABC8244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87DE72B8-B9EB-31DE-EA65-426F20575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CF8E6887-71A7-CF0C-F607-277420D4FE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79945"/>
            <a:ext cx="5908589" cy="826677"/>
          </a:xfrm>
          <a:solidFill>
            <a:schemeClr val="bg1">
              <a:alpha val="80245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</a:t>
            </a:r>
          </a:p>
        </p:txBody>
      </p:sp>
      <p:grpSp>
        <p:nvGrpSpPr>
          <p:cNvPr id="18" name="Groupe 8">
            <a:extLst>
              <a:ext uri="{FF2B5EF4-FFF2-40B4-BE49-F238E27FC236}">
                <a16:creationId xmlns:a16="http://schemas.microsoft.com/office/drawing/2014/main" id="{F04FF180-531F-4374-7E87-8AFA91402063}"/>
              </a:ext>
            </a:extLst>
          </p:cNvPr>
          <p:cNvGrpSpPr/>
          <p:nvPr/>
        </p:nvGrpSpPr>
        <p:grpSpPr>
          <a:xfrm>
            <a:off x="165541" y="1738445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0774C71-6619-355D-A249-188B3E98F68B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85DB482-2659-9C5A-980E-1303539D51CB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05899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83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AA25EB-1320-6002-AB24-388B50932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01FBD68-ADE2-BB95-B574-A5AB2CDEB8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8163098" y="45779"/>
            <a:ext cx="3683913" cy="3036324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C391AB-69D1-001A-FFF9-369A07C7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6FA1CD-4743-1FF6-A512-892B51A1F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29" y="47122"/>
            <a:ext cx="7880465" cy="378509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6" name="Image 5" descr="Une image contenant meubles, intérieur, salle de classe, personne&#10;&#10;Le contenu généré par l’IA peut être incorrect.">
            <a:extLst>
              <a:ext uri="{FF2B5EF4-FFF2-40B4-BE49-F238E27FC236}">
                <a16:creationId xmlns:a16="http://schemas.microsoft.com/office/drawing/2014/main" id="{318B148D-F2EE-7EB6-21B6-46A3879F0E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5783853" y="3173968"/>
            <a:ext cx="6063158" cy="3560615"/>
          </a:xfrm>
          <a:prstGeom prst="rect">
            <a:avLst/>
          </a:prstGeom>
        </p:spPr>
      </p:pic>
      <p:pic>
        <p:nvPicPr>
          <p:cNvPr id="9" name="Image 8" descr="Une image contenant appareil de cuisine, plein air, sol, argent&#10;&#10;Le contenu généré par l’IA peut être incorrect.">
            <a:extLst>
              <a:ext uri="{FF2B5EF4-FFF2-40B4-BE49-F238E27FC236}">
                <a16:creationId xmlns:a16="http://schemas.microsoft.com/office/drawing/2014/main" id="{8BA42206-4BEF-85DB-BAD7-1666CD4F50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75" y="3940233"/>
            <a:ext cx="2463051" cy="29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584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1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DCD79A-818E-B46B-874D-C51F92D09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E94BF470-F181-196B-5857-75A486B93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58189" y="2033337"/>
            <a:ext cx="7214273" cy="1395663"/>
          </a:xfrm>
          <a:solidFill>
            <a:schemeClr val="bg1">
              <a:alpha val="80386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/>
          <a:p>
            <a:pPr algn="ctr" eaLnBrk="1" hangingPunct="1"/>
            <a:r>
              <a:rPr lang="fr-FR" altLang="fr-FR" sz="6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Nouveaux</a:t>
            </a:r>
            <a:r>
              <a:rPr lang="fr-FR" altLang="fr-FR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fr-FR" sz="6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Projets</a:t>
            </a:r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6D6D1D5A-AAEC-ADE8-CAE5-A5FC0A43A412}"/>
              </a:ext>
            </a:extLst>
          </p:cNvPr>
          <p:cNvSpPr/>
          <p:nvPr/>
        </p:nvSpPr>
        <p:spPr>
          <a:xfrm>
            <a:off x="2770372" y="3761273"/>
            <a:ext cx="6153433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2DE04AF-06FF-192E-9B00-9A82FE56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56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4DA6095-786C-F13C-AC39-C25647AB7C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81306"/>
            <a:ext cx="1631576" cy="589442"/>
          </a:xfrm>
          <a:prstGeom prst="rect">
            <a:avLst/>
          </a:prstGeom>
        </p:spPr>
      </p:pic>
      <p:pic>
        <p:nvPicPr>
          <p:cNvPr id="11" name="Picture 4" descr="logo_EDV_m">
            <a:extLst>
              <a:ext uri="{FF2B5EF4-FFF2-40B4-BE49-F238E27FC236}">
                <a16:creationId xmlns:a16="http://schemas.microsoft.com/office/drawing/2014/main" id="{66807BE8-F42F-39B5-8E59-0638964C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2894" y="0"/>
            <a:ext cx="2259106" cy="124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4157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BB32A4-695F-BA4C-A69E-8B09273E1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14" y="382301"/>
            <a:ext cx="9497786" cy="944438"/>
          </a:xfrm>
          <a:solidFill>
            <a:schemeClr val="bg1">
              <a:alpha val="80455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Le </a:t>
            </a:r>
            <a:r>
              <a:rPr lang="fr-FR" sz="4000" b="1" dirty="0">
                <a:solidFill>
                  <a:schemeClr val="accent6">
                    <a:lumMod val="50000"/>
                  </a:schemeClr>
                </a:solidFill>
              </a:rPr>
              <a:t>parrainage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 est au cœur de notre action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A4AF674E-0CC4-6146-ADEB-FCB4C4D0D7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414" y="1825625"/>
            <a:ext cx="3429000" cy="4351338"/>
          </a:xfrm>
          <a:solidFill>
            <a:schemeClr val="accent6">
              <a:lumMod val="20000"/>
              <a:lumOff val="80000"/>
              <a:alpha val="2021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L’éducation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 est un moyen de lutter contre toutes les formes de 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pauvreté</a:t>
            </a:r>
            <a:br>
              <a:rPr lang="fr-FR" sz="3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endParaRPr lang="fr-FR" sz="36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CA29C18B-7601-7E47-9563-EE48ED635D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30D20D-23FC-124F-9AB6-18E07DD82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57</a:t>
            </a:fld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8D211FA3-69DA-DA42-B1A5-A0730A811EE1}"/>
              </a:ext>
            </a:extLst>
          </p:cNvPr>
          <p:cNvSpPr/>
          <p:nvPr/>
        </p:nvSpPr>
        <p:spPr>
          <a:xfrm>
            <a:off x="-1063981" y="1329318"/>
            <a:ext cx="12151081" cy="316881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contenu 7">
            <a:extLst>
              <a:ext uri="{FF2B5EF4-FFF2-40B4-BE49-F238E27FC236}">
                <a16:creationId xmlns:a16="http://schemas.microsoft.com/office/drawing/2014/main" id="{D44DE878-B7F4-FD4C-935C-6D14F87EF558}"/>
              </a:ext>
            </a:extLst>
          </p:cNvPr>
          <p:cNvSpPr txBox="1">
            <a:spLocks/>
          </p:cNvSpPr>
          <p:nvPr/>
        </p:nvSpPr>
        <p:spPr>
          <a:xfrm>
            <a:off x="4433972" y="1646199"/>
            <a:ext cx="7404242" cy="483624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fr-FR" sz="4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Le parrainage</a:t>
            </a:r>
          </a:p>
          <a:p>
            <a:pPr>
              <a:lnSpc>
                <a:spcPct val="120000"/>
              </a:lnSpc>
            </a:pP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aide les jeunes à accéder à une éducation de qualité, </a:t>
            </a:r>
          </a:p>
          <a:p>
            <a:pPr>
              <a:lnSpc>
                <a:spcPct val="120000"/>
              </a:lnSpc>
            </a:pP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 donne les moyens 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-  d’avoir de 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meilleures conditions de travail</a:t>
            </a:r>
            <a:br>
              <a:rPr lang="fr-FR" sz="3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-  d’obtenir un 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emploi décent 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et devenir autonomes 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-  d’être 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acteur de leur avenir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, particulièrement pour les  femmes.</a:t>
            </a:r>
          </a:p>
        </p:txBody>
      </p:sp>
      <p:sp>
        <p:nvSpPr>
          <p:cNvPr id="12" name="Moins 11">
            <a:extLst>
              <a:ext uri="{FF2B5EF4-FFF2-40B4-BE49-F238E27FC236}">
                <a16:creationId xmlns:a16="http://schemas.microsoft.com/office/drawing/2014/main" id="{B590B910-903E-2946-827E-82643C913F68}"/>
              </a:ext>
            </a:extLst>
          </p:cNvPr>
          <p:cNvSpPr/>
          <p:nvPr/>
        </p:nvSpPr>
        <p:spPr>
          <a:xfrm rot="5400000">
            <a:off x="1340594" y="3881016"/>
            <a:ext cx="5666198" cy="287771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586B34-4D6C-783C-7FFF-FE001C3BD7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6236"/>
            <a:ext cx="1534886" cy="55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121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24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26058" y="1846584"/>
            <a:ext cx="7315975" cy="3928559"/>
          </a:xfrm>
          <a:solidFill>
            <a:schemeClr val="accent6">
              <a:lumMod val="20000"/>
              <a:lumOff val="80000"/>
              <a:alpha val="49946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dirty="0">
                <a:cs typeface="Times New Roman" panose="02020603050405020304" pitchFamily="18" charset="0"/>
              </a:rPr>
              <a:t> : </a:t>
            </a:r>
            <a:r>
              <a:rPr lang="fr-FR" altLang="fr-FR" sz="2000" dirty="0">
                <a:cs typeface="Times New Roman" panose="02020603050405020304" pitchFamily="18" charset="0"/>
              </a:rPr>
              <a:t>Situé </a:t>
            </a:r>
            <a:r>
              <a:rPr lang="fr-FR" sz="2000" dirty="0">
                <a:solidFill>
                  <a:schemeClr val="tx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dans le delta du Mékong au nord-est de </a:t>
            </a:r>
            <a:r>
              <a:rPr lang="fr-FR" sz="20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RẠCH GIÁ, province de KIÊN GIANG</a:t>
            </a:r>
            <a:endParaRPr lang="fr-FR" sz="2000" dirty="0">
              <a:solidFill>
                <a:schemeClr val="tx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Parrainage collectif pour un foyer accueillant 40 jeunes abandonnés par leur famille -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Suivi: </a:t>
            </a:r>
            <a:r>
              <a:rPr lang="fr-FR" altLang="fr-FR" sz="2000" dirty="0">
                <a:cs typeface="Times New Roman" panose="02020603050405020304" pitchFamily="18" charset="0"/>
              </a:rPr>
              <a:t>Congrégation SPC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Enfants abandonnés par leurs familles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Statut </a:t>
            </a:r>
            <a:r>
              <a:rPr lang="fr-FR" altLang="fr-FR" sz="2000" dirty="0">
                <a:cs typeface="Times New Roman" panose="02020603050405020304" pitchFamily="18" charset="0"/>
              </a:rPr>
              <a:t>: Recherche de financement et de parrains/marraines</a:t>
            </a:r>
            <a:r>
              <a:rPr lang="fr-FR" altLang="fr-FR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000" b="1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7274193" y="578568"/>
            <a:ext cx="1767840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3200" b="1" dirty="0" err="1">
                <a:solidFill>
                  <a:srgbClr val="C00000"/>
                </a:solidFill>
                <a:latin typeface="+mj-lt"/>
              </a:rPr>
              <a:t>Kênh</a:t>
            </a:r>
            <a:r>
              <a:rPr lang="fr-FR" sz="3200" b="1" dirty="0">
                <a:solidFill>
                  <a:srgbClr val="C00000"/>
                </a:solidFill>
                <a:latin typeface="+mj-lt"/>
              </a:rPr>
              <a:t> 7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523163" y="1185599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491294" y="3645346"/>
            <a:ext cx="5868052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2809E1-99BF-3242-95B3-DE8AD371F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58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9B2159-5FEE-6545-96A5-942567C869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920451D-B422-5C4B-B560-326A3F20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BFED97-41ED-DC24-C854-8D1767E50713}"/>
              </a:ext>
            </a:extLst>
          </p:cNvPr>
          <p:cNvSpPr txBox="1">
            <a:spLocks noChangeArrowheads="1"/>
          </p:cNvSpPr>
          <p:nvPr/>
        </p:nvSpPr>
        <p:spPr>
          <a:xfrm>
            <a:off x="458054" y="314410"/>
            <a:ext cx="5908589" cy="826677"/>
          </a:xfrm>
          <a:prstGeom prst="rect">
            <a:avLst/>
          </a:prstGeom>
          <a:solidFill>
            <a:schemeClr val="bg1">
              <a:alpha val="80069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Parrainages au Sud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907BD4-54A9-80CF-FB2B-FB58CBAB60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029" y="1223927"/>
            <a:ext cx="2383971" cy="4954135"/>
          </a:xfrm>
          <a:prstGeom prst="rect">
            <a:avLst/>
          </a:prstGeom>
        </p:spPr>
      </p:pic>
      <p:grpSp>
        <p:nvGrpSpPr>
          <p:cNvPr id="5" name="Groupe 8">
            <a:extLst>
              <a:ext uri="{FF2B5EF4-FFF2-40B4-BE49-F238E27FC236}">
                <a16:creationId xmlns:a16="http://schemas.microsoft.com/office/drawing/2014/main" id="{179E55ED-0096-29DA-8158-D404CAB55D72}"/>
              </a:ext>
            </a:extLst>
          </p:cNvPr>
          <p:cNvGrpSpPr/>
          <p:nvPr/>
        </p:nvGrpSpPr>
        <p:grpSpPr>
          <a:xfrm>
            <a:off x="164387" y="1808252"/>
            <a:ext cx="1087505" cy="1109608"/>
            <a:chOff x="-2296296" y="1645610"/>
            <a:chExt cx="1026945" cy="982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D2AEFB1D-B5D3-61C6-7490-1011CBE6833D}"/>
                </a:ext>
              </a:extLst>
            </p:cNvPr>
            <p:cNvSpPr/>
            <p:nvPr/>
          </p:nvSpPr>
          <p:spPr bwMode="auto">
            <a:xfrm>
              <a:off x="-2296296" y="1645610"/>
              <a:ext cx="1026945" cy="98267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D4990CB-D6B8-86FD-585A-58583F54FC1C}"/>
                </a:ext>
              </a:extLst>
            </p:cNvPr>
            <p:cNvSpPr txBox="1"/>
            <p:nvPr/>
          </p:nvSpPr>
          <p:spPr>
            <a:xfrm>
              <a:off x="-2236594" y="1956009"/>
              <a:ext cx="913495" cy="4165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6322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habits, personne, garçon, fille&#10;&#10;Le contenu généré par l’IA peut être incorrect.">
            <a:extLst>
              <a:ext uri="{FF2B5EF4-FFF2-40B4-BE49-F238E27FC236}">
                <a16:creationId xmlns:a16="http://schemas.microsoft.com/office/drawing/2014/main" id="{C5A9EF98-860C-5408-3A61-363F9300CB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  <a:effectLst>
            <a:glow>
              <a:schemeClr val="bg2"/>
            </a:glow>
            <a:outerShdw dist="50800" sx="1000" sy="1000" algn="ctr" rotWithShape="0">
              <a:srgbClr val="000000"/>
            </a:outerShdw>
          </a:effectLst>
        </p:spPr>
      </p:pic>
      <p:pic>
        <p:nvPicPr>
          <p:cNvPr id="8" name="Image 7" descr="Une image contenant Visage humain, personne, habits, sourire&#10;&#10;Le contenu généré par l’IA peut être incorrect.">
            <a:extLst>
              <a:ext uri="{FF2B5EF4-FFF2-40B4-BE49-F238E27FC236}">
                <a16:creationId xmlns:a16="http://schemas.microsoft.com/office/drawing/2014/main" id="{9CD51A9C-6316-29FB-8675-F9495F57A7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4910" y="2790003"/>
            <a:ext cx="5283866" cy="4067997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3C24CD7-2D66-DD45-B46A-2531D1403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48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77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5800344" cy="826677"/>
          </a:xfrm>
          <a:solidFill>
            <a:schemeClr val="bg1">
              <a:alpha val="81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Principaux indicateurs</a:t>
            </a:r>
            <a:endParaRPr lang="fr-FR" altLang="fr-FR" sz="220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62431" y="1804086"/>
            <a:ext cx="7228705" cy="4361936"/>
          </a:xfrm>
          <a:solidFill>
            <a:schemeClr val="accent6">
              <a:lumMod val="20000"/>
              <a:lumOff val="80000"/>
              <a:alpha val="49873"/>
            </a:schemeClr>
          </a:solidFill>
        </p:spPr>
        <p:txBody>
          <a:bodyPr>
            <a:normAutofit lnSpcReduction="10000"/>
          </a:bodyPr>
          <a:lstStyle/>
          <a:p>
            <a:pPr lvl="1" eaLnBrk="1" hangingPunct="1">
              <a:lnSpc>
                <a:spcPct val="80000"/>
              </a:lnSpc>
            </a:pPr>
            <a:endParaRPr lang="fr-FR" altLang="fr-FR" dirty="0"/>
          </a:p>
          <a:p>
            <a:pPr algn="just">
              <a:lnSpc>
                <a:spcPct val="150000"/>
              </a:lnSpc>
              <a:spcBef>
                <a:spcPct val="0"/>
              </a:spcBef>
              <a:buFont typeface="Marlett" pitchFamily="2" charset="2"/>
              <a:buChar char="a"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744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adhérents 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Marlett" pitchFamily="2" charset="2"/>
              <a:buChar char="a"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943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bienfaiteurs (reçus fiscaux 2024)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Marlett" pitchFamily="2" charset="2"/>
              <a:buChar char="a"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775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parrains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Marlett" pitchFamily="2" charset="2"/>
              <a:buChar char="a"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3059 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filleuls (880 individuels, 2179 collectifs)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Marlett" pitchFamily="2" charset="2"/>
              <a:buChar char="a"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44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programmes de parrainages individuels actifs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Marlett" pitchFamily="2" charset="2"/>
              <a:buChar char="a"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53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programmes de parrainages collectifs actifs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Marlett" pitchFamily="2" charset="2"/>
              <a:buChar char="a"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100 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constructions depuis 1999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Marlett" pitchFamily="2" charset="2"/>
              <a:buChar char="a"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27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dispensaires équipés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					</a:t>
            </a:r>
            <a:endParaRPr lang="fr-FR" altLang="fr-FR" sz="2400" dirty="0"/>
          </a:p>
          <a:p>
            <a:pPr marL="914400" lvl="2" indent="0" eaLnBrk="1" hangingPunct="1">
              <a:lnSpc>
                <a:spcPct val="80000"/>
              </a:lnSpc>
              <a:buNone/>
            </a:pPr>
            <a:endParaRPr lang="fr-FR" altLang="fr-FR" sz="2400" dirty="0"/>
          </a:p>
        </p:txBody>
      </p:sp>
      <p:pic>
        <p:nvPicPr>
          <p:cNvPr id="22531" name="Picture 4" descr="logo_EDV_m">
            <a:extLst>
              <a:ext uri="{FF2B5EF4-FFF2-40B4-BE49-F238E27FC236}">
                <a16:creationId xmlns:a16="http://schemas.microsoft.com/office/drawing/2014/main" id="{BFE35194-FFCD-DA49-94C8-B9DA0C8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4538" y="-56069"/>
            <a:ext cx="255746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98623" y="1177419"/>
            <a:ext cx="7053185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>
            <a:off x="-869390" y="3826179"/>
            <a:ext cx="5767081" cy="296561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51DE02-BFD3-D24D-825D-EC3F0946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8ED2D04-E5B1-794B-82BC-C82341C6B9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240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E2C487-84AB-8F04-8FC9-0BB7C9E7D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C7634351-C990-7EEF-65E4-CE01807276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38811" y="1808252"/>
            <a:ext cx="7470503" cy="3790878"/>
          </a:xfrm>
          <a:solidFill>
            <a:schemeClr val="accent6">
              <a:lumMod val="20000"/>
              <a:lumOff val="80000"/>
              <a:alpha val="50129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dirty="0">
                <a:cs typeface="Times New Roman" panose="02020603050405020304" pitchFamily="18" charset="0"/>
              </a:rPr>
              <a:t> : </a:t>
            </a:r>
            <a:r>
              <a:rPr lang="fr-FR" sz="2000" dirty="0"/>
              <a:t>village de la </a:t>
            </a:r>
            <a:r>
              <a:rPr lang="fr-FR" sz="2000" b="1" dirty="0"/>
              <a:t>province de Binh Thuan</a:t>
            </a:r>
            <a:r>
              <a:rPr lang="fr-FR" sz="2000" dirty="0"/>
              <a:t>, situé au bord de la mer à environ 150 km à l’est de Ho Chi Minh ville et 90 km au sud de Phan </a:t>
            </a:r>
            <a:r>
              <a:rPr lang="fr-FR" sz="2000" dirty="0" err="1"/>
              <a:t>Thiết</a:t>
            </a:r>
            <a:r>
              <a:rPr lang="fr-FR" sz="2000" dirty="0"/>
              <a:t> </a:t>
            </a:r>
            <a:endParaRPr lang="fr-FR" altLang="fr-FR" sz="20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EDV 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20 enfants dont 8 parrainés; recherchons 12 parrains/marraines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Suivi: </a:t>
            </a:r>
            <a:r>
              <a:rPr lang="fr-FR" altLang="fr-FR" sz="2000" dirty="0">
                <a:cs typeface="Times New Roman" panose="02020603050405020304" pitchFamily="18" charset="0"/>
              </a:rPr>
              <a:t>Sr Maria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Situation familiale et/ou financière difficile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altLang="fr-FR" sz="2000" dirty="0">
                <a:cs typeface="Times New Roman" panose="02020603050405020304" pitchFamily="18" charset="0"/>
              </a:rPr>
              <a:t> </a:t>
            </a:r>
            <a:r>
              <a:rPr lang="fr-FR" altLang="fr-FR" sz="2400" dirty="0">
                <a:cs typeface="Times New Roman" panose="02020603050405020304" pitchFamily="18" charset="0"/>
              </a:rPr>
              <a:t>Statut </a:t>
            </a:r>
            <a:r>
              <a:rPr lang="fr-FR" altLang="fr-FR" sz="2000" dirty="0">
                <a:cs typeface="Times New Roman" panose="02020603050405020304" pitchFamily="18" charset="0"/>
              </a:rPr>
              <a:t>:  </a:t>
            </a:r>
            <a:r>
              <a:rPr lang="fr-FR" altLang="fr-FR" sz="2000" b="1" dirty="0">
                <a:cs typeface="Times New Roman" panose="02020603050405020304" pitchFamily="18" charset="0"/>
              </a:rPr>
              <a:t>28€ par mois – Après déduction fiscale: 9€ 50 </a:t>
            </a: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b="1" dirty="0"/>
          </a:p>
          <a:p>
            <a:pPr lvl="2">
              <a:lnSpc>
                <a:spcPct val="100000"/>
              </a:lnSpc>
              <a:spcAft>
                <a:spcPts val="1200"/>
              </a:spcAft>
              <a:buFontTx/>
              <a:buNone/>
            </a:pPr>
            <a:r>
              <a:rPr lang="fr-FR" altLang="fr-FR" sz="2400" b="1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4884AD-D708-8181-F8BC-5E6DA3288731}"/>
              </a:ext>
            </a:extLst>
          </p:cNvPr>
          <p:cNvSpPr txBox="1"/>
          <p:nvPr/>
        </p:nvSpPr>
        <p:spPr>
          <a:xfrm>
            <a:off x="6700544" y="568778"/>
            <a:ext cx="1767840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3200" b="1" dirty="0" err="1">
                <a:solidFill>
                  <a:srgbClr val="C00000"/>
                </a:solidFill>
                <a:latin typeface="+mj-lt"/>
              </a:rPr>
              <a:t>Hàm</a:t>
            </a:r>
            <a:r>
              <a:rPr lang="fr-FR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latin typeface="+mj-lt"/>
              </a:rPr>
              <a:t>Tân</a:t>
            </a:r>
            <a:endParaRPr lang="fr-FR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2900B9FF-0A47-FD38-B4AF-38AA111387A9}"/>
              </a:ext>
            </a:extLst>
          </p:cNvPr>
          <p:cNvSpPr/>
          <p:nvPr/>
        </p:nvSpPr>
        <p:spPr>
          <a:xfrm>
            <a:off x="-523162" y="125887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A52367F-FD9A-5914-2D4B-F64597E58076}"/>
              </a:ext>
            </a:extLst>
          </p:cNvPr>
          <p:cNvSpPr/>
          <p:nvPr/>
        </p:nvSpPr>
        <p:spPr>
          <a:xfrm rot="5400000" flipV="1">
            <a:off x="-1485782" y="3555780"/>
            <a:ext cx="5691414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5A80E5-4D34-0EE8-203D-8D92B3F94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60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C549422-E176-A78F-1718-10FFFBCBC9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87C9913-D210-627A-1125-4F438440D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81DBED-47FA-F984-29E7-E59181CAE677}"/>
              </a:ext>
            </a:extLst>
          </p:cNvPr>
          <p:cNvSpPr txBox="1">
            <a:spLocks noChangeArrowheads="1"/>
          </p:cNvSpPr>
          <p:nvPr/>
        </p:nvSpPr>
        <p:spPr>
          <a:xfrm>
            <a:off x="458054" y="314410"/>
            <a:ext cx="5908589" cy="826677"/>
          </a:xfrm>
          <a:prstGeom prst="rect">
            <a:avLst/>
          </a:prstGeom>
          <a:solidFill>
            <a:schemeClr val="bg1">
              <a:alpha val="80613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Parrainages au Sud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95AA5E-084E-7904-5D94-CD1EF4321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199" y="1623317"/>
            <a:ext cx="2253801" cy="4554745"/>
          </a:xfrm>
          <a:prstGeom prst="rect">
            <a:avLst/>
          </a:prstGeom>
        </p:spPr>
      </p:pic>
      <p:grpSp>
        <p:nvGrpSpPr>
          <p:cNvPr id="6" name="Groupe 8">
            <a:extLst>
              <a:ext uri="{FF2B5EF4-FFF2-40B4-BE49-F238E27FC236}">
                <a16:creationId xmlns:a16="http://schemas.microsoft.com/office/drawing/2014/main" id="{229424AA-EFFC-AAE2-F5A2-D23A4D9C87AF}"/>
              </a:ext>
            </a:extLst>
          </p:cNvPr>
          <p:cNvGrpSpPr/>
          <p:nvPr/>
        </p:nvGrpSpPr>
        <p:grpSpPr>
          <a:xfrm>
            <a:off x="164387" y="1808252"/>
            <a:ext cx="1087505" cy="1109608"/>
            <a:chOff x="-2296296" y="1645610"/>
            <a:chExt cx="1026945" cy="982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16C84E55-B76D-F758-203A-4012B10D6665}"/>
                </a:ext>
              </a:extLst>
            </p:cNvPr>
            <p:cNvSpPr/>
            <p:nvPr/>
          </p:nvSpPr>
          <p:spPr bwMode="auto">
            <a:xfrm>
              <a:off x="-2296296" y="1645610"/>
              <a:ext cx="1026945" cy="98267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4F7B6C6-E795-59ED-93A0-260C88B48E97}"/>
                </a:ext>
              </a:extLst>
            </p:cNvPr>
            <p:cNvSpPr txBox="1"/>
            <p:nvPr/>
          </p:nvSpPr>
          <p:spPr>
            <a:xfrm>
              <a:off x="-2236594" y="1956009"/>
              <a:ext cx="913495" cy="4165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42962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AB513-D645-D0F1-8E54-EDF8A8572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Visage humain, habits, repas&#10;&#10;Le contenu généré par l’IA peut être incorrect.">
            <a:extLst>
              <a:ext uri="{FF2B5EF4-FFF2-40B4-BE49-F238E27FC236}">
                <a16:creationId xmlns:a16="http://schemas.microsoft.com/office/drawing/2014/main" id="{8E63D0E4-681F-156D-2958-CD964BBC29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5ED11CA-5BB5-F66A-108F-ED6D08F1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fr-F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61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99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349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8F6295-141C-8550-12F0-2E53602B7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E54B5E4-1757-9CFA-2BCC-7440514D17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0532" y="2050652"/>
            <a:ext cx="9230840" cy="4127410"/>
          </a:xfrm>
          <a:solidFill>
            <a:schemeClr val="accent6">
              <a:lumMod val="20000"/>
              <a:lumOff val="80000"/>
              <a:alpha val="50155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</a:t>
            </a:r>
            <a:r>
              <a:rPr lang="fr-FR" altLang="fr-FR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Géographie</a:t>
            </a:r>
            <a:r>
              <a:rPr lang="fr-FR" altLang="fr-FR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: </a:t>
            </a:r>
            <a:r>
              <a:rPr lang="fr-FR" altLang="fr-FR" sz="20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sur l’ensemble du Viêtnam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</a:t>
            </a:r>
            <a:r>
              <a:rPr lang="fr-FR" altLang="fr-FR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Actions EDV </a:t>
            </a:r>
            <a:r>
              <a:rPr lang="fr-FR" altLang="fr-FR" sz="2400" dirty="0">
                <a:cs typeface="Times New Roman" panose="02020603050405020304" pitchFamily="18" charset="0"/>
              </a:rPr>
              <a:t>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Bourses scolaires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pour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les filleuls étudiants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au démarrage de leur 1ere année d’études supérieures ou formation professionnelle. Outre le parrainage étudiant de 35€ mensuel, le jeune reçoit une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somme de 420€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en septembre.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   Pour l’année 2025-2026, 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20 lycéens/lycéennes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de terminale sont recensés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altLang="fr-FR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Suivi: </a:t>
            </a:r>
            <a:r>
              <a:rPr lang="fr-FR" altLang="fr-FR" sz="20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responsables de parrainage Vietnam/France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altLang="fr-FR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Situation familiale et/ou financière difficile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altLang="fr-FR" sz="20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Statut </a:t>
            </a:r>
            <a:r>
              <a:rPr lang="fr-FR" altLang="fr-FR" sz="20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:  Recherche de financement</a:t>
            </a:r>
            <a:r>
              <a:rPr lang="fr-FR" altLang="fr-FR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	</a:t>
            </a:r>
            <a:endParaRPr lang="fr-FR" altLang="fr-FR" sz="2400" b="1" dirty="0">
              <a:solidFill>
                <a:schemeClr val="bg2">
                  <a:lumMod val="10000"/>
                </a:schemeClr>
              </a:solidFill>
            </a:endParaRPr>
          </a:p>
          <a:p>
            <a:pPr lvl="2">
              <a:lnSpc>
                <a:spcPct val="100000"/>
              </a:lnSpc>
              <a:spcAft>
                <a:spcPts val="1200"/>
              </a:spcAft>
              <a:buFontTx/>
              <a:buNone/>
            </a:pPr>
            <a:r>
              <a:rPr lang="fr-FR" altLang="fr-FR" sz="2400" b="1" dirty="0"/>
              <a:t>			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F75B4A01-FD5E-5D29-B080-3935FE899C97}"/>
              </a:ext>
            </a:extLst>
          </p:cNvPr>
          <p:cNvSpPr/>
          <p:nvPr/>
        </p:nvSpPr>
        <p:spPr>
          <a:xfrm>
            <a:off x="-523162" y="125887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58ECD26D-7F2D-9B8A-3CF0-0E7DCFA2ED0B}"/>
              </a:ext>
            </a:extLst>
          </p:cNvPr>
          <p:cNvSpPr/>
          <p:nvPr/>
        </p:nvSpPr>
        <p:spPr>
          <a:xfrm rot="5400000" flipV="1">
            <a:off x="-1566554" y="3720605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80C6F3-3772-AAA0-395C-5AB65F7D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62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47CEB8A-2719-543D-1C67-A3F4A1C09B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4AB731F0-4034-EAC2-09F4-82E9020B2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505" y="0"/>
            <a:ext cx="2065495" cy="114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C0CA54-62E6-83C8-5B1A-831E91C8E503}"/>
              </a:ext>
            </a:extLst>
          </p:cNvPr>
          <p:cNvSpPr txBox="1">
            <a:spLocks noChangeArrowheads="1"/>
          </p:cNvSpPr>
          <p:nvPr/>
        </p:nvSpPr>
        <p:spPr>
          <a:xfrm>
            <a:off x="458054" y="314410"/>
            <a:ext cx="5908589" cy="826677"/>
          </a:xfrm>
          <a:prstGeom prst="rect">
            <a:avLst/>
          </a:prstGeom>
          <a:solidFill>
            <a:schemeClr val="bg1">
              <a:alpha val="79575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Programme « Coup de pousse »</a:t>
            </a:r>
          </a:p>
        </p:txBody>
      </p:sp>
      <p:grpSp>
        <p:nvGrpSpPr>
          <p:cNvPr id="2" name="Groupe 8">
            <a:extLst>
              <a:ext uri="{FF2B5EF4-FFF2-40B4-BE49-F238E27FC236}">
                <a16:creationId xmlns:a16="http://schemas.microsoft.com/office/drawing/2014/main" id="{4BD13770-F2CC-3AFB-78A3-4A547561427F}"/>
              </a:ext>
            </a:extLst>
          </p:cNvPr>
          <p:cNvGrpSpPr/>
          <p:nvPr/>
        </p:nvGrpSpPr>
        <p:grpSpPr>
          <a:xfrm>
            <a:off x="164387" y="1808252"/>
            <a:ext cx="1087505" cy="1109608"/>
            <a:chOff x="-2296296" y="1645610"/>
            <a:chExt cx="1026945" cy="982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1F2A6EFA-9AD2-7911-CEAB-DA490CDA23D3}"/>
                </a:ext>
              </a:extLst>
            </p:cNvPr>
            <p:cNvSpPr/>
            <p:nvPr/>
          </p:nvSpPr>
          <p:spPr bwMode="auto">
            <a:xfrm>
              <a:off x="-2296296" y="1645610"/>
              <a:ext cx="1026945" cy="98267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5303FEC-1238-1C53-5499-0A5DEF683EDB}"/>
                </a:ext>
              </a:extLst>
            </p:cNvPr>
            <p:cNvSpPr txBox="1"/>
            <p:nvPr/>
          </p:nvSpPr>
          <p:spPr>
            <a:xfrm>
              <a:off x="-2236594" y="1956009"/>
              <a:ext cx="913495" cy="4165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2993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418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B7D12D-09A0-F231-6754-16BF8E150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28B30E4-8277-B39E-2200-4D7EA1D96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63</a:t>
            </a:fld>
            <a:endParaRPr lang="fr-FR"/>
          </a:p>
        </p:txBody>
      </p:sp>
      <p:pic>
        <p:nvPicPr>
          <p:cNvPr id="3" name="Image 2" descr="Une image contenant habits, personne, instrument de musique, musique&#10;&#10;Le contenu généré par l’IA peut être incorrect.">
            <a:extLst>
              <a:ext uri="{FF2B5EF4-FFF2-40B4-BE49-F238E27FC236}">
                <a16:creationId xmlns:a16="http://schemas.microsoft.com/office/drawing/2014/main" id="{26BB6233-C6BB-6B05-5FC3-2FBD67134F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471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815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053C04-1714-56EA-18B7-A1F909097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02CC1-8891-4ABD-9BB2-297B5298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16" y="147049"/>
            <a:ext cx="10287000" cy="1176925"/>
          </a:xfrm>
          <a:solidFill>
            <a:schemeClr val="bg1">
              <a:alpha val="79803"/>
            </a:schemeClr>
          </a:solidFill>
          <a:ln w="9525" cmpd="sng">
            <a:solidFill>
              <a:schemeClr val="bg1">
                <a:lumMod val="85000"/>
              </a:schemeClr>
            </a:solidFill>
          </a:ln>
        </p:spPr>
        <p:txBody>
          <a:bodyPr anchor="ctr">
            <a:normAutofit fontScale="90000"/>
          </a:bodyPr>
          <a:lstStyle/>
          <a:p>
            <a:br>
              <a:rPr lang="fr-FR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4900" b="1" dirty="0">
                <a:solidFill>
                  <a:schemeClr val="accent6">
                    <a:lumMod val="50000"/>
                  </a:schemeClr>
                </a:solidFill>
              </a:rPr>
              <a:t>Nous recherchons des parrains / marraines</a:t>
            </a:r>
            <a:br>
              <a:rPr lang="fr-FR" dirty="0">
                <a:solidFill>
                  <a:schemeClr val="accent6">
                    <a:lumMod val="50000"/>
                  </a:schemeClr>
                </a:solidFill>
              </a:rPr>
            </a:br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CA51DAC-C451-DE25-6C48-A2FF65E35F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332" y="1825625"/>
            <a:ext cx="4625685" cy="4560132"/>
          </a:xfr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anchor="t"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fr-FR" sz="3600" dirty="0">
                <a:solidFill>
                  <a:schemeClr val="accent6">
                    <a:lumMod val="50000"/>
                  </a:schemeClr>
                </a:solidFill>
              </a:rPr>
              <a:t>Nous  vous sollicitons pour devenir des </a:t>
            </a: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ambassadeurs </a:t>
            </a:r>
            <a:r>
              <a:rPr lang="fr-FR" sz="3600" dirty="0">
                <a:solidFill>
                  <a:schemeClr val="accent6">
                    <a:lumMod val="50000"/>
                  </a:schemeClr>
                </a:solidFill>
              </a:rPr>
              <a:t>de notre association</a:t>
            </a:r>
          </a:p>
          <a:p>
            <a:pPr marL="0" indent="0" algn="ctr">
              <a:lnSpc>
                <a:spcPct val="200000"/>
              </a:lnSpc>
              <a:buNone/>
            </a:pPr>
            <a:endParaRPr lang="fr-FR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03611FEC-5B3B-770A-E074-6DD4E6677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638800" cy="4351338"/>
          </a:xfrm>
          <a:solidFill>
            <a:schemeClr val="bg1">
              <a:lumMod val="95000"/>
              <a:alpha val="49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C3E37E-879F-2291-3112-6F6076E43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64</a:t>
            </a:fld>
            <a:endParaRPr lang="fr-FR" dirty="0"/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AEB24BC1-A7DD-6B16-A74B-37C7125A7EDC}"/>
              </a:ext>
            </a:extLst>
          </p:cNvPr>
          <p:cNvSpPr/>
          <p:nvPr/>
        </p:nvSpPr>
        <p:spPr>
          <a:xfrm rot="5400000">
            <a:off x="2292761" y="3947102"/>
            <a:ext cx="5666198" cy="287771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1EB8CCC-01B5-0B42-3495-F7778A1551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4217" y="1998401"/>
            <a:ext cx="6897783" cy="418517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C419489-CA84-6191-E524-8C77037737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46015"/>
            <a:ext cx="1175657" cy="424732"/>
          </a:xfrm>
          <a:prstGeom prst="rect">
            <a:avLst/>
          </a:prstGeom>
        </p:spPr>
      </p:pic>
      <p:sp>
        <p:nvSpPr>
          <p:cNvPr id="4" name="Moins 3">
            <a:extLst>
              <a:ext uri="{FF2B5EF4-FFF2-40B4-BE49-F238E27FC236}">
                <a16:creationId xmlns:a16="http://schemas.microsoft.com/office/drawing/2014/main" id="{FA5A1F09-C731-1041-086A-D525CCA6EAA3}"/>
              </a:ext>
            </a:extLst>
          </p:cNvPr>
          <p:cNvSpPr/>
          <p:nvPr/>
        </p:nvSpPr>
        <p:spPr>
          <a:xfrm>
            <a:off x="-1484474" y="1362257"/>
            <a:ext cx="13495658" cy="268985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0461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CFBCB6-C5E9-5909-8541-42245E8C6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9B0FC491-083D-687B-8FED-A0DD5F6DF2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0533" y="1743842"/>
            <a:ext cx="7871022" cy="4434220"/>
          </a:xfrm>
          <a:solidFill>
            <a:schemeClr val="accent6">
              <a:lumMod val="20000"/>
              <a:lumOff val="80000"/>
              <a:alpha val="49609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fr-FR" altLang="fr-FR" sz="24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Géographie:</a:t>
            </a:r>
            <a:r>
              <a:rPr lang="fr-FR" altLang="fr-FR" dirty="0">
                <a:cs typeface="Times New Roman" panose="02020603050405020304" pitchFamily="18" charset="0"/>
              </a:rPr>
              <a:t> </a:t>
            </a:r>
            <a:r>
              <a:rPr lang="fr-FR" altLang="fr-FR" sz="2000" dirty="0">
                <a:cs typeface="Times New Roman" panose="02020603050405020304" pitchFamily="18" charset="0"/>
              </a:rPr>
              <a:t>Situé dans la ville de </a:t>
            </a:r>
            <a:r>
              <a:rPr lang="en-US" sz="2000" dirty="0"/>
              <a:t>Bến </a:t>
            </a:r>
            <a:r>
              <a:rPr lang="en-US" sz="2000" dirty="0" err="1"/>
              <a:t>Cát</a:t>
            </a:r>
            <a:r>
              <a:rPr lang="fr-FR" altLang="fr-FR" sz="2000" dirty="0">
                <a:cs typeface="Times New Roman" panose="02020603050405020304" pitchFamily="18" charset="0"/>
              </a:rPr>
              <a:t>, province de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Bình Dương, au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nord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de Ho Chi Minh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ville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fr-FR" altLang="fr-FR" sz="2000" b="1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Actions EDV: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construction d’un foyer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de 900 m2 pour 50 garçons de la 6</a:t>
            </a:r>
            <a:r>
              <a:rPr lang="fr-FR" altLang="fr-FR" sz="2000" baseline="30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ème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à la terminale</a:t>
            </a:r>
            <a:endParaRPr lang="fr-FR" altLang="fr-FR" sz="20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Suivi: </a:t>
            </a:r>
            <a:r>
              <a:rPr lang="fr-FR" altLang="fr-FR" sz="2000" dirty="0">
                <a:cs typeface="Times New Roman" panose="02020603050405020304" pitchFamily="18" charset="0"/>
              </a:rPr>
              <a:t>Père</a:t>
            </a:r>
            <a:r>
              <a:rPr lang="fr-FR" dirty="0"/>
              <a:t> </a:t>
            </a:r>
            <a:r>
              <a:rPr lang="en-US" sz="2000" dirty="0" err="1"/>
              <a:t>Antôn</a:t>
            </a:r>
            <a:r>
              <a:rPr lang="en-US" sz="2000" dirty="0"/>
              <a:t> Phạm Đức </a:t>
            </a:r>
            <a:r>
              <a:rPr lang="en-US" sz="2000" dirty="0" err="1"/>
              <a:t>Mỹ</a:t>
            </a:r>
            <a:r>
              <a:rPr lang="fr-FR" sz="2000" dirty="0"/>
              <a:t> </a:t>
            </a:r>
            <a:r>
              <a:rPr lang="fr-FR" altLang="fr-FR" sz="2000" dirty="0">
                <a:cs typeface="Times New Roman" panose="02020603050405020304" pitchFamily="18" charset="0"/>
              </a:rPr>
              <a:t>de la Congrégation des missionnaires de la foi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jeunes de milieu rural, orphelins, familles pauvres, minorités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Statut: </a:t>
            </a:r>
            <a:r>
              <a:rPr lang="fr-FR" altLang="fr-FR" sz="2000" dirty="0">
                <a:cs typeface="Times New Roman" panose="02020603050405020304" pitchFamily="18" charset="0"/>
              </a:rPr>
              <a:t>projet proposé à la </a:t>
            </a:r>
            <a:r>
              <a:rPr lang="fr-FR" altLang="fr-FR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Fondation Saint Gobain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02E50A-25A5-8346-D531-01535929F288}"/>
              </a:ext>
            </a:extLst>
          </p:cNvPr>
          <p:cNvSpPr txBox="1"/>
          <p:nvPr/>
        </p:nvSpPr>
        <p:spPr>
          <a:xfrm>
            <a:off x="6760396" y="536515"/>
            <a:ext cx="2771159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61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+mj-lt"/>
              </a:rPr>
              <a:t>Bình Dương </a:t>
            </a:r>
            <a:endParaRPr lang="fr-FR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553D8D94-D424-281E-D6FB-81BE651A917C}"/>
              </a:ext>
            </a:extLst>
          </p:cNvPr>
          <p:cNvSpPr/>
          <p:nvPr/>
        </p:nvSpPr>
        <p:spPr>
          <a:xfrm>
            <a:off x="-753607" y="1257507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F40FF03-FCE1-DE39-1412-8103ADBBED7B}"/>
              </a:ext>
            </a:extLst>
          </p:cNvPr>
          <p:cNvSpPr/>
          <p:nvPr/>
        </p:nvSpPr>
        <p:spPr>
          <a:xfrm rot="5400000" flipV="1">
            <a:off x="-1566554" y="3720605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19F01F-CC29-94DD-F166-9E01EB0E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65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6E5F4F0-2884-E47B-E17A-BA157A3C6F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A4B8BB3C-1347-599D-8F95-8724670C5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8">
            <a:extLst>
              <a:ext uri="{FF2B5EF4-FFF2-40B4-BE49-F238E27FC236}">
                <a16:creationId xmlns:a16="http://schemas.microsoft.com/office/drawing/2014/main" id="{90346B60-EC0B-333B-EEF8-C72B27A8F972}"/>
              </a:ext>
            </a:extLst>
          </p:cNvPr>
          <p:cNvGrpSpPr/>
          <p:nvPr/>
        </p:nvGrpSpPr>
        <p:grpSpPr>
          <a:xfrm>
            <a:off x="164387" y="1808252"/>
            <a:ext cx="1087505" cy="1109608"/>
            <a:chOff x="-2296296" y="1645610"/>
            <a:chExt cx="1026945" cy="982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2693C534-FD15-8F11-F4B8-C70BB1337405}"/>
                </a:ext>
              </a:extLst>
            </p:cNvPr>
            <p:cNvSpPr/>
            <p:nvPr/>
          </p:nvSpPr>
          <p:spPr bwMode="auto">
            <a:xfrm>
              <a:off x="-2296296" y="1645610"/>
              <a:ext cx="1026945" cy="98267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EF8BDB6-0446-F3DD-4E3D-ADF1991F99AB}"/>
                </a:ext>
              </a:extLst>
            </p:cNvPr>
            <p:cNvSpPr txBox="1"/>
            <p:nvPr/>
          </p:nvSpPr>
          <p:spPr>
            <a:xfrm>
              <a:off x="-2236594" y="1956009"/>
              <a:ext cx="913495" cy="4165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22FAFEBA-43C9-BCBD-43C3-A0F4540586FB}"/>
              </a:ext>
            </a:extLst>
          </p:cNvPr>
          <p:cNvSpPr txBox="1">
            <a:spLocks noChangeArrowheads="1"/>
          </p:cNvSpPr>
          <p:nvPr/>
        </p:nvSpPr>
        <p:spPr>
          <a:xfrm>
            <a:off x="227610" y="392991"/>
            <a:ext cx="5908589" cy="826677"/>
          </a:xfrm>
          <a:prstGeom prst="rect">
            <a:avLst/>
          </a:prstGeom>
          <a:solidFill>
            <a:schemeClr val="bg1">
              <a:alpha val="79945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Nouveaux Projets - Sud</a:t>
            </a:r>
          </a:p>
        </p:txBody>
      </p:sp>
      <p:pic>
        <p:nvPicPr>
          <p:cNvPr id="6" name="Image 5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98FB9464-0091-124C-DF6B-23B3421D71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90" b="-1119"/>
          <a:stretch>
            <a:fillRect/>
          </a:stretch>
        </p:blipFill>
        <p:spPr>
          <a:xfrm>
            <a:off x="9996754" y="1664413"/>
            <a:ext cx="2195245" cy="458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573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F225D-4B9C-E9E5-9358-9B0A11536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ciel, arbre, nuage&#10;&#10;Le contenu généré par l’IA peut être incorrect.">
            <a:extLst>
              <a:ext uri="{FF2B5EF4-FFF2-40B4-BE49-F238E27FC236}">
                <a16:creationId xmlns:a16="http://schemas.microsoft.com/office/drawing/2014/main" id="{B30F37CE-E628-44B0-8E77-E3571EED8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294" y="967845"/>
            <a:ext cx="7428089" cy="5571067"/>
          </a:xfrm>
          <a:prstGeom prst="rect">
            <a:avLst/>
          </a:prstGeom>
          <a:effectLst>
            <a:glow rad="9686">
              <a:schemeClr val="accent1">
                <a:alpha val="40000"/>
              </a:schemeClr>
            </a:glow>
            <a:softEdge rad="25400"/>
          </a:effec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85B29F-177C-5CDD-5D88-2868499F5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en-US" smtClean="0"/>
              <a:pPr>
                <a:spcAft>
                  <a:spcPts val="600"/>
                </a:spcAft>
              </a:pPr>
              <a:t>66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1D7B5D-C28D-EE3A-CF0F-B7CC2F61A786}"/>
              </a:ext>
            </a:extLst>
          </p:cNvPr>
          <p:cNvSpPr txBox="1"/>
          <p:nvPr/>
        </p:nvSpPr>
        <p:spPr>
          <a:xfrm>
            <a:off x="103415" y="204538"/>
            <a:ext cx="2675879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59712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+mj-lt"/>
              </a:rPr>
              <a:t>Bình Dương </a:t>
            </a:r>
            <a:endParaRPr lang="fr-FR" sz="36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68573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796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716F50-32E6-308A-BBB4-E1062C440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ED3E56E4-E3C0-3E3A-BDC5-6822877838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0150" y="1752858"/>
            <a:ext cx="7381500" cy="4104607"/>
          </a:xfr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fr-FR" altLang="fr-FR" sz="24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dirty="0">
                <a:cs typeface="Times New Roman" panose="02020603050405020304" pitchFamily="18" charset="0"/>
              </a:rPr>
              <a:t> : </a:t>
            </a:r>
            <a:r>
              <a:rPr lang="fr-FR" altLang="fr-FR" sz="2000" dirty="0">
                <a:cs typeface="Times New Roman" panose="02020603050405020304" pitchFamily="18" charset="0"/>
              </a:rPr>
              <a:t>Situé dans la province de </a:t>
            </a:r>
            <a:r>
              <a:rPr lang="fr-FR" sz="2000" dirty="0" err="1"/>
              <a:t>Thừa</a:t>
            </a:r>
            <a:r>
              <a:rPr lang="fr-FR" sz="2000" dirty="0"/>
              <a:t> </a:t>
            </a:r>
            <a:r>
              <a:rPr lang="fr-FR" sz="2000" dirty="0" err="1"/>
              <a:t>Thiên</a:t>
            </a:r>
            <a:r>
              <a:rPr lang="fr-FR" sz="2000" dirty="0"/>
              <a:t> </a:t>
            </a:r>
            <a:r>
              <a:rPr lang="fr-FR" sz="2000" dirty="0" err="1"/>
              <a:t>Huế</a:t>
            </a:r>
            <a:r>
              <a:rPr lang="fr-FR" sz="2000" dirty="0"/>
              <a:t> 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Agrandissement d’une école maternelle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avec la construction de 2 salles de classes supplémentaires, sanitaires, bureau et couloir. Accueil de 150 enfants de 3 à 5 ans.</a:t>
            </a:r>
            <a:endParaRPr lang="fr-FR" altLang="fr-FR" sz="20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1800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Suivi: </a:t>
            </a:r>
            <a:r>
              <a:rPr lang="fr-FR" altLang="fr-FR" sz="2000" dirty="0">
                <a:cs typeface="Times New Roman" panose="02020603050405020304" pitchFamily="18" charset="0"/>
              </a:rPr>
              <a:t>Congrégation des Filles de Marie Immaculée et Sai</a:t>
            </a:r>
          </a:p>
          <a:p>
            <a:pPr marL="180000" algn="just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Ecole actuelle surchargée; la nouvelle école permettra de doubler le nombre de salles: 4 au total</a:t>
            </a:r>
          </a:p>
          <a:p>
            <a:pPr marL="180000" algn="just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Statut: </a:t>
            </a:r>
            <a:r>
              <a:rPr lang="fr-FR" altLang="fr-FR" sz="20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Financement par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le leg de Mr Martini</a:t>
            </a:r>
            <a:endParaRPr lang="fr-FR" altLang="fr-FR" sz="2000" b="1" dirty="0">
              <a:solidFill>
                <a:srgbClr val="C00000"/>
              </a:solidFill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D3615C4-CCF3-CEF7-C5EB-0B535A122E28}"/>
              </a:ext>
            </a:extLst>
          </p:cNvPr>
          <p:cNvSpPr txBox="1"/>
          <p:nvPr/>
        </p:nvSpPr>
        <p:spPr>
          <a:xfrm>
            <a:off x="6546777" y="593460"/>
            <a:ext cx="2624873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59672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j-lt"/>
              </a:rPr>
              <a:t>Phước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Hưng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endParaRPr lang="fr-FR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B1E2FFA-DB3A-A942-4E67-54A004C53EC6}"/>
              </a:ext>
            </a:extLst>
          </p:cNvPr>
          <p:cNvSpPr/>
          <p:nvPr/>
        </p:nvSpPr>
        <p:spPr>
          <a:xfrm>
            <a:off x="-523162" y="125887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B5D1596B-57DD-19FA-E4AD-33AA79C2ADE7}"/>
              </a:ext>
            </a:extLst>
          </p:cNvPr>
          <p:cNvSpPr/>
          <p:nvPr/>
        </p:nvSpPr>
        <p:spPr>
          <a:xfrm rot="5400000" flipV="1">
            <a:off x="-1566554" y="3720605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26F441-046B-A8AE-6140-D5678952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67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7702A04-502E-75C3-7B6C-DACD452F1C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1F4D7E4F-48B4-47C9-D136-7A0122FE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8">
            <a:extLst>
              <a:ext uri="{FF2B5EF4-FFF2-40B4-BE49-F238E27FC236}">
                <a16:creationId xmlns:a16="http://schemas.microsoft.com/office/drawing/2014/main" id="{C6E92EBB-7E3D-327A-4149-7B2B0E0495CF}"/>
              </a:ext>
            </a:extLst>
          </p:cNvPr>
          <p:cNvGrpSpPr/>
          <p:nvPr/>
        </p:nvGrpSpPr>
        <p:grpSpPr>
          <a:xfrm>
            <a:off x="164387" y="1808252"/>
            <a:ext cx="1087505" cy="1109608"/>
            <a:chOff x="-2296296" y="1645610"/>
            <a:chExt cx="1026945" cy="982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30132E13-332B-3D08-E8F4-F1F5F6C5533A}"/>
                </a:ext>
              </a:extLst>
            </p:cNvPr>
            <p:cNvSpPr/>
            <p:nvPr/>
          </p:nvSpPr>
          <p:spPr bwMode="auto">
            <a:xfrm>
              <a:off x="-2296296" y="1645610"/>
              <a:ext cx="1026945" cy="98267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FE458F9-0C30-DD61-E942-B745EFF3B962}"/>
                </a:ext>
              </a:extLst>
            </p:cNvPr>
            <p:cNvSpPr txBox="1"/>
            <p:nvPr/>
          </p:nvSpPr>
          <p:spPr>
            <a:xfrm>
              <a:off x="-2236594" y="1956009"/>
              <a:ext cx="913495" cy="4165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690CC3A0-BE5A-375F-2A58-CEA919AF67C4}"/>
              </a:ext>
            </a:extLst>
          </p:cNvPr>
          <p:cNvSpPr txBox="1">
            <a:spLocks noChangeArrowheads="1"/>
          </p:cNvSpPr>
          <p:nvPr/>
        </p:nvSpPr>
        <p:spPr>
          <a:xfrm>
            <a:off x="458054" y="382336"/>
            <a:ext cx="5908589" cy="826677"/>
          </a:xfrm>
          <a:prstGeom prst="rect">
            <a:avLst/>
          </a:prstGeom>
          <a:solidFill>
            <a:schemeClr val="bg1">
              <a:alpha val="79691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Nouveaux Projets - centre</a:t>
            </a:r>
          </a:p>
        </p:txBody>
      </p:sp>
      <p:pic>
        <p:nvPicPr>
          <p:cNvPr id="5" name="Image 4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6842FFF1-B4B8-A00F-48B2-72EA982D36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8510" y="1701217"/>
            <a:ext cx="2223490" cy="432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74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027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A3F642-1FC8-B146-DAEF-2A57F1C90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B96C7E-ECD4-FCD2-3A9C-FF3E93514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68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56DD78B-1413-B46B-11C6-B748E105C8A3}"/>
              </a:ext>
            </a:extLst>
          </p:cNvPr>
          <p:cNvSpPr txBox="1"/>
          <p:nvPr/>
        </p:nvSpPr>
        <p:spPr>
          <a:xfrm>
            <a:off x="103415" y="204538"/>
            <a:ext cx="2675879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60271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+mj-lt"/>
              </a:rPr>
              <a:t>Phước </a:t>
            </a:r>
            <a:r>
              <a:rPr lang="en-US" sz="3600" dirty="0" err="1">
                <a:solidFill>
                  <a:srgbClr val="C00000"/>
                </a:solidFill>
                <a:latin typeface="+mj-lt"/>
              </a:rPr>
              <a:t>Hưng</a:t>
            </a:r>
            <a:r>
              <a:rPr lang="en-US" sz="3600" dirty="0">
                <a:solidFill>
                  <a:srgbClr val="C00000"/>
                </a:solidFill>
                <a:latin typeface="+mj-lt"/>
              </a:rPr>
              <a:t> </a:t>
            </a:r>
            <a:endParaRPr lang="fr-FR" sz="36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Image 2" descr="Une image contenant plein air, arbre, ciel, sol&#10;&#10;Le contenu généré par l’IA peut être incorrect.">
            <a:extLst>
              <a:ext uri="{FF2B5EF4-FFF2-40B4-BE49-F238E27FC236}">
                <a16:creationId xmlns:a16="http://schemas.microsoft.com/office/drawing/2014/main" id="{350BD43B-1542-FBAA-FE9E-F8A923CCB2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4672"/>
            <a:ext cx="6502400" cy="4013200"/>
          </a:xfrm>
          <a:prstGeom prst="rect">
            <a:avLst/>
          </a:prstGeom>
        </p:spPr>
      </p:pic>
      <p:pic>
        <p:nvPicPr>
          <p:cNvPr id="11" name="Image 10" descr="Une image contenant plein air, bâtiment, plante d’intérieur, pot de fleurs&#10;&#10;Le contenu généré par l’IA peut être incorrect.">
            <a:extLst>
              <a:ext uri="{FF2B5EF4-FFF2-40B4-BE49-F238E27FC236}">
                <a16:creationId xmlns:a16="http://schemas.microsoft.com/office/drawing/2014/main" id="{00BAE0AA-6873-5CBB-44DD-7EC2F31A9B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38644" y="1634672"/>
            <a:ext cx="5653356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648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7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C43034-1A7C-0786-94FD-252453BBC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A7CC012E-4F93-2E25-180C-9B78A85DE8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3572" y="1724903"/>
            <a:ext cx="7381500" cy="4434220"/>
          </a:xfrm>
          <a:solidFill>
            <a:schemeClr val="accent6">
              <a:lumMod val="20000"/>
              <a:lumOff val="80000"/>
              <a:alpha val="50349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dirty="0">
                <a:cs typeface="Times New Roman" panose="02020603050405020304" pitchFamily="18" charset="0"/>
              </a:rPr>
              <a:t> : </a:t>
            </a:r>
            <a:r>
              <a:rPr lang="fr-FR" altLang="fr-FR" sz="2000" dirty="0">
                <a:cs typeface="Times New Roman" panose="02020603050405020304" pitchFamily="18" charset="0"/>
              </a:rPr>
              <a:t>Situé dans la province de Binh Dinh, près de la ville de </a:t>
            </a:r>
            <a:r>
              <a:rPr lang="fr-FR" altLang="fr-FR" sz="2000" dirty="0" err="1">
                <a:cs typeface="Times New Roman" panose="02020603050405020304" pitchFamily="18" charset="0"/>
              </a:rPr>
              <a:t>Quy</a:t>
            </a:r>
            <a:r>
              <a:rPr lang="fr-FR" altLang="fr-FR" sz="2000" dirty="0">
                <a:cs typeface="Times New Roman" panose="02020603050405020304" pitchFamily="18" charset="0"/>
              </a:rPr>
              <a:t> </a:t>
            </a:r>
            <a:r>
              <a:rPr lang="fr-FR" altLang="fr-FR" sz="2000" dirty="0" err="1">
                <a:cs typeface="Times New Roman" panose="02020603050405020304" pitchFamily="18" charset="0"/>
              </a:rPr>
              <a:t>Nhon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Création d’une cuisine pour un jardin d’enfants       accueillant 40 enfants de 18 mois à 3 ans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fr-FR" altLang="fr-FR" sz="20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180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Suivi: </a:t>
            </a:r>
            <a:r>
              <a:rPr lang="fr-FR" altLang="fr-FR" sz="2000" dirty="0">
                <a:cs typeface="Times New Roman" panose="02020603050405020304" pitchFamily="18" charset="0"/>
              </a:rPr>
              <a:t>Congrégation des sœurs de Saint Paul de Chartres</a:t>
            </a:r>
          </a:p>
          <a:p>
            <a:pPr marL="180000" indent="0">
              <a:lnSpc>
                <a:spcPct val="100000"/>
              </a:lnSpc>
              <a:spcBef>
                <a:spcPts val="0"/>
              </a:spcBef>
              <a:buNone/>
            </a:pPr>
            <a:endParaRPr lang="fr-FR" altLang="fr-FR" sz="2000" dirty="0">
              <a:cs typeface="Times New Roman" panose="02020603050405020304" pitchFamily="18" charset="0"/>
            </a:endParaRPr>
          </a:p>
          <a:p>
            <a:pPr marL="18000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village de 4200 habitants; les </a:t>
            </a:r>
            <a:r>
              <a:rPr lang="fr-FR" sz="2000" dirty="0"/>
              <a:t>les habitants n’ont pas de travail stable (pêche, ouvriers, petits boulots…)</a:t>
            </a:r>
            <a:r>
              <a:rPr lang="fr-FR" altLang="fr-FR" sz="2000" dirty="0">
                <a:cs typeface="Times New Roman" panose="02020603050405020304" pitchFamily="18" charset="0"/>
              </a:rPr>
              <a:t>ce jardin d’enfants permet aux mères de travailler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3FF577-65E0-54E5-4762-47073313A5CA}"/>
              </a:ext>
            </a:extLst>
          </p:cNvPr>
          <p:cNvSpPr txBox="1"/>
          <p:nvPr/>
        </p:nvSpPr>
        <p:spPr>
          <a:xfrm>
            <a:off x="6850039" y="556312"/>
            <a:ext cx="2059499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59936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+mj-lt"/>
              </a:rPr>
              <a:t>Hồi </a:t>
            </a:r>
            <a:r>
              <a:rPr lang="fr-FR" sz="3200" b="1" dirty="0" err="1">
                <a:solidFill>
                  <a:srgbClr val="C00000"/>
                </a:solidFill>
                <a:latin typeface="+mj-lt"/>
              </a:rPr>
              <a:t>Lộc</a:t>
            </a:r>
            <a:endParaRPr lang="fr-FR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8AEDD335-03BF-DE6A-BCC3-DFEA0D886A3D}"/>
              </a:ext>
            </a:extLst>
          </p:cNvPr>
          <p:cNvSpPr/>
          <p:nvPr/>
        </p:nvSpPr>
        <p:spPr>
          <a:xfrm>
            <a:off x="-523162" y="125887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983AF079-DB94-6CE2-2264-93E5AB36FA4D}"/>
              </a:ext>
            </a:extLst>
          </p:cNvPr>
          <p:cNvSpPr/>
          <p:nvPr/>
        </p:nvSpPr>
        <p:spPr>
          <a:xfrm rot="5400000" flipV="1">
            <a:off x="-1566554" y="3720605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ACBC0E-BFDC-4F66-A03B-6B2401063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69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E625BF9-2085-6253-8F05-62BE589B7D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7F89E3C8-9B23-9437-5114-0355CEF11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8">
            <a:extLst>
              <a:ext uri="{FF2B5EF4-FFF2-40B4-BE49-F238E27FC236}">
                <a16:creationId xmlns:a16="http://schemas.microsoft.com/office/drawing/2014/main" id="{F5A2A06B-B642-7AFC-1FED-7E0E95B8A56D}"/>
              </a:ext>
            </a:extLst>
          </p:cNvPr>
          <p:cNvGrpSpPr/>
          <p:nvPr/>
        </p:nvGrpSpPr>
        <p:grpSpPr>
          <a:xfrm>
            <a:off x="164387" y="1808252"/>
            <a:ext cx="1087505" cy="1109608"/>
            <a:chOff x="-2296296" y="1645610"/>
            <a:chExt cx="1026945" cy="982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6EE7F451-5FCF-4B7A-3704-254D7342EC34}"/>
                </a:ext>
              </a:extLst>
            </p:cNvPr>
            <p:cNvSpPr/>
            <p:nvPr/>
          </p:nvSpPr>
          <p:spPr bwMode="auto">
            <a:xfrm>
              <a:off x="-2296296" y="1645610"/>
              <a:ext cx="1026945" cy="98267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F541342-0434-4C76-DCEF-FF6F794293BE}"/>
                </a:ext>
              </a:extLst>
            </p:cNvPr>
            <p:cNvSpPr txBox="1"/>
            <p:nvPr/>
          </p:nvSpPr>
          <p:spPr>
            <a:xfrm>
              <a:off x="-2236594" y="1956009"/>
              <a:ext cx="913495" cy="4165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8C061B6F-BD6B-5FF8-BF20-1E51A44479A6}"/>
              </a:ext>
            </a:extLst>
          </p:cNvPr>
          <p:cNvSpPr txBox="1">
            <a:spLocks noChangeArrowheads="1"/>
          </p:cNvSpPr>
          <p:nvPr/>
        </p:nvSpPr>
        <p:spPr>
          <a:xfrm>
            <a:off x="458054" y="382336"/>
            <a:ext cx="5908589" cy="826677"/>
          </a:xfrm>
          <a:prstGeom prst="rect">
            <a:avLst/>
          </a:prstGeom>
          <a:solidFill>
            <a:schemeClr val="bg1">
              <a:alpha val="80126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Nouveaux Projets - centre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7FD5D9-0684-62A6-BFB9-1E5737E2EE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463863"/>
            <a:ext cx="2148241" cy="495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41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98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4523" y="142683"/>
            <a:ext cx="4838008" cy="1179959"/>
          </a:xfrm>
          <a:solidFill>
            <a:schemeClr val="bg1">
              <a:alpha val="79771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dirty="0"/>
              <a:t>Rapport financier</a:t>
            </a:r>
            <a:r>
              <a:rPr lang="fr-FR" altLang="fr-FR" sz="4000" dirty="0">
                <a:ln>
                  <a:noFill/>
                </a:ln>
              </a:rPr>
              <a:t> 2024  Comptes 2024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62432" y="1917596"/>
            <a:ext cx="5678285" cy="4248426"/>
          </a:xfrm>
          <a:solidFill>
            <a:schemeClr val="accent6">
              <a:lumMod val="20000"/>
              <a:lumOff val="80000"/>
              <a:alpha val="50187"/>
            </a:schemeClr>
          </a:solidFill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fr-FR" altLang="fr-FR" dirty="0"/>
              <a:t>Etablis par le cabinet FITECO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altLang="fr-FR" sz="2600" dirty="0"/>
              <a:t>	Expert Comptable</a:t>
            </a:r>
          </a:p>
          <a:p>
            <a:pPr marL="0" indent="0">
              <a:lnSpc>
                <a:spcPct val="120000"/>
              </a:lnSpc>
              <a:buNone/>
            </a:pPr>
            <a:endParaRPr lang="fr-FR" altLang="fr-FR" sz="3600" dirty="0"/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fr-FR" altLang="fr-FR" dirty="0"/>
              <a:t>Certifiés par le cabinet </a:t>
            </a:r>
            <a:r>
              <a:rPr lang="fr-FR" altLang="fr-FR" dirty="0" err="1"/>
              <a:t>AJILEC</a:t>
            </a:r>
            <a:endParaRPr lang="fr-FR" altLang="fr-FR" dirty="0"/>
          </a:p>
          <a:p>
            <a:pPr marL="0" indent="0">
              <a:lnSpc>
                <a:spcPct val="120000"/>
              </a:lnSpc>
              <a:buNone/>
            </a:pPr>
            <a:r>
              <a:rPr lang="fr-FR" altLang="fr-FR" sz="2400" dirty="0"/>
              <a:t>	Commissaire aux Comptes </a:t>
            </a:r>
          </a:p>
          <a:p>
            <a:pPr>
              <a:lnSpc>
                <a:spcPct val="120000"/>
              </a:lnSpc>
              <a:buNone/>
            </a:pPr>
            <a:r>
              <a:rPr lang="fr-FR" altLang="fr-FR" sz="2400" dirty="0"/>
              <a:t>			</a:t>
            </a:r>
          </a:p>
        </p:txBody>
      </p:sp>
      <p:pic>
        <p:nvPicPr>
          <p:cNvPr id="22531" name="Picture 4" descr="logo_EDV_m">
            <a:extLst>
              <a:ext uri="{FF2B5EF4-FFF2-40B4-BE49-F238E27FC236}">
                <a16:creationId xmlns:a16="http://schemas.microsoft.com/office/drawing/2014/main" id="{BFE35194-FFCD-DA49-94C8-B9DA0C8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3672" y="142682"/>
            <a:ext cx="2135860" cy="117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0" y="1322642"/>
            <a:ext cx="5893942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>
            <a:off x="-869390" y="3826179"/>
            <a:ext cx="5767081" cy="296561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920A66D-5F80-4748-ADD1-AD48B9478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7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4B75331-B957-9948-A86A-D61CFE7B70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728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958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9ACE50-1C4A-A5E6-F052-94A66A97F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540884-46B6-3BFF-E19B-0957B01A1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70</a:t>
            </a:fld>
            <a:endParaRPr lang="fr-FR"/>
          </a:p>
        </p:txBody>
      </p:sp>
      <p:pic>
        <p:nvPicPr>
          <p:cNvPr id="2" name="Image 1" descr="Une image contenant habits, personne, chaussures, Visage humain&#10;&#10;Le contenu généré par l’IA peut être incorrect.">
            <a:extLst>
              <a:ext uri="{FF2B5EF4-FFF2-40B4-BE49-F238E27FC236}">
                <a16:creationId xmlns:a16="http://schemas.microsoft.com/office/drawing/2014/main" id="{D08C72E7-43B2-6596-F0CC-E186EF62FB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4476" y="10"/>
            <a:ext cx="6094477" cy="685799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Image 3" descr="Une image contenant habits, personne, Visage humain, jeune enfant&#10;&#10;Le contenu généré par l’IA peut être incorrect.">
            <a:extLst>
              <a:ext uri="{FF2B5EF4-FFF2-40B4-BE49-F238E27FC236}">
                <a16:creationId xmlns:a16="http://schemas.microsoft.com/office/drawing/2014/main" id="{B5FD769D-5D21-A704-9A5F-7CCC83069D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6096001" cy="6857990"/>
          </a:xfrm>
          <a:prstGeom prst="rect">
            <a:avLst/>
          </a:prstGeom>
          <a:effectLst>
            <a:softEdge rad="1016"/>
          </a:effectLst>
        </p:spPr>
      </p:pic>
    </p:spTree>
    <p:extLst>
      <p:ext uri="{BB962C8B-B14F-4D97-AF65-F5344CB8AC3E}">
        <p14:creationId xmlns:p14="http://schemas.microsoft.com/office/powerpoint/2010/main" val="30361592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7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B7D95F-A1F4-EC2E-BD69-B1F294D78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4CA2ED9A-A993-8EEB-9591-5DB9B0DE9E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04991" y="1740034"/>
            <a:ext cx="7871022" cy="4684241"/>
          </a:xfrm>
          <a:solidFill>
            <a:schemeClr val="accent6">
              <a:lumMod val="20000"/>
              <a:lumOff val="80000"/>
              <a:alpha val="50349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Géographie</a:t>
            </a:r>
            <a:r>
              <a:rPr lang="fr-FR" altLang="fr-FR" dirty="0">
                <a:cs typeface="Times New Roman" panose="02020603050405020304" pitchFamily="18" charset="0"/>
              </a:rPr>
              <a:t> : 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village  Seđang à 35 km au nord de </a:t>
            </a:r>
            <a:r>
              <a:rPr lang="fr-FR" alt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Kontum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, dans la province de </a:t>
            </a:r>
            <a:r>
              <a:rPr lang="fr-FR" alt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Kontum</a:t>
            </a:r>
            <a:endParaRPr lang="fr-FR" altLang="fr-FR" sz="2000" dirty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EDV : 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Rénovation d’une cuisine et de sanitaires dans un foyer de 70 collégiens et lycéens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Construction d’un dispensaire pour le village</a:t>
            </a:r>
          </a:p>
          <a:p>
            <a:pPr marL="180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Suivi: </a:t>
            </a:r>
            <a:r>
              <a:rPr lang="fr-FR" altLang="fr-FR" sz="2000" dirty="0">
                <a:cs typeface="Times New Roman" panose="02020603050405020304" pitchFamily="18" charset="0"/>
              </a:rPr>
              <a:t>Congrégation des sœurs de Saint Paul de Chartres</a:t>
            </a:r>
          </a:p>
          <a:p>
            <a:pPr marL="18000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village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Seđang; </a:t>
            </a:r>
            <a:r>
              <a:rPr lang="fr-FR" sz="2000" dirty="0"/>
              <a:t>les habitants n’ont pas de travail stable</a:t>
            </a:r>
          </a:p>
          <a:p>
            <a:pPr marL="18000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Statut</a:t>
            </a:r>
            <a:r>
              <a:rPr lang="fr-FR" altLang="fr-FR" sz="2000" dirty="0">
                <a:cs typeface="Times New Roman" panose="02020603050405020304" pitchFamily="18" charset="0"/>
              </a:rPr>
              <a:t>: recherche de financement pour le dispensaire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FFEF3F4-848A-A4AD-6C80-AEBD76BDE5BD}"/>
              </a:ext>
            </a:extLst>
          </p:cNvPr>
          <p:cNvSpPr txBox="1"/>
          <p:nvPr/>
        </p:nvSpPr>
        <p:spPr>
          <a:xfrm>
            <a:off x="6850039" y="556312"/>
            <a:ext cx="2059499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59936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3200" b="1" dirty="0" err="1">
                <a:solidFill>
                  <a:srgbClr val="C00000"/>
                </a:solidFill>
                <a:latin typeface="+mj-lt"/>
              </a:rPr>
              <a:t>Kon</a:t>
            </a:r>
            <a:r>
              <a:rPr lang="fr-FR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latin typeface="+mj-lt"/>
              </a:rPr>
              <a:t>Hring</a:t>
            </a:r>
            <a:endParaRPr lang="fr-FR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C95984C7-DE09-BBAB-B76A-39FED87EFFE6}"/>
              </a:ext>
            </a:extLst>
          </p:cNvPr>
          <p:cNvSpPr/>
          <p:nvPr/>
        </p:nvSpPr>
        <p:spPr>
          <a:xfrm>
            <a:off x="-523162" y="125887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0482D4ED-A895-F114-EAF6-0C42659E21B1}"/>
              </a:ext>
            </a:extLst>
          </p:cNvPr>
          <p:cNvSpPr/>
          <p:nvPr/>
        </p:nvSpPr>
        <p:spPr>
          <a:xfrm rot="5400000" flipV="1">
            <a:off x="-1706990" y="3753106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2CA6D6-1878-6412-72D1-85181CC6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71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3B8AF7D-71E2-60EB-E14C-510638FDDB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49DD81EB-B4B0-39AC-8315-5FBFC0235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8">
            <a:extLst>
              <a:ext uri="{FF2B5EF4-FFF2-40B4-BE49-F238E27FC236}">
                <a16:creationId xmlns:a16="http://schemas.microsoft.com/office/drawing/2014/main" id="{75760F55-9B17-A31F-8104-7F90D5654BA7}"/>
              </a:ext>
            </a:extLst>
          </p:cNvPr>
          <p:cNvGrpSpPr/>
          <p:nvPr/>
        </p:nvGrpSpPr>
        <p:grpSpPr>
          <a:xfrm>
            <a:off x="106562" y="1765782"/>
            <a:ext cx="1087505" cy="1109608"/>
            <a:chOff x="-2296296" y="1645610"/>
            <a:chExt cx="1026945" cy="982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6C23FCAE-B2D1-2349-9155-D43985189B8C}"/>
                </a:ext>
              </a:extLst>
            </p:cNvPr>
            <p:cNvSpPr/>
            <p:nvPr/>
          </p:nvSpPr>
          <p:spPr bwMode="auto">
            <a:xfrm>
              <a:off x="-2296296" y="1645610"/>
              <a:ext cx="1026945" cy="98267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B3ACFC2-9118-B0C2-DC17-0597AF7FD866}"/>
                </a:ext>
              </a:extLst>
            </p:cNvPr>
            <p:cNvSpPr txBox="1"/>
            <p:nvPr/>
          </p:nvSpPr>
          <p:spPr>
            <a:xfrm>
              <a:off x="-2236594" y="1956009"/>
              <a:ext cx="913495" cy="4165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2FF1897A-42B3-A8BA-9E0B-9D5EDBD0210D}"/>
              </a:ext>
            </a:extLst>
          </p:cNvPr>
          <p:cNvSpPr txBox="1">
            <a:spLocks noChangeArrowheads="1"/>
          </p:cNvSpPr>
          <p:nvPr/>
        </p:nvSpPr>
        <p:spPr>
          <a:xfrm>
            <a:off x="458054" y="382336"/>
            <a:ext cx="5908589" cy="826677"/>
          </a:xfrm>
          <a:prstGeom prst="rect">
            <a:avLst/>
          </a:prstGeom>
          <a:solidFill>
            <a:schemeClr val="bg1">
              <a:alpha val="79546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Nouveaux Projets - centre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AD4837-CF92-AF01-A0A9-D5FC6DE4B4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3263" y="1533207"/>
            <a:ext cx="2508737" cy="49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504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323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A94B73-78C4-887B-4BD9-55237F58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lein air, sol, personne&#10;&#10;Le contenu généré par l’IA peut être incorrect.">
            <a:extLst>
              <a:ext uri="{FF2B5EF4-FFF2-40B4-BE49-F238E27FC236}">
                <a16:creationId xmlns:a16="http://schemas.microsoft.com/office/drawing/2014/main" id="{24A14CE8-F760-40B5-BD03-7235995858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415" y="1106413"/>
            <a:ext cx="7772400" cy="5071405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CE83A6-E9F6-7503-454C-983AE6EE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en-US"/>
              <a:pPr>
                <a:spcAft>
                  <a:spcPts val="600"/>
                </a:spcAft>
              </a:pPr>
              <a:t>72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D05E1AF-D33B-AD9B-0942-75B3740EF64A}"/>
              </a:ext>
            </a:extLst>
          </p:cNvPr>
          <p:cNvSpPr txBox="1"/>
          <p:nvPr/>
        </p:nvSpPr>
        <p:spPr>
          <a:xfrm>
            <a:off x="103415" y="244929"/>
            <a:ext cx="2083973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49726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600" dirty="0" err="1">
                <a:solidFill>
                  <a:srgbClr val="C00000"/>
                </a:solidFill>
                <a:latin typeface="+mj-lt"/>
              </a:rPr>
              <a:t>Kon</a:t>
            </a:r>
            <a:r>
              <a:rPr lang="fr-FR" sz="3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fr-FR" sz="3600" dirty="0" err="1">
                <a:solidFill>
                  <a:srgbClr val="C00000"/>
                </a:solidFill>
                <a:latin typeface="+mj-lt"/>
              </a:rPr>
              <a:t>Rhing</a:t>
            </a:r>
            <a:endParaRPr lang="fr-FR" sz="36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" name="Image 6" descr="Une image contenant personne, habits, intérieur, nourriture&#10;&#10;Le contenu généré par l’IA peut être incorrect.">
            <a:extLst>
              <a:ext uri="{FF2B5EF4-FFF2-40B4-BE49-F238E27FC236}">
                <a16:creationId xmlns:a16="http://schemas.microsoft.com/office/drawing/2014/main" id="{47977743-3AA8-2984-EC76-91FCBAF70B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06940" y="1106413"/>
            <a:ext cx="4470760" cy="507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115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896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BB98E6-2779-BD6B-8A2C-6EEAAC2DA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88880582-25A6-0337-33EA-30CBD97912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0533" y="1743842"/>
            <a:ext cx="7381500" cy="4434220"/>
          </a:xfrm>
          <a:solidFill>
            <a:schemeClr val="accent6">
              <a:lumMod val="20000"/>
              <a:lumOff val="80000"/>
              <a:alpha val="50002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fr-FR" altLang="fr-FR" sz="24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Géographie</a:t>
            </a:r>
            <a:r>
              <a:rPr lang="fr-FR" altLang="fr-FR" dirty="0">
                <a:cs typeface="Times New Roman" panose="02020603050405020304" pitchFamily="18" charset="0"/>
              </a:rPr>
              <a:t> : </a:t>
            </a:r>
            <a:r>
              <a:rPr lang="fr-FR" altLang="fr-FR" sz="2000" dirty="0">
                <a:cs typeface="Times New Roman" panose="02020603050405020304" pitchFamily="18" charset="0"/>
              </a:rPr>
              <a:t>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Hà</a:t>
            </a:r>
            <a:r>
              <a:rPr lang="fr-FR" altLang="fr-FR" sz="2000" b="1" dirty="0">
                <a:cs typeface="Times New Roman" panose="02020603050405020304" pitchFamily="18" charset="0"/>
              </a:rPr>
              <a:t> Nam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EDV 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Construction d’une école maternelle de 4 classes,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permettant d’accueillir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220 enfants de 2 à 5 ans </a:t>
            </a:r>
            <a:endParaRPr lang="fr-FR" altLang="fr-FR" sz="24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Suivi: </a:t>
            </a:r>
            <a:r>
              <a:rPr lang="fr-FR" altLang="fr-FR" sz="2000" dirty="0">
                <a:cs typeface="Times New Roman" panose="02020603050405020304" pitchFamily="18" charset="0"/>
              </a:rPr>
              <a:t>Congrégation des Amantes de la Croix de Hanoi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villages  isolés et pauvres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Statut: </a:t>
            </a:r>
            <a:r>
              <a:rPr lang="fr-FR" altLang="fr-FR" sz="2000" dirty="0">
                <a:cs typeface="Times New Roman" panose="02020603050405020304" pitchFamily="18" charset="0"/>
              </a:rPr>
              <a:t>projet</a:t>
            </a:r>
            <a:r>
              <a:rPr lang="fr-FR" altLang="fr-FR" sz="2400" dirty="0">
                <a:cs typeface="Times New Roman" panose="02020603050405020304" pitchFamily="18" charset="0"/>
              </a:rPr>
              <a:t> </a:t>
            </a:r>
            <a:r>
              <a:rPr lang="fr-FR" altLang="fr-FR" sz="2000" dirty="0">
                <a:cs typeface="Times New Roman" panose="02020603050405020304" pitchFamily="18" charset="0"/>
              </a:rPr>
              <a:t>financé par Bouygues </a:t>
            </a: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4B50B9-C273-186D-C197-63DC9EBB4F16}"/>
              </a:ext>
            </a:extLst>
          </p:cNvPr>
          <p:cNvSpPr txBox="1"/>
          <p:nvPr/>
        </p:nvSpPr>
        <p:spPr>
          <a:xfrm>
            <a:off x="6850039" y="556312"/>
            <a:ext cx="2059499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60258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3200" b="1" i="0" u="none" strike="noStrike" dirty="0" err="1">
                <a:solidFill>
                  <a:srgbClr val="C00000"/>
                </a:solidFill>
                <a:effectLst/>
                <a:latin typeface="+mj-lt"/>
              </a:rPr>
              <a:t>Ke</a:t>
            </a:r>
            <a:r>
              <a:rPr lang="fr-FR" sz="3200" i="0" u="none" strike="noStrike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fr-FR" sz="3200" b="1" i="0" u="none" strike="noStrike" dirty="0">
                <a:solidFill>
                  <a:srgbClr val="C00000"/>
                </a:solidFill>
                <a:effectLst/>
                <a:latin typeface="+mj-lt"/>
              </a:rPr>
              <a:t>Tang</a:t>
            </a:r>
            <a:endParaRPr lang="fr-FR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7CEFEBA5-4A69-A69D-F1D0-F586FF270B16}"/>
              </a:ext>
            </a:extLst>
          </p:cNvPr>
          <p:cNvSpPr/>
          <p:nvPr/>
        </p:nvSpPr>
        <p:spPr>
          <a:xfrm>
            <a:off x="-523162" y="125887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A6BC24C5-0C39-7F3B-A0B3-F2ACC6454245}"/>
              </a:ext>
            </a:extLst>
          </p:cNvPr>
          <p:cNvSpPr/>
          <p:nvPr/>
        </p:nvSpPr>
        <p:spPr>
          <a:xfrm rot="5400000" flipV="1">
            <a:off x="-1566554" y="3720605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EA755B-0281-2FBF-B324-620D36496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73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61FDECB-5F37-62A2-AE8C-D28AB10F61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930E6B17-4DCD-BB61-888E-AD2651E2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3D407FCF-3532-5D45-96D6-975932A517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662" y="1209553"/>
            <a:ext cx="2356338" cy="5040620"/>
          </a:xfrm>
          <a:prstGeom prst="rect">
            <a:avLst/>
          </a:prstGeom>
        </p:spPr>
      </p:pic>
      <p:grpSp>
        <p:nvGrpSpPr>
          <p:cNvPr id="8" name="Groupe 8">
            <a:extLst>
              <a:ext uri="{FF2B5EF4-FFF2-40B4-BE49-F238E27FC236}">
                <a16:creationId xmlns:a16="http://schemas.microsoft.com/office/drawing/2014/main" id="{3C043E84-B5A0-5560-2FFF-EBFB0BB4D209}"/>
              </a:ext>
            </a:extLst>
          </p:cNvPr>
          <p:cNvGrpSpPr/>
          <p:nvPr/>
        </p:nvGrpSpPr>
        <p:grpSpPr>
          <a:xfrm>
            <a:off x="164387" y="1808252"/>
            <a:ext cx="1087505" cy="1109608"/>
            <a:chOff x="-2296296" y="1645610"/>
            <a:chExt cx="1026945" cy="982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0281A137-E64F-25C3-A4F3-2C933E729836}"/>
                </a:ext>
              </a:extLst>
            </p:cNvPr>
            <p:cNvSpPr/>
            <p:nvPr/>
          </p:nvSpPr>
          <p:spPr bwMode="auto">
            <a:xfrm>
              <a:off x="-2296296" y="1645610"/>
              <a:ext cx="1026945" cy="98267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766BFCE-0664-FECD-4AED-44390F990606}"/>
                </a:ext>
              </a:extLst>
            </p:cNvPr>
            <p:cNvSpPr txBox="1"/>
            <p:nvPr/>
          </p:nvSpPr>
          <p:spPr>
            <a:xfrm>
              <a:off x="-2236594" y="1956009"/>
              <a:ext cx="913495" cy="4165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C30D82EC-89CB-2C2B-042F-76F4390F8832}"/>
              </a:ext>
            </a:extLst>
          </p:cNvPr>
          <p:cNvSpPr txBox="1">
            <a:spLocks noChangeArrowheads="1"/>
          </p:cNvSpPr>
          <p:nvPr/>
        </p:nvSpPr>
        <p:spPr>
          <a:xfrm>
            <a:off x="458054" y="382336"/>
            <a:ext cx="5908589" cy="826677"/>
          </a:xfrm>
          <a:prstGeom prst="rect">
            <a:avLst/>
          </a:prstGeom>
          <a:solidFill>
            <a:schemeClr val="bg1">
              <a:alpha val="80584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Nouveaux Projets - Nord</a:t>
            </a:r>
          </a:p>
        </p:txBody>
      </p:sp>
    </p:spTree>
    <p:extLst>
      <p:ext uri="{BB962C8B-B14F-4D97-AF65-F5344CB8AC3E}">
        <p14:creationId xmlns:p14="http://schemas.microsoft.com/office/powerpoint/2010/main" val="16186223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323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8EFC16-04DE-C6CA-0859-4F28BBE2A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7FF33D9-455A-EB79-6085-7FD5A04786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35628" y="304157"/>
            <a:ext cx="10052957" cy="6249686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91F432-8390-357F-74A2-2AE6BA44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en-US"/>
              <a:pPr>
                <a:spcAft>
                  <a:spcPts val="600"/>
                </a:spcAft>
              </a:pPr>
              <a:t>74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8D9C00-5F6F-A243-2890-38F00F3A37D4}"/>
              </a:ext>
            </a:extLst>
          </p:cNvPr>
          <p:cNvSpPr txBox="1"/>
          <p:nvPr/>
        </p:nvSpPr>
        <p:spPr>
          <a:xfrm>
            <a:off x="103415" y="244929"/>
            <a:ext cx="1839685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49726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C00000"/>
                </a:solidFill>
                <a:latin typeface="+mj-lt"/>
              </a:rPr>
              <a:t>KE TANG</a:t>
            </a:r>
          </a:p>
        </p:txBody>
      </p:sp>
    </p:spTree>
    <p:extLst>
      <p:ext uri="{BB962C8B-B14F-4D97-AF65-F5344CB8AC3E}">
        <p14:creationId xmlns:p14="http://schemas.microsoft.com/office/powerpoint/2010/main" val="11407498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855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BB98E6-2779-BD6B-8A2C-6EEAAC2DA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88880582-25A6-0337-33EA-30CBD97912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0533" y="1743842"/>
            <a:ext cx="7381500" cy="4176312"/>
          </a:xfrm>
          <a:solidFill>
            <a:schemeClr val="accent6">
              <a:lumMod val="20000"/>
              <a:lumOff val="80000"/>
              <a:alpha val="49722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fr-FR" altLang="fr-FR" sz="24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Géographie</a:t>
            </a:r>
            <a:r>
              <a:rPr lang="fr-FR" altLang="fr-FR" dirty="0">
                <a:cs typeface="Times New Roman" panose="02020603050405020304" pitchFamily="18" charset="0"/>
              </a:rPr>
              <a:t> : </a:t>
            </a:r>
            <a:r>
              <a:rPr lang="fr-FR" altLang="fr-FR" sz="2000" dirty="0">
                <a:cs typeface="Times New Roman" panose="02020603050405020304" pitchFamily="18" charset="0"/>
              </a:rPr>
              <a:t>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Hà</a:t>
            </a:r>
            <a:r>
              <a:rPr lang="fr-FR" altLang="fr-FR" sz="2000" b="1" dirty="0">
                <a:cs typeface="Times New Roman" panose="02020603050405020304" pitchFamily="18" charset="0"/>
              </a:rPr>
              <a:t> Nam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EDV 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Rénovation toiture du dispensaire </a:t>
            </a:r>
            <a:endParaRPr lang="fr-FR" altLang="fr-FR" sz="24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Suivi: </a:t>
            </a:r>
            <a:r>
              <a:rPr lang="fr-FR" altLang="fr-FR" sz="2000" dirty="0">
                <a:cs typeface="Times New Roman" panose="02020603050405020304" pitchFamily="18" charset="0"/>
              </a:rPr>
              <a:t>Congrégation des Amantes de la Croix de Hanoi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villages  isolés et pauvres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Statut: </a:t>
            </a:r>
            <a:r>
              <a:rPr lang="fr-FR" altLang="fr-FR" sz="2000" dirty="0">
                <a:cs typeface="Times New Roman" panose="02020603050405020304" pitchFamily="18" charset="0"/>
              </a:rPr>
              <a:t>proposé à la Fondation </a:t>
            </a:r>
            <a:r>
              <a:rPr lang="fr-FR" altLang="fr-FR" sz="2000" dirty="0" err="1">
                <a:cs typeface="Times New Roman" panose="02020603050405020304" pitchFamily="18" charset="0"/>
              </a:rPr>
              <a:t>Anastasis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4B50B9-C273-186D-C197-63DC9EBB4F16}"/>
              </a:ext>
            </a:extLst>
          </p:cNvPr>
          <p:cNvSpPr txBox="1"/>
          <p:nvPr/>
        </p:nvSpPr>
        <p:spPr>
          <a:xfrm>
            <a:off x="6850039" y="556312"/>
            <a:ext cx="2191994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60245"/>
            </a:schemeClr>
          </a:solidFill>
        </p:spPr>
        <p:txBody>
          <a:bodyPr wrap="square" rtlCol="0" anchor="ctr">
            <a:spAutoFit/>
          </a:bodyPr>
          <a:lstStyle/>
          <a:p>
            <a:pPr fontAlgn="base"/>
            <a:r>
              <a:rPr lang="fr-FR" sz="3200" b="1" dirty="0">
                <a:solidFill>
                  <a:srgbClr val="C00000"/>
                </a:solidFill>
                <a:latin typeface="+mj-lt"/>
              </a:rPr>
              <a:t>Bình </a:t>
            </a:r>
            <a:r>
              <a:rPr lang="fr-FR" sz="3200" b="1" dirty="0" err="1">
                <a:solidFill>
                  <a:srgbClr val="C00000"/>
                </a:solidFill>
                <a:latin typeface="+mj-lt"/>
              </a:rPr>
              <a:t>Cách</a:t>
            </a:r>
            <a:endParaRPr lang="fr-FR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7CEFEBA5-4A69-A69D-F1D0-F586FF270B16}"/>
              </a:ext>
            </a:extLst>
          </p:cNvPr>
          <p:cNvSpPr/>
          <p:nvPr/>
        </p:nvSpPr>
        <p:spPr>
          <a:xfrm>
            <a:off x="-523162" y="125887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A6BC24C5-0C39-7F3B-A0B3-F2ACC6454245}"/>
              </a:ext>
            </a:extLst>
          </p:cNvPr>
          <p:cNvSpPr/>
          <p:nvPr/>
        </p:nvSpPr>
        <p:spPr>
          <a:xfrm rot="5400000" flipV="1">
            <a:off x="-1566554" y="3720605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61FDECB-5F37-62A2-AE8C-D28AB10F61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930E6B17-4DCD-BB61-888E-AD2651E2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3D407FCF-3532-5D45-96D6-975932A517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662" y="1209553"/>
            <a:ext cx="2356338" cy="5040620"/>
          </a:xfrm>
          <a:prstGeom prst="rect">
            <a:avLst/>
          </a:prstGeom>
        </p:spPr>
      </p:pic>
      <p:grpSp>
        <p:nvGrpSpPr>
          <p:cNvPr id="8" name="Groupe 8">
            <a:extLst>
              <a:ext uri="{FF2B5EF4-FFF2-40B4-BE49-F238E27FC236}">
                <a16:creationId xmlns:a16="http://schemas.microsoft.com/office/drawing/2014/main" id="{3C043E84-B5A0-5560-2FFF-EBFB0BB4D209}"/>
              </a:ext>
            </a:extLst>
          </p:cNvPr>
          <p:cNvGrpSpPr/>
          <p:nvPr/>
        </p:nvGrpSpPr>
        <p:grpSpPr>
          <a:xfrm>
            <a:off x="164387" y="1808252"/>
            <a:ext cx="1087505" cy="1109608"/>
            <a:chOff x="-2296296" y="1645610"/>
            <a:chExt cx="1026945" cy="982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0281A137-E64F-25C3-A4F3-2C933E729836}"/>
                </a:ext>
              </a:extLst>
            </p:cNvPr>
            <p:cNvSpPr/>
            <p:nvPr/>
          </p:nvSpPr>
          <p:spPr bwMode="auto">
            <a:xfrm>
              <a:off x="-2296296" y="1645610"/>
              <a:ext cx="1026945" cy="98267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766BFCE-0664-FECD-4AED-44390F990606}"/>
                </a:ext>
              </a:extLst>
            </p:cNvPr>
            <p:cNvSpPr txBox="1"/>
            <p:nvPr/>
          </p:nvSpPr>
          <p:spPr>
            <a:xfrm>
              <a:off x="-2236594" y="1956009"/>
              <a:ext cx="913495" cy="4165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C30D82EC-89CB-2C2B-042F-76F4390F8832}"/>
              </a:ext>
            </a:extLst>
          </p:cNvPr>
          <p:cNvSpPr txBox="1">
            <a:spLocks noChangeArrowheads="1"/>
          </p:cNvSpPr>
          <p:nvPr/>
        </p:nvSpPr>
        <p:spPr>
          <a:xfrm>
            <a:off x="458054" y="382336"/>
            <a:ext cx="5908589" cy="826677"/>
          </a:xfrm>
          <a:prstGeom prst="rect">
            <a:avLst/>
          </a:prstGeom>
          <a:solidFill>
            <a:schemeClr val="bg1">
              <a:alpha val="80395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Nouveaux Projets - Nord</a:t>
            </a:r>
          </a:p>
        </p:txBody>
      </p:sp>
    </p:spTree>
    <p:extLst>
      <p:ext uri="{BB962C8B-B14F-4D97-AF65-F5344CB8AC3E}">
        <p14:creationId xmlns:p14="http://schemas.microsoft.com/office/powerpoint/2010/main" val="30442996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152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095D7A-0F60-A474-A2A5-F05B8CEC0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Police&#10;&#10;Le contenu généré par l’IA peut être incorrect.">
            <a:extLst>
              <a:ext uri="{FF2B5EF4-FFF2-40B4-BE49-F238E27FC236}">
                <a16:creationId xmlns:a16="http://schemas.microsoft.com/office/drawing/2014/main" id="{86243F1A-5C79-37EE-5A05-3D1D1E1479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4633" y="1865378"/>
            <a:ext cx="4038382" cy="2902566"/>
          </a:xfrm>
          <a:prstGeom prst="rect">
            <a:avLst/>
          </a:prstGeom>
        </p:spPr>
      </p:pic>
      <p:pic>
        <p:nvPicPr>
          <p:cNvPr id="3" name="Image 2" descr="Une image contenant habits, personne, chaussures, plein air&#10;&#10;Le contenu généré par l’IA peut être incorrect.">
            <a:extLst>
              <a:ext uri="{FF2B5EF4-FFF2-40B4-BE49-F238E27FC236}">
                <a16:creationId xmlns:a16="http://schemas.microsoft.com/office/drawing/2014/main" id="{E2BB482E-E1AB-BE19-F73C-509FB6BB89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029" y="904749"/>
            <a:ext cx="6731338" cy="5048503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6FE071-E14E-CDB2-E6AD-4CCD91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767" y="6500896"/>
            <a:ext cx="952499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en-US" smtClean="0"/>
              <a:pPr>
                <a:spcAft>
                  <a:spcPts val="600"/>
                </a:spcAft>
              </a:pPr>
              <a:t>76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7D1C637-35AF-6CDB-2E06-D6C35FBF13A8}"/>
              </a:ext>
            </a:extLst>
          </p:cNvPr>
          <p:cNvSpPr txBox="1"/>
          <p:nvPr/>
        </p:nvSpPr>
        <p:spPr>
          <a:xfrm>
            <a:off x="103416" y="204538"/>
            <a:ext cx="2329542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49726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fr-FR" sz="3600" dirty="0">
                <a:solidFill>
                  <a:srgbClr val="C00000"/>
                </a:solidFill>
                <a:latin typeface="+mj-lt"/>
              </a:rPr>
              <a:t>Bình </a:t>
            </a:r>
            <a:r>
              <a:rPr lang="fr-FR" sz="3600" dirty="0" err="1">
                <a:solidFill>
                  <a:srgbClr val="C00000"/>
                </a:solidFill>
                <a:latin typeface="+mj-lt"/>
              </a:rPr>
              <a:t>Cách</a:t>
            </a:r>
            <a:endParaRPr lang="fr-FR" sz="36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58835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312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D33AE4-CF91-71C5-00BC-C07D05126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552A5A73-062E-E25C-DE53-10BE610DF6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0533" y="1743842"/>
            <a:ext cx="7871022" cy="4434220"/>
          </a:xfrm>
          <a:solidFill>
            <a:schemeClr val="accent6">
              <a:lumMod val="20000"/>
              <a:lumOff val="80000"/>
              <a:alpha val="49899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fr-FR" altLang="fr-FR" sz="24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Géographie:</a:t>
            </a:r>
            <a:r>
              <a:rPr lang="fr-FR" altLang="fr-FR" dirty="0">
                <a:cs typeface="Times New Roman" panose="02020603050405020304" pitchFamily="18" charset="0"/>
              </a:rPr>
              <a:t> </a:t>
            </a:r>
            <a:r>
              <a:rPr lang="fr-FR" altLang="fr-FR" sz="2000" dirty="0">
                <a:cs typeface="Times New Roman" panose="02020603050405020304" pitchFamily="18" charset="0"/>
              </a:rPr>
              <a:t>Situé dans la province de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Hà Tinh, à 350 km au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sud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de Hanoi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Actions EDV: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équipement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du foyer de 60 filles et garçons,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en cours de construction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(par Vietnam Espérance)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   Achat de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30 lits superposés 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Suivi: </a:t>
            </a:r>
            <a:r>
              <a:rPr lang="fr-FR" sz="2000" dirty="0"/>
              <a:t>le père </a:t>
            </a:r>
            <a:r>
              <a:rPr lang="fr-FR" sz="2000" dirty="0" err="1"/>
              <a:t>Nhung</a:t>
            </a:r>
            <a:r>
              <a:rPr lang="fr-FR" sz="2000" dirty="0"/>
              <a:t> 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jeunes habitant dans des villages éloignés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Statut: recherche de financement</a:t>
            </a: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2C2347-91D9-EB89-56ED-4BA159FCA68C}"/>
              </a:ext>
            </a:extLst>
          </p:cNvPr>
          <p:cNvSpPr txBox="1"/>
          <p:nvPr/>
        </p:nvSpPr>
        <p:spPr>
          <a:xfrm>
            <a:off x="6760396" y="567294"/>
            <a:ext cx="2771159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6004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+mj-lt"/>
              </a:rPr>
              <a:t>Phúc </a:t>
            </a:r>
            <a:r>
              <a:rPr lang="fr-FR" sz="3200" b="1" dirty="0" err="1">
                <a:solidFill>
                  <a:srgbClr val="C00000"/>
                </a:solidFill>
                <a:latin typeface="+mj-lt"/>
              </a:rPr>
              <a:t>Trạch</a:t>
            </a:r>
            <a:r>
              <a:rPr lang="fr-FR" sz="3200" b="1" dirty="0">
                <a:solidFill>
                  <a:srgbClr val="C00000"/>
                </a:solidFill>
                <a:latin typeface="+mj-lt"/>
              </a:rPr>
              <a:t> 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B3BCED82-CCD2-0BC7-BC9C-5C2B80D19A92}"/>
              </a:ext>
            </a:extLst>
          </p:cNvPr>
          <p:cNvSpPr/>
          <p:nvPr/>
        </p:nvSpPr>
        <p:spPr>
          <a:xfrm>
            <a:off x="-753607" y="1257507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D88F9A36-AB19-61C2-E8EC-C8E9EE040F01}"/>
              </a:ext>
            </a:extLst>
          </p:cNvPr>
          <p:cNvSpPr/>
          <p:nvPr/>
        </p:nvSpPr>
        <p:spPr>
          <a:xfrm rot="5400000" flipV="1">
            <a:off x="-1566554" y="3720605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65C5B2-99CB-C33D-ABAE-CB2DE61E7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77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968A64B-C806-E228-A539-F017871644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A8008529-8B51-0A20-BCCD-03F72B801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8">
            <a:extLst>
              <a:ext uri="{FF2B5EF4-FFF2-40B4-BE49-F238E27FC236}">
                <a16:creationId xmlns:a16="http://schemas.microsoft.com/office/drawing/2014/main" id="{FDACED65-3AA3-6C78-DAE0-79FBB325A0E6}"/>
              </a:ext>
            </a:extLst>
          </p:cNvPr>
          <p:cNvGrpSpPr/>
          <p:nvPr/>
        </p:nvGrpSpPr>
        <p:grpSpPr>
          <a:xfrm>
            <a:off x="213123" y="1841030"/>
            <a:ext cx="1087505" cy="1109608"/>
            <a:chOff x="-2296296" y="1645610"/>
            <a:chExt cx="1026945" cy="982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2158B669-B442-53C5-F370-2D17B97FE72A}"/>
                </a:ext>
              </a:extLst>
            </p:cNvPr>
            <p:cNvSpPr/>
            <p:nvPr/>
          </p:nvSpPr>
          <p:spPr bwMode="auto">
            <a:xfrm>
              <a:off x="-2296296" y="1645610"/>
              <a:ext cx="1026945" cy="98267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8C20708-A0E2-9C2A-4100-BEDF6A4B5760}"/>
                </a:ext>
              </a:extLst>
            </p:cNvPr>
            <p:cNvSpPr txBox="1"/>
            <p:nvPr/>
          </p:nvSpPr>
          <p:spPr>
            <a:xfrm>
              <a:off x="-2236594" y="1956009"/>
              <a:ext cx="913495" cy="4165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b="1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0F786C73-5106-35B2-3A6E-5379CAE844CD}"/>
              </a:ext>
            </a:extLst>
          </p:cNvPr>
          <p:cNvSpPr txBox="1">
            <a:spLocks noChangeArrowheads="1"/>
          </p:cNvSpPr>
          <p:nvPr/>
        </p:nvSpPr>
        <p:spPr>
          <a:xfrm>
            <a:off x="227610" y="392991"/>
            <a:ext cx="5908589" cy="826677"/>
          </a:xfrm>
          <a:prstGeom prst="rect">
            <a:avLst/>
          </a:prstGeom>
          <a:solidFill>
            <a:schemeClr val="bg1">
              <a:alpha val="79976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Nouveaux Projets - Nord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F2887E-9D40-0325-5B67-2B6EC99EA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594" y="1743842"/>
            <a:ext cx="2051406" cy="425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477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5FAE59-9F64-1D6D-C58E-BDF06414F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ciel, plein air, sol, arbre&#10;&#10;Le contenu généré par l’IA peut être incorrect.">
            <a:extLst>
              <a:ext uri="{FF2B5EF4-FFF2-40B4-BE49-F238E27FC236}">
                <a16:creationId xmlns:a16="http://schemas.microsoft.com/office/drawing/2014/main" id="{AD0459BD-2CEC-C7EE-6731-2F4D91764E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  <a:effectLst>
            <a:softEdge rad="73279"/>
          </a:effec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C3C088D-36BC-377A-E2CE-7E896FD5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B903A2B-0FB8-0A83-0E86-C0A4988E8F38}"/>
              </a:ext>
            </a:extLst>
          </p:cNvPr>
          <p:cNvSpPr txBox="1"/>
          <p:nvPr/>
        </p:nvSpPr>
        <p:spPr>
          <a:xfrm>
            <a:off x="103415" y="204538"/>
            <a:ext cx="2675879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49726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C00000"/>
                </a:solidFill>
                <a:latin typeface="+mj-lt"/>
              </a:rPr>
              <a:t>Phúc </a:t>
            </a:r>
            <a:r>
              <a:rPr lang="fr-FR" sz="3600" b="1" dirty="0" err="1">
                <a:solidFill>
                  <a:srgbClr val="C00000"/>
                </a:solidFill>
                <a:latin typeface="+mj-lt"/>
              </a:rPr>
              <a:t>Trạch</a:t>
            </a:r>
            <a:r>
              <a:rPr lang="fr-FR" sz="3600" b="1" dirty="0">
                <a:solidFill>
                  <a:srgbClr val="C000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85725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346560-B3E5-B83A-58B3-EABDC5FE4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A08CA8-2713-8C71-3B99-3C50DFECD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222201"/>
            <a:ext cx="3756073" cy="1043892"/>
          </a:xfrm>
          <a:solidFill>
            <a:schemeClr val="bg1">
              <a:alpha val="79804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JUNIOR EDV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458E80F-C552-2670-5F7B-975C741A3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8085" y="1448972"/>
            <a:ext cx="4994031" cy="472799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fr-FR" sz="2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Noémie, Domitille et Gatien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82EFB9A-5360-C8A5-4001-BD1105A0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79</a:t>
            </a:fld>
            <a:endParaRPr lang="fr-FR"/>
          </a:p>
        </p:txBody>
      </p:sp>
      <p:graphicFrame>
        <p:nvGraphicFramePr>
          <p:cNvPr id="23" name="Espace réservé du contenu 8">
            <a:extLst>
              <a:ext uri="{FF2B5EF4-FFF2-40B4-BE49-F238E27FC236}">
                <a16:creationId xmlns:a16="http://schemas.microsoft.com/office/drawing/2014/main" id="{A8AF555B-F6F9-71A0-C67E-B5433210304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86389266"/>
              </p:ext>
            </p:extLst>
          </p:nvPr>
        </p:nvGraphicFramePr>
        <p:xfrm>
          <a:off x="365760" y="1825625"/>
          <a:ext cx="596470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78FB63B-4297-2FF9-7FDD-039AF983C63F}"/>
              </a:ext>
            </a:extLst>
          </p:cNvPr>
          <p:cNvCxnSpPr>
            <a:cxnSpLocks/>
          </p:cNvCxnSpPr>
          <p:nvPr/>
        </p:nvCxnSpPr>
        <p:spPr>
          <a:xfrm>
            <a:off x="365760" y="1448972"/>
            <a:ext cx="3756074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A5E5CC0-42DE-4E57-E4CB-63FB16079EBA}"/>
              </a:ext>
            </a:extLst>
          </p:cNvPr>
          <p:cNvCxnSpPr>
            <a:cxnSpLocks/>
          </p:cNvCxnSpPr>
          <p:nvPr/>
        </p:nvCxnSpPr>
        <p:spPr>
          <a:xfrm>
            <a:off x="6485206" y="1825625"/>
            <a:ext cx="0" cy="453964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 descr="Une image contenant personne, Visage humain, sourire, habits&#10;&#10;Le contenu généré par l’IA peut être incorrect.">
            <a:extLst>
              <a:ext uri="{FF2B5EF4-FFF2-40B4-BE49-F238E27FC236}">
                <a16:creationId xmlns:a16="http://schemas.microsoft.com/office/drawing/2014/main" id="{BEA9CE1D-C030-0B26-52FA-DB64249B04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2831" y="2779295"/>
            <a:ext cx="4824070" cy="3397668"/>
          </a:xfrm>
          <a:prstGeom prst="rect">
            <a:avLst/>
          </a:prstGeom>
        </p:spPr>
      </p:pic>
      <p:pic>
        <p:nvPicPr>
          <p:cNvPr id="20" name="Image 19" descr="Une image contenant texte, Police, conception&#10;&#10;Le contenu généré par l’IA peut être incorrect.">
            <a:extLst>
              <a:ext uri="{FF2B5EF4-FFF2-40B4-BE49-F238E27FC236}">
                <a16:creationId xmlns:a16="http://schemas.microsoft.com/office/drawing/2014/main" id="{38A8B359-C322-4844-931C-EE2322A932D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01815"/>
            <a:ext cx="1580606" cy="571028"/>
          </a:xfrm>
          <a:prstGeom prst="rect">
            <a:avLst/>
          </a:prstGeom>
        </p:spPr>
      </p:pic>
      <p:pic>
        <p:nvPicPr>
          <p:cNvPr id="21" name="Picture 4" descr="logo_EDV_m">
            <a:extLst>
              <a:ext uri="{FF2B5EF4-FFF2-40B4-BE49-F238E27FC236}">
                <a16:creationId xmlns:a16="http://schemas.microsoft.com/office/drawing/2014/main" id="{0C80C571-556A-372D-DBA3-EB5A2C78F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0771" y="71273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848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8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A7783B-C7A0-E56C-40C7-120D50220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661F6C0-EA10-996B-6603-E18CA76E7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33111"/>
            <a:ext cx="4659086" cy="65867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D8171BD-2452-9C2F-1805-E1E71704F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057" y="134760"/>
            <a:ext cx="4659086" cy="6586715"/>
          </a:xfrm>
          <a:prstGeom prst="rect">
            <a:avLst/>
          </a:prstGeom>
          <a:solidFill>
            <a:schemeClr val="bg1">
              <a:alpha val="30085"/>
            </a:schemeClr>
          </a:solidFill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A90C7C-EF5C-C8F9-CFDF-144F486DB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735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6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51E3E7-0C10-9A7A-EA29-92B015417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2A0FBE02-866D-E275-FE6F-5F6B601792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23850" y="1772847"/>
            <a:ext cx="9929950" cy="4406596"/>
          </a:xfrm>
          <a:solidFill>
            <a:schemeClr val="accent6">
              <a:lumMod val="20000"/>
              <a:lumOff val="80000"/>
              <a:alpha val="50017"/>
            </a:schemeClr>
          </a:solidFill>
        </p:spPr>
        <p:txBody>
          <a:bodyPr anchor="t"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fr-FR" altLang="fr-FR" sz="2400" b="1" dirty="0">
                <a:solidFill>
                  <a:schemeClr val="accent6">
                    <a:lumMod val="50000"/>
                  </a:schemeClr>
                </a:solidFill>
              </a:rPr>
              <a:t>    Pour célébrer les 25 ans de l’association, </a:t>
            </a: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fr-FR" altLang="fr-FR" sz="2400" b="1" dirty="0"/>
              <a:t>Rencontre</a:t>
            </a:r>
            <a:r>
              <a:rPr lang="fr-FR" altLang="fr-FR" sz="2400" dirty="0"/>
              <a:t> entre les membres du CA et l’ensemble des relais d’EDV au Vietnam, à </a:t>
            </a:r>
            <a:r>
              <a:rPr lang="fr-FR" altLang="fr-FR" sz="2400" dirty="0" err="1"/>
              <a:t>Xuân</a:t>
            </a:r>
            <a:r>
              <a:rPr lang="fr-FR" altLang="fr-FR" sz="2400" dirty="0"/>
              <a:t> </a:t>
            </a:r>
            <a:r>
              <a:rPr lang="fr-FR" altLang="fr-FR" sz="2400" dirty="0" err="1"/>
              <a:t>Lộc</a:t>
            </a:r>
            <a:r>
              <a:rPr lang="fr-FR" altLang="fr-FR" sz="2400" dirty="0"/>
              <a:t>, province de </a:t>
            </a:r>
            <a:r>
              <a:rPr lang="fr-FR" altLang="fr-FR" sz="2400" dirty="0" err="1"/>
              <a:t>Đồng</a:t>
            </a:r>
            <a:r>
              <a:rPr lang="fr-FR" altLang="fr-FR" sz="2400" dirty="0"/>
              <a:t> </a:t>
            </a:r>
            <a:r>
              <a:rPr lang="fr-FR" altLang="fr-FR" sz="2400" dirty="0" err="1"/>
              <a:t>Nai</a:t>
            </a:r>
            <a:r>
              <a:rPr lang="fr-FR" altLang="fr-FR" sz="2400" dirty="0"/>
              <a:t>, à 100 km au nord de Saigon en novembre 2024</a:t>
            </a: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fr-FR" altLang="fr-FR" sz="2400" b="1" dirty="0"/>
              <a:t> Echange </a:t>
            </a:r>
            <a:r>
              <a:rPr lang="fr-FR" altLang="fr-FR" sz="2400" dirty="0"/>
              <a:t>sur les réalisations d’EDV, les projets et orientations futures durant 2 jours et demi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fr-FR" altLang="fr-FR" sz="2400" b="1" dirty="0">
                <a:solidFill>
                  <a:schemeClr val="accent6">
                    <a:lumMod val="50000"/>
                  </a:schemeClr>
                </a:solidFill>
              </a:rPr>
              <a:t>Une occasion de mieux se connaitre</a:t>
            </a: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fr-FR" altLang="fr-FR" sz="2400" b="1" dirty="0"/>
              <a:t>20</a:t>
            </a:r>
            <a:r>
              <a:rPr lang="fr-FR" altLang="fr-FR" sz="2400" dirty="0"/>
              <a:t> membres d’EDV et</a:t>
            </a:r>
            <a:r>
              <a:rPr lang="fr-FR" altLang="fr-FR" sz="2400" b="1" dirty="0"/>
              <a:t> 130 </a:t>
            </a:r>
            <a:r>
              <a:rPr lang="fr-FR" altLang="fr-FR" sz="2400" dirty="0"/>
              <a:t>Sœurs, prêtres, filleuls ou anciens filleuls, et l’évêque de Đồng </a:t>
            </a:r>
            <a:r>
              <a:rPr lang="fr-FR" altLang="fr-FR" sz="2400" dirty="0" err="1"/>
              <a:t>Nai</a:t>
            </a:r>
            <a:r>
              <a:rPr lang="fr-FR" altLang="fr-FR" sz="2400" dirty="0"/>
              <a:t> ont participé à l’évènement   	</a:t>
            </a:r>
            <a:r>
              <a:rPr lang="fr-FR" altLang="fr-FR" sz="2400" b="1" dirty="0"/>
              <a:t>		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8989FD4B-E3B4-65F8-5BFC-AB1384105138}"/>
              </a:ext>
            </a:extLst>
          </p:cNvPr>
          <p:cNvSpPr/>
          <p:nvPr/>
        </p:nvSpPr>
        <p:spPr>
          <a:xfrm>
            <a:off x="-909118" y="1167364"/>
            <a:ext cx="9689894" cy="207383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C1AD79C8-D310-3396-7517-7D9FB1CF8C51}"/>
              </a:ext>
            </a:extLst>
          </p:cNvPr>
          <p:cNvSpPr/>
          <p:nvPr/>
        </p:nvSpPr>
        <p:spPr>
          <a:xfrm rot="5400000" flipV="1">
            <a:off x="-1749739" y="3717762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06772B-3018-4297-1A7F-FC91DFC69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80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D6E113C-C388-365F-0E7B-28ADE5D05C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4CF2752F-FEDD-E8E9-E19A-9176B9461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537DA0B-4521-0DDF-ADE2-E5390A5263C1}"/>
              </a:ext>
            </a:extLst>
          </p:cNvPr>
          <p:cNvSpPr txBox="1">
            <a:spLocks noChangeArrowheads="1"/>
          </p:cNvSpPr>
          <p:nvPr/>
        </p:nvSpPr>
        <p:spPr>
          <a:xfrm>
            <a:off x="316774" y="194934"/>
            <a:ext cx="10107386" cy="82667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Rencontre au Vietnam pour les 25 ans d’EDV</a:t>
            </a:r>
          </a:p>
        </p:txBody>
      </p:sp>
    </p:spTree>
    <p:extLst>
      <p:ext uri="{BB962C8B-B14F-4D97-AF65-F5344CB8AC3E}">
        <p14:creationId xmlns:p14="http://schemas.microsoft.com/office/powerpoint/2010/main" val="21460137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F436FE-254E-73AF-49DE-55B0672E9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Image 9" descr="Une image contenant intérieur, chaise, Centre de conférences, meubles&#10;&#10;Le contenu généré par l’IA peut être incorrect.">
            <a:extLst>
              <a:ext uri="{FF2B5EF4-FFF2-40B4-BE49-F238E27FC236}">
                <a16:creationId xmlns:a16="http://schemas.microsoft.com/office/drawing/2014/main" id="{EBD712A3-A266-CAF8-9B30-3895B03F59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  <a:effectLst>
            <a:softEdge rad="65495"/>
          </a:effec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8B36E8-3147-4960-06B5-423C28FE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fr-F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81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E78359-0F4C-C440-C803-9A28F7CD026F}"/>
              </a:ext>
            </a:extLst>
          </p:cNvPr>
          <p:cNvSpPr txBox="1"/>
          <p:nvPr/>
        </p:nvSpPr>
        <p:spPr>
          <a:xfrm>
            <a:off x="6317673" y="6500553"/>
            <a:ext cx="184731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392"/>
            </a:schemeClr>
          </a:solidFill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90FC636-7817-7B63-4E7C-8ADD8850586A}"/>
              </a:ext>
            </a:extLst>
          </p:cNvPr>
          <p:cNvSpPr txBox="1">
            <a:spLocks noChangeArrowheads="1"/>
          </p:cNvSpPr>
          <p:nvPr/>
        </p:nvSpPr>
        <p:spPr>
          <a:xfrm>
            <a:off x="187037" y="226688"/>
            <a:ext cx="4687725" cy="764132"/>
          </a:xfrm>
          <a:prstGeom prst="rect">
            <a:avLst/>
          </a:prstGeom>
          <a:solidFill>
            <a:schemeClr val="bg1">
              <a:alpha val="90238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3600" b="1" dirty="0">
                <a:solidFill>
                  <a:schemeClr val="accent6">
                    <a:lumMod val="50000"/>
                  </a:schemeClr>
                </a:solidFill>
              </a:rPr>
              <a:t>25 ans de l’association</a:t>
            </a:r>
          </a:p>
        </p:txBody>
      </p:sp>
    </p:spTree>
    <p:extLst>
      <p:ext uri="{BB962C8B-B14F-4D97-AF65-F5344CB8AC3E}">
        <p14:creationId xmlns:p14="http://schemas.microsoft.com/office/powerpoint/2010/main" val="33921764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96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personne, intérieur, groupe&#10;&#10;Le contenu généré par l’IA peut être incorrect.">
            <a:extLst>
              <a:ext uri="{FF2B5EF4-FFF2-40B4-BE49-F238E27FC236}">
                <a16:creationId xmlns:a16="http://schemas.microsoft.com/office/drawing/2014/main" id="{4565BC4A-0740-6A95-5C3A-45653528CE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59" y="1926771"/>
            <a:ext cx="7698998" cy="3978469"/>
          </a:xfrm>
          <a:prstGeom prst="rect">
            <a:avLst/>
          </a:prstGeom>
        </p:spPr>
      </p:pic>
      <p:pic>
        <p:nvPicPr>
          <p:cNvPr id="3" name="Image 2" descr="Une image contenant habits, personne, homme, chaussures&#10;&#10;Le contenu généré par l’IA peut être incorrect.">
            <a:extLst>
              <a:ext uri="{FF2B5EF4-FFF2-40B4-BE49-F238E27FC236}">
                <a16:creationId xmlns:a16="http://schemas.microsoft.com/office/drawing/2014/main" id="{AD3EF628-F72F-6B67-897C-6BFFA5BB8D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5104" y="1926771"/>
            <a:ext cx="4346896" cy="39784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03B1419-660A-CB05-025A-54E556AE864E}"/>
              </a:ext>
            </a:extLst>
          </p:cNvPr>
          <p:cNvSpPr txBox="1"/>
          <p:nvPr/>
        </p:nvSpPr>
        <p:spPr>
          <a:xfrm>
            <a:off x="6317673" y="6500553"/>
            <a:ext cx="184731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392"/>
            </a:schemeClr>
          </a:solidFill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41D40BA-75CE-1C6A-6CA0-9D64D22A9F84}"/>
              </a:ext>
            </a:extLst>
          </p:cNvPr>
          <p:cNvSpPr txBox="1">
            <a:spLocks noChangeArrowheads="1"/>
          </p:cNvSpPr>
          <p:nvPr/>
        </p:nvSpPr>
        <p:spPr>
          <a:xfrm>
            <a:off x="268680" y="188628"/>
            <a:ext cx="4687725" cy="764132"/>
          </a:xfrm>
          <a:prstGeom prst="rect">
            <a:avLst/>
          </a:prstGeom>
          <a:solidFill>
            <a:schemeClr val="bg1">
              <a:alpha val="8106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3600" b="1" dirty="0">
                <a:solidFill>
                  <a:schemeClr val="accent6">
                    <a:lumMod val="50000"/>
                  </a:schemeClr>
                </a:solidFill>
              </a:rPr>
              <a:t>25 ans de l’association</a:t>
            </a:r>
          </a:p>
        </p:txBody>
      </p:sp>
    </p:spTree>
    <p:extLst>
      <p:ext uri="{BB962C8B-B14F-4D97-AF65-F5344CB8AC3E}">
        <p14:creationId xmlns:p14="http://schemas.microsoft.com/office/powerpoint/2010/main" val="7780158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208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48F46B-3BB6-DC0A-3169-F4CC48EBE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30CB0DE7-F881-6F5C-8178-4E65AF1990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4836" y="1425281"/>
            <a:ext cx="9805563" cy="5188267"/>
          </a:xfrm>
          <a:solidFill>
            <a:schemeClr val="accent6">
              <a:lumMod val="20000"/>
              <a:lumOff val="80000"/>
              <a:alpha val="50207"/>
            </a:schemeClr>
          </a:solidFill>
        </p:spPr>
        <p:txBody>
          <a:bodyPr anchor="t">
            <a:no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fr-FR" altLang="fr-FR" sz="20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fr-FR" altLang="fr-FR" sz="2000" dirty="0">
                <a:cs typeface="Times New Roman" panose="02020603050405020304" pitchFamily="18" charset="0"/>
              </a:rPr>
              <a:t>    </a:t>
            </a:r>
            <a:r>
              <a:rPr lang="fr-FR" altLang="fr-FR" sz="2000" b="1" dirty="0">
                <a:cs typeface="Times New Roman" panose="02020603050405020304" pitchFamily="18" charset="0"/>
              </a:rPr>
              <a:t>Notre Dame Sainte Famille de Sannois </a:t>
            </a:r>
            <a:r>
              <a:rPr lang="fr-FR" altLang="fr-FR" sz="2000" dirty="0">
                <a:cs typeface="Times New Roman" panose="02020603050405020304" pitchFamily="18" charset="0"/>
              </a:rPr>
              <a:t>(95) soutient EDV depuis plusieurs années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fr-FR" altLang="fr-FR" sz="2000" dirty="0">
                <a:cs typeface="Times New Roman" panose="02020603050405020304" pitchFamily="18" charset="0"/>
              </a:rPr>
              <a:t>    grâce à des bols de riz et des actions caritatives :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fr-FR" altLang="fr-FR" sz="2000" dirty="0">
                <a:cs typeface="Times New Roman" panose="02020603050405020304" pitchFamily="18" charset="0"/>
              </a:rPr>
              <a:t>rénovation du foyer de Mường La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fr-FR" altLang="fr-FR" sz="2000" dirty="0">
                <a:cs typeface="Times New Roman" panose="02020603050405020304" pitchFamily="18" charset="0"/>
              </a:rPr>
              <a:t>construction de l’école maternelle de Chợ </a:t>
            </a:r>
            <a:r>
              <a:rPr lang="fr-FR" altLang="fr-FR" sz="2000" dirty="0" err="1">
                <a:cs typeface="Times New Roman" panose="02020603050405020304" pitchFamily="18" charset="0"/>
              </a:rPr>
              <a:t>Tú</a:t>
            </a:r>
            <a:r>
              <a:rPr lang="fr-FR" altLang="fr-FR" sz="2000" dirty="0"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fr-FR" altLang="fr-FR" sz="2000" dirty="0"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fr-FR" altLang="fr-FR" sz="24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24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En février 2025, 50 jeunes du lycée  ont découvert le Vietnam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fr-FR" altLang="fr-FR" sz="2000" b="1" dirty="0">
                <a:cs typeface="Times New Roman" panose="02020603050405020304" pitchFamily="18" charset="0"/>
              </a:rPr>
              <a:t>    Visite de 7 sites EDV </a:t>
            </a:r>
            <a:r>
              <a:rPr lang="fr-FR" altLang="fr-FR" sz="2000" dirty="0">
                <a:cs typeface="Times New Roman" panose="02020603050405020304" pitchFamily="18" charset="0"/>
              </a:rPr>
              <a:t>école </a:t>
            </a:r>
            <a:r>
              <a:rPr lang="fr-FR" altLang="fr-FR" sz="2000" dirty="0" err="1">
                <a:cs typeface="Times New Roman" panose="02020603050405020304" pitchFamily="18" charset="0"/>
              </a:rPr>
              <a:t>Phổ</a:t>
            </a:r>
            <a:r>
              <a:rPr lang="fr-FR" altLang="fr-FR" sz="2000" dirty="0">
                <a:cs typeface="Times New Roman" panose="02020603050405020304" pitchFamily="18" charset="0"/>
              </a:rPr>
              <a:t> </a:t>
            </a:r>
            <a:r>
              <a:rPr lang="fr-FR" altLang="fr-FR" sz="2000" dirty="0" err="1">
                <a:cs typeface="Times New Roman" panose="02020603050405020304" pitchFamily="18" charset="0"/>
              </a:rPr>
              <a:t>Cập</a:t>
            </a:r>
            <a:r>
              <a:rPr lang="fr-FR" altLang="fr-FR" sz="2000" dirty="0">
                <a:cs typeface="Times New Roman" panose="02020603050405020304" pitchFamily="18" charset="0"/>
              </a:rPr>
              <a:t> à Saigon, foyer PBC à Huế, foyer de </a:t>
            </a:r>
            <a:r>
              <a:rPr lang="fr-FR" altLang="fr-FR" sz="2000" dirty="0" err="1">
                <a:cs typeface="Times New Roman" panose="02020603050405020304" pitchFamily="18" charset="0"/>
              </a:rPr>
              <a:t>Diên</a:t>
            </a:r>
            <a:r>
              <a:rPr lang="fr-FR" altLang="fr-FR" sz="2000" dirty="0">
                <a:cs typeface="Times New Roman" panose="02020603050405020304" pitchFamily="18" charset="0"/>
              </a:rPr>
              <a:t> </a:t>
            </a:r>
            <a:r>
              <a:rPr lang="fr-FR" altLang="fr-FR" sz="2000" dirty="0" err="1">
                <a:cs typeface="Times New Roman" panose="02020603050405020304" pitchFamily="18" charset="0"/>
              </a:rPr>
              <a:t>Sanh</a:t>
            </a:r>
            <a:r>
              <a:rPr lang="fr-FR" altLang="fr-FR" sz="2000" dirty="0">
                <a:cs typeface="Times New Roman" panose="02020603050405020304" pitchFamily="18" charset="0"/>
              </a:rPr>
              <a:t>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fr-FR" altLang="fr-FR" sz="2000" dirty="0">
                <a:cs typeface="Times New Roman" panose="02020603050405020304" pitchFamily="18" charset="0"/>
              </a:rPr>
              <a:t>    écoles maternelles à Hội An, foyer Thanh Tam, Nước </a:t>
            </a:r>
            <a:r>
              <a:rPr lang="fr-FR" altLang="fr-FR" sz="2000" dirty="0" err="1">
                <a:cs typeface="Times New Roman" panose="02020603050405020304" pitchFamily="18" charset="0"/>
              </a:rPr>
              <a:t>Ngọt</a:t>
            </a:r>
            <a:r>
              <a:rPr lang="fr-FR" altLang="fr-FR" sz="2000" dirty="0">
                <a:cs typeface="Times New Roman" panose="02020603050405020304" pitchFamily="18" charset="0"/>
              </a:rPr>
              <a:t> et </a:t>
            </a:r>
            <a:r>
              <a:rPr lang="fr-FR" altLang="fr-FR" sz="2000" dirty="0" err="1">
                <a:cs typeface="Times New Roman" panose="02020603050405020304" pitchFamily="18" charset="0"/>
              </a:rPr>
              <a:t>Hà</a:t>
            </a:r>
            <a:r>
              <a:rPr lang="fr-FR" altLang="fr-FR" sz="2000" dirty="0">
                <a:cs typeface="Times New Roman" panose="02020603050405020304" pitchFamily="18" charset="0"/>
              </a:rPr>
              <a:t> </a:t>
            </a:r>
            <a:r>
              <a:rPr lang="fr-FR" altLang="fr-FR" sz="2000" dirty="0" err="1">
                <a:cs typeface="Times New Roman" panose="02020603050405020304" pitchFamily="18" charset="0"/>
              </a:rPr>
              <a:t>Nội</a:t>
            </a:r>
            <a:r>
              <a:rPr lang="fr-FR" altLang="fr-FR" sz="2000" dirty="0"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fr-FR" altLang="fr-FR" sz="2000" dirty="0"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Chaque visite a été l’occasion d’un échange intense et fructueux entre jeunes</a:t>
            </a:r>
            <a:endParaRPr lang="fr-FR" altLang="fr-FR" sz="2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lvl="2" algn="ctr">
              <a:lnSpc>
                <a:spcPct val="170000"/>
              </a:lnSpc>
              <a:buFontTx/>
              <a:buNone/>
            </a:pPr>
            <a:r>
              <a:rPr lang="fr-FR" altLang="fr-FR" b="1" dirty="0">
                <a:solidFill>
                  <a:schemeClr val="accent6">
                    <a:lumMod val="50000"/>
                  </a:schemeClr>
                </a:solidFill>
              </a:rPr>
              <a:t>			</a:t>
            </a:r>
            <a:endParaRPr lang="fr-FR" altLang="fr-F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753328A0-9720-DFF8-F9BA-401BFD37B0C2}"/>
              </a:ext>
            </a:extLst>
          </p:cNvPr>
          <p:cNvSpPr/>
          <p:nvPr/>
        </p:nvSpPr>
        <p:spPr>
          <a:xfrm>
            <a:off x="-1290605" y="1026131"/>
            <a:ext cx="11175922" cy="30777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1EE7FF39-EF8F-41C3-720A-69125F9A24E8}"/>
              </a:ext>
            </a:extLst>
          </p:cNvPr>
          <p:cNvSpPr/>
          <p:nvPr/>
        </p:nvSpPr>
        <p:spPr>
          <a:xfrm rot="5400000" flipV="1">
            <a:off x="-1566554" y="3720605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6FD44B3-7C75-BE68-72B3-0A735B3C4D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448D5C48-02C0-9461-6019-FA6E610CA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31D813-B534-3D45-C552-5702951026F4}"/>
              </a:ext>
            </a:extLst>
          </p:cNvPr>
          <p:cNvSpPr txBox="1">
            <a:spLocks noChangeArrowheads="1"/>
          </p:cNvSpPr>
          <p:nvPr/>
        </p:nvSpPr>
        <p:spPr>
          <a:xfrm>
            <a:off x="180468" y="173472"/>
            <a:ext cx="9966106" cy="82667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Voyage des jeunes de Notre Dame de Sannois </a:t>
            </a:r>
          </a:p>
        </p:txBody>
      </p:sp>
      <p:grpSp>
        <p:nvGrpSpPr>
          <p:cNvPr id="10" name="Groupe 8">
            <a:extLst>
              <a:ext uri="{FF2B5EF4-FFF2-40B4-BE49-F238E27FC236}">
                <a16:creationId xmlns:a16="http://schemas.microsoft.com/office/drawing/2014/main" id="{A4C0C722-E5C3-7CEB-B1EB-FBD2CD011B0A}"/>
              </a:ext>
            </a:extLst>
          </p:cNvPr>
          <p:cNvGrpSpPr/>
          <p:nvPr/>
        </p:nvGrpSpPr>
        <p:grpSpPr>
          <a:xfrm>
            <a:off x="339532" y="1718568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AC2A057D-545B-8AD3-220E-6B7B66C1E669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200DFED-307D-A452-75DC-4F09DF501338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71166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99CB0A-A6A3-A5F3-092F-38125FA3E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habits, personne, plein air, femme&#10;&#10;Le contenu généré par l’IA peut être incorrect.">
            <a:extLst>
              <a:ext uri="{FF2B5EF4-FFF2-40B4-BE49-F238E27FC236}">
                <a16:creationId xmlns:a16="http://schemas.microsoft.com/office/drawing/2014/main" id="{4D71D2C8-A381-D5AE-E1D3-C6F8A7A93B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BFFB7-7266-D3FF-22A5-EB97FCD8A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fr-F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84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878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62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5C6FB4-A5C3-921C-9212-55245C431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7E61E9F7-AB42-9070-FCF3-2F78E46DE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4367" y="142504"/>
            <a:ext cx="3300307" cy="895476"/>
          </a:xfrm>
          <a:solidFill>
            <a:schemeClr val="bg1">
              <a:alpha val="80132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ANIMATION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9A2E269F-076F-D981-9220-EFE8D3D2FC2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80030" y="1532937"/>
            <a:ext cx="5074537" cy="4530765"/>
          </a:xfrm>
          <a:solidFill>
            <a:schemeClr val="accent6">
              <a:lumMod val="20000"/>
              <a:lumOff val="80000"/>
              <a:alpha val="49622"/>
            </a:schemeClr>
          </a:solidFill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/>
              <a:t> </a:t>
            </a:r>
            <a:r>
              <a:rPr lang="fr-FR" altLang="fr-F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Bols de Riz / Echanges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defRPr/>
            </a:pPr>
            <a:r>
              <a:rPr lang="fr-FR" altLang="fr-FR" sz="1800" dirty="0">
                <a:cs typeface="Times New Roman" panose="02020603050405020304" pitchFamily="18" charset="0"/>
              </a:rPr>
              <a:t>Lycée Notre Dame Sainte Famille de Sannois 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fr-FR" altLang="fr-FR" sz="1800" dirty="0">
                <a:cs typeface="Times New Roman" panose="02020603050405020304" pitchFamily="18" charset="0"/>
              </a:rPr>
              <a:t>Lycée Albert de Mun (soirée World cabaret)</a:t>
            </a:r>
            <a:endParaRPr lang="fr-FR" altLang="fr-FR" sz="1600" dirty="0"/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/>
              <a:t> </a:t>
            </a:r>
            <a:r>
              <a:rPr lang="fr-FR" altLang="fr-F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Voyages au Vietnam 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</a:pPr>
            <a:r>
              <a:rPr lang="fr-FR" altLang="fr-FR" sz="1800" dirty="0"/>
              <a:t>Novembre 2024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</a:pPr>
            <a:r>
              <a:rPr lang="fr-FR" altLang="fr-FR" sz="1800" dirty="0"/>
              <a:t>Janvier et février 2025</a:t>
            </a:r>
            <a:endParaRPr lang="fr-FR" altLang="fr-FR" sz="1600" dirty="0"/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/>
              <a:t> </a:t>
            </a:r>
            <a:r>
              <a:rPr lang="fr-FR" altLang="fr-FR" sz="2400" b="1" dirty="0"/>
              <a:t>Manifestations</a:t>
            </a:r>
          </a:p>
          <a:p>
            <a:pPr lvl="1" algn="just">
              <a:lnSpc>
                <a:spcPct val="110000"/>
              </a:lnSpc>
              <a:spcBef>
                <a:spcPct val="0"/>
              </a:spcBef>
            </a:pPr>
            <a:r>
              <a:rPr lang="fr-FR" altLang="fr-FR" sz="1800" dirty="0"/>
              <a:t>Assemblée Générale le 15 juin 2024</a:t>
            </a:r>
          </a:p>
          <a:p>
            <a:pPr lvl="1" algn="just">
              <a:lnSpc>
                <a:spcPct val="110000"/>
              </a:lnSpc>
              <a:spcBef>
                <a:spcPct val="0"/>
              </a:spcBef>
            </a:pPr>
            <a:endParaRPr lang="fr-FR" altLang="fr-FR" sz="1800" dirty="0"/>
          </a:p>
          <a:p>
            <a:pPr lvl="1" algn="just">
              <a:lnSpc>
                <a:spcPct val="110000"/>
              </a:lnSpc>
              <a:spcBef>
                <a:spcPct val="0"/>
              </a:spcBef>
            </a:pPr>
            <a:r>
              <a:rPr lang="fr-FR" altLang="fr-FR" sz="1800" dirty="0"/>
              <a:t>Fête du Têt le 1er mars 2025</a:t>
            </a:r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6A01E986-ADD8-D30D-3015-E6D8EF80B32B}"/>
              </a:ext>
            </a:extLst>
          </p:cNvPr>
          <p:cNvSpPr/>
          <p:nvPr/>
        </p:nvSpPr>
        <p:spPr>
          <a:xfrm>
            <a:off x="-66577" y="1130968"/>
            <a:ext cx="4588702" cy="137761"/>
          </a:xfrm>
          <a:prstGeom prst="mathMinus">
            <a:avLst>
              <a:gd name="adj1" fmla="val 3958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9539876-F5A8-98BC-F771-9FACECB01C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01815"/>
            <a:ext cx="1580606" cy="57102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85BAEAF-ACC5-D668-59CE-B564A1BC7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85</a:t>
            </a:fld>
            <a:endParaRPr lang="fr-FR" dirty="0"/>
          </a:p>
        </p:txBody>
      </p:sp>
      <p:pic>
        <p:nvPicPr>
          <p:cNvPr id="11" name="Picture 4" descr="logo_EDV_m">
            <a:extLst>
              <a:ext uri="{FF2B5EF4-FFF2-40B4-BE49-F238E27FC236}">
                <a16:creationId xmlns:a16="http://schemas.microsoft.com/office/drawing/2014/main" id="{12E789DC-3949-994B-211A-AD8E92343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3" y="53969"/>
            <a:ext cx="1767837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0D890D2-8EF3-9C30-393B-F65929D4B508}"/>
              </a:ext>
            </a:extLst>
          </p:cNvPr>
          <p:cNvSpPr txBox="1">
            <a:spLocks noChangeArrowheads="1"/>
          </p:cNvSpPr>
          <p:nvPr/>
        </p:nvSpPr>
        <p:spPr>
          <a:xfrm>
            <a:off x="6527124" y="1423707"/>
            <a:ext cx="5120062" cy="4726760"/>
          </a:xfrm>
          <a:prstGeom prst="rect">
            <a:avLst/>
          </a:prstGeom>
          <a:solidFill>
            <a:schemeClr val="accent6">
              <a:lumMod val="20000"/>
              <a:lumOff val="80000"/>
              <a:alpha val="50188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/>
              <a:t> </a:t>
            </a:r>
            <a:r>
              <a:rPr lang="fr-FR" altLang="fr-F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Sing for Vietnam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defRPr/>
            </a:pPr>
            <a:r>
              <a:rPr lang="fr-FR" altLang="fr-FR" sz="1800" dirty="0">
                <a:cs typeface="Times New Roman" panose="02020603050405020304" pitchFamily="18" charset="0"/>
              </a:rPr>
              <a:t>Soirée organisée par des étudiantes de l’école Sup de Com le 15 mars 2025</a:t>
            </a:r>
            <a:endParaRPr lang="fr-FR" altLang="fr-FR" sz="1600" dirty="0"/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/>
              <a:t> </a:t>
            </a:r>
            <a:r>
              <a:rPr lang="fr-FR" altLang="fr-F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Stage de Lucy au sein d’EDV  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</a:pPr>
            <a:r>
              <a:rPr lang="fr-FR" altLang="fr-FR" sz="1800" dirty="0"/>
              <a:t>Fin avril 2025 en France (recherche de logiciel comptable) 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</a:pPr>
            <a:r>
              <a:rPr lang="fr-FR" altLang="fr-FR" sz="1800" dirty="0"/>
              <a:t>Fin août 2025 à Hanoi (ACH)</a:t>
            </a:r>
            <a:endParaRPr lang="fr-FR" altLang="fr-FR" sz="1600" dirty="0"/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/>
              <a:t> </a:t>
            </a:r>
            <a:r>
              <a:rPr lang="fr-FR" altLang="fr-F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Spectacles</a:t>
            </a:r>
          </a:p>
          <a:p>
            <a:pPr lvl="1" algn="just">
              <a:lnSpc>
                <a:spcPct val="110000"/>
              </a:lnSpc>
              <a:spcBef>
                <a:spcPct val="0"/>
              </a:spcBef>
            </a:pPr>
            <a:r>
              <a:rPr lang="fr-FR" altLang="fr-FR" sz="1800" dirty="0"/>
              <a:t>La Comédie de Neuilly le 16 novembre 2024 avec la pièce « Je veux voir </a:t>
            </a:r>
            <a:r>
              <a:rPr lang="fr-FR" altLang="fr-FR" sz="1800" dirty="0" err="1"/>
              <a:t>Mioussof</a:t>
            </a:r>
            <a:r>
              <a:rPr lang="fr-FR" altLang="fr-FR" sz="1800" dirty="0"/>
              <a:t> »</a:t>
            </a:r>
          </a:p>
          <a:p>
            <a:pPr lvl="1" algn="just">
              <a:lnSpc>
                <a:spcPct val="110000"/>
              </a:lnSpc>
              <a:spcBef>
                <a:spcPct val="0"/>
              </a:spcBef>
            </a:pPr>
            <a:r>
              <a:rPr lang="fr-FR" altLang="fr-FR" sz="1800" dirty="0"/>
              <a:t>Nouvelle soirée le 15 novembre 2025</a:t>
            </a:r>
          </a:p>
          <a:p>
            <a:pPr lvl="1" algn="just">
              <a:lnSpc>
                <a:spcPct val="110000"/>
              </a:lnSpc>
              <a:spcBef>
                <a:spcPct val="0"/>
              </a:spcBef>
            </a:pPr>
            <a:endParaRPr lang="fr-FR" altLang="fr-FR" sz="1800" dirty="0"/>
          </a:p>
        </p:txBody>
      </p:sp>
      <p:sp>
        <p:nvSpPr>
          <p:cNvPr id="4" name="Moins 3">
            <a:extLst>
              <a:ext uri="{FF2B5EF4-FFF2-40B4-BE49-F238E27FC236}">
                <a16:creationId xmlns:a16="http://schemas.microsoft.com/office/drawing/2014/main" id="{334EBB6B-46B6-46D5-5FDD-0FA27E2608AF}"/>
              </a:ext>
            </a:extLst>
          </p:cNvPr>
          <p:cNvSpPr/>
          <p:nvPr/>
        </p:nvSpPr>
        <p:spPr>
          <a:xfrm rot="5400000" flipV="1">
            <a:off x="3081560" y="3698335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8582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3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884D0-7D00-CF75-D395-19AF547C3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2305D7CC-0BA9-57CA-4312-99276C56C4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0533" y="1743842"/>
            <a:ext cx="8253488" cy="4434220"/>
          </a:xfrm>
          <a:solidFill>
            <a:schemeClr val="accent6">
              <a:lumMod val="20000"/>
              <a:lumOff val="80000"/>
              <a:alpha val="49927"/>
            </a:schemeClr>
          </a:solidFill>
        </p:spPr>
        <p:txBody>
          <a:bodyPr anchor="t"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fr-FR" altLang="fr-FR" sz="2000" i="1" dirty="0">
                <a:cs typeface="Times New Roman" panose="02020603050405020304" pitchFamily="18" charset="0"/>
              </a:rPr>
              <a:t> Ancien siège social </a:t>
            </a:r>
            <a:r>
              <a:rPr lang="fr-FR" altLang="fr-FR" sz="2000" dirty="0">
                <a:cs typeface="Times New Roman" panose="02020603050405020304" pitchFamily="18" charset="0"/>
              </a:rPr>
              <a:t>: 23 rue Liénard 92 Rueil Malmaison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fr-FR" altLang="fr-FR" sz="2000" i="1" dirty="0">
                <a:cs typeface="Times New Roman" panose="02020603050405020304" pitchFamily="18" charset="0"/>
              </a:rPr>
              <a:t> Nouveau siège social </a:t>
            </a:r>
            <a:r>
              <a:rPr lang="fr-FR" altLang="fr-FR" sz="2000" dirty="0">
                <a:cs typeface="Times New Roman" panose="02020603050405020304" pitchFamily="18" charset="0"/>
              </a:rPr>
              <a:t>: 64 rue Victor Puiseux 95100 Argenteuil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</a:rPr>
              <a:t>Du fait de nos statuts ARUP 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</a:rPr>
              <a:t>vote en Assemblée Générale du changement de siège social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</a:rPr>
              <a:t> le changement de département nécessite un quorum d’ ¼ des membres de l’association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</a:rPr>
              <a:t> Si le quorum n’est pas atteint aujourd’hui  une nouvelle AG sera convoquée</a:t>
            </a:r>
            <a:endParaRPr lang="fr-FR" altLang="fr-FR" sz="24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000" dirty="0"/>
              <a:t>Les statuts seront modifiés et envoyés au ministère de l’Intérieur </a:t>
            </a:r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</a:t>
            </a:r>
            <a:r>
              <a:rPr lang="fr-FR" altLang="fr-FR" sz="2400" b="1" dirty="0"/>
              <a:t>		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41D23947-EE98-AAA7-9C1F-0BDC5105F980}"/>
              </a:ext>
            </a:extLst>
          </p:cNvPr>
          <p:cNvSpPr/>
          <p:nvPr/>
        </p:nvSpPr>
        <p:spPr>
          <a:xfrm>
            <a:off x="-787857" y="1258870"/>
            <a:ext cx="9619036" cy="27433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355992AE-E8B0-55C8-20B9-3BF3773F5DC7}"/>
              </a:ext>
            </a:extLst>
          </p:cNvPr>
          <p:cNvSpPr/>
          <p:nvPr/>
        </p:nvSpPr>
        <p:spPr>
          <a:xfrm rot="5400000" flipV="1">
            <a:off x="-1566554" y="3720605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690300-AA26-CDDC-1464-8F78AF5B3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86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4DD31B0-D743-47E8-B604-70B9CC8E32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8E5EBD75-01B1-1BA6-ED2A-75C2CB9E8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2810350-38A8-CC7E-3EA7-CB4686AE8477}"/>
              </a:ext>
            </a:extLst>
          </p:cNvPr>
          <p:cNvSpPr txBox="1">
            <a:spLocks noChangeArrowheads="1"/>
          </p:cNvSpPr>
          <p:nvPr/>
        </p:nvSpPr>
        <p:spPr>
          <a:xfrm>
            <a:off x="458055" y="100361"/>
            <a:ext cx="8490002" cy="1158509"/>
          </a:xfrm>
          <a:prstGeom prst="rect">
            <a:avLst/>
          </a:prstGeom>
          <a:solidFill>
            <a:schemeClr val="bg1">
              <a:alpha val="80152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Changement d’adresse du Siège Social </a:t>
            </a:r>
          </a:p>
          <a:p>
            <a:r>
              <a:rPr lang="fr-FR" altLang="fr-FR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et modification des statuts</a:t>
            </a:r>
          </a:p>
        </p:txBody>
      </p:sp>
    </p:spTree>
    <p:extLst>
      <p:ext uri="{BB962C8B-B14F-4D97-AF65-F5344CB8AC3E}">
        <p14:creationId xmlns:p14="http://schemas.microsoft.com/office/powerpoint/2010/main" val="7722642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0CAA07-6CD3-5BE8-682F-3BBD19083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C7FD764-BF30-59EE-43AE-3BB683BB0B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01815"/>
            <a:ext cx="1580606" cy="57102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422E4CE-E1EE-7C30-A5E6-2CA8939CF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87</a:t>
            </a:fld>
            <a:endParaRPr lang="fr-FR"/>
          </a:p>
        </p:txBody>
      </p:sp>
      <p:graphicFrame>
        <p:nvGraphicFramePr>
          <p:cNvPr id="2" name="Espace réservé du contenu 1">
            <a:extLst>
              <a:ext uri="{FF2B5EF4-FFF2-40B4-BE49-F238E27FC236}">
                <a16:creationId xmlns:a16="http://schemas.microsoft.com/office/drawing/2014/main" id="{61F5CCC7-9FAC-6E59-7572-45F4BEFD09BD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25190" y="1467853"/>
          <a:ext cx="10671336" cy="475765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540930">
                  <a:extLst>
                    <a:ext uri="{9D8B030D-6E8A-4147-A177-3AD203B41FA5}">
                      <a16:colId xmlns:a16="http://schemas.microsoft.com/office/drawing/2014/main" val="2927504960"/>
                    </a:ext>
                  </a:extLst>
                </a:gridCol>
                <a:gridCol w="3565203">
                  <a:extLst>
                    <a:ext uri="{9D8B030D-6E8A-4147-A177-3AD203B41FA5}">
                      <a16:colId xmlns:a16="http://schemas.microsoft.com/office/drawing/2014/main" val="3245334028"/>
                    </a:ext>
                  </a:extLst>
                </a:gridCol>
                <a:gridCol w="3565203">
                  <a:extLst>
                    <a:ext uri="{9D8B030D-6E8A-4147-A177-3AD203B41FA5}">
                      <a16:colId xmlns:a16="http://schemas.microsoft.com/office/drawing/2014/main" val="599121953"/>
                    </a:ext>
                  </a:extLst>
                </a:gridCol>
              </a:tblGrid>
              <a:tr h="741878">
                <a:tc>
                  <a:txBody>
                    <a:bodyPr/>
                    <a:lstStyle/>
                    <a:p>
                      <a:r>
                        <a:rPr lang="fr-FR" sz="1600" b="0" dirty="0">
                          <a:latin typeface="+mj-lt"/>
                        </a:rPr>
                        <a:t>Domitille AUBERGER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Cécile JANSSEN</a:t>
                      </a: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Trung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Hien</a:t>
                      </a: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PHAM</a:t>
                      </a: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640677"/>
                  </a:ext>
                </a:extLst>
              </a:tr>
              <a:tr h="625847">
                <a:tc>
                  <a:txBody>
                    <a:bodyPr/>
                    <a:lstStyle/>
                    <a:p>
                      <a:r>
                        <a:rPr lang="fr-FR" sz="1600" b="0" dirty="0">
                          <a:latin typeface="+mj-lt"/>
                        </a:rPr>
                        <a:t>Gatien DENIZET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Michel JANSSEN</a:t>
                      </a: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Claire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PUIFFE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163428"/>
                  </a:ext>
                </a:extLst>
              </a:tr>
              <a:tr h="7561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Noémie DIDIER</a:t>
                      </a: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Odile JOLY</a:t>
                      </a: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Bernard RAVEL</a:t>
                      </a: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29343"/>
                  </a:ext>
                </a:extLst>
              </a:tr>
              <a:tr h="6258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Brigitte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DUAULT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Nathalie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JOUANNE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Eliane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ROUMAGNE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545913"/>
                  </a:ext>
                </a:extLst>
              </a:tr>
              <a:tr h="7561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Arlette de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GABORY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Denis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JOUANNE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Hy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Hoa</a:t>
                      </a: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TRAN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307951"/>
                  </a:ext>
                </a:extLst>
              </a:tr>
              <a:tr h="6258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Monique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GELAO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Philippe NGO VAN</a:t>
                      </a: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+mj-lt"/>
                        </a:rPr>
                        <a:t>Jean-Denis </a:t>
                      </a:r>
                      <a:r>
                        <a:rPr lang="fr-FR" sz="1600" dirty="0" err="1">
                          <a:latin typeface="+mj-lt"/>
                        </a:rPr>
                        <a:t>VOIN</a:t>
                      </a:r>
                      <a:endParaRPr lang="fr-FR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46799"/>
                  </a:ext>
                </a:extLst>
              </a:tr>
              <a:tr h="6258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Brigitte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GORRE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Anh Tuan PHAM</a:t>
                      </a: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550062"/>
                  </a:ext>
                </a:extLst>
              </a:tr>
            </a:tbl>
          </a:graphicData>
        </a:graphic>
      </p:graphicFrame>
      <p:sp>
        <p:nvSpPr>
          <p:cNvPr id="13" name="Rectangle 2">
            <a:extLst>
              <a:ext uri="{FF2B5EF4-FFF2-40B4-BE49-F238E27FC236}">
                <a16:creationId xmlns:a16="http://schemas.microsoft.com/office/drawing/2014/main" id="{5F4BD3A0-D2D9-2F98-7C7E-7BB52AB12C76}"/>
              </a:ext>
            </a:extLst>
          </p:cNvPr>
          <p:cNvSpPr txBox="1">
            <a:spLocks noChangeArrowheads="1"/>
          </p:cNvSpPr>
          <p:nvPr/>
        </p:nvSpPr>
        <p:spPr>
          <a:xfrm>
            <a:off x="790303" y="83826"/>
            <a:ext cx="5822768" cy="917299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RENOUVELLEMENT DU CA</a:t>
            </a:r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74A73C62-132D-C9A3-17D3-0C3274BDAACA}"/>
              </a:ext>
            </a:extLst>
          </p:cNvPr>
          <p:cNvSpPr/>
          <p:nvPr/>
        </p:nvSpPr>
        <p:spPr>
          <a:xfrm>
            <a:off x="-96141" y="1049705"/>
            <a:ext cx="6930226" cy="28341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4" descr="logo_EDV_m">
            <a:extLst>
              <a:ext uri="{FF2B5EF4-FFF2-40B4-BE49-F238E27FC236}">
                <a16:creationId xmlns:a16="http://schemas.microsoft.com/office/drawing/2014/main" id="{932B7ED3-7D8A-EF3F-1732-EDBAFF0C0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9936" y="54151"/>
            <a:ext cx="1802064" cy="99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7545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65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03125A1-AF28-9B43-A70F-85D8BA3C3528}"/>
              </a:ext>
            </a:extLst>
          </p:cNvPr>
          <p:cNvSpPr txBox="1"/>
          <p:nvPr/>
        </p:nvSpPr>
        <p:spPr>
          <a:xfrm>
            <a:off x="2590800" y="5709670"/>
            <a:ext cx="3234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MERCI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0BB29D-9BD1-8644-AD00-8ACD7A3F9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8508" y="6053680"/>
            <a:ext cx="1573492" cy="568458"/>
          </a:xfrm>
          <a:prstGeom prst="rect">
            <a:avLst/>
          </a:prstGeom>
        </p:spPr>
      </p:pic>
      <p:pic>
        <p:nvPicPr>
          <p:cNvPr id="9" name="Picture 4" descr="logo_EDV_m">
            <a:extLst>
              <a:ext uri="{FF2B5EF4-FFF2-40B4-BE49-F238E27FC236}">
                <a16:creationId xmlns:a16="http://schemas.microsoft.com/office/drawing/2014/main" id="{D627C605-3894-504F-BE1B-55B9154FE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0118" y="87630"/>
            <a:ext cx="2389678" cy="1320182"/>
          </a:xfrm>
          <a:prstGeom prst="rect">
            <a:avLst/>
          </a:prstGeom>
          <a:solidFill>
            <a:schemeClr val="accent6">
              <a:lumMod val="20000"/>
              <a:lumOff val="80000"/>
              <a:alpha val="49770"/>
            </a:schemeClr>
          </a:solidFill>
          <a:ln>
            <a:noFill/>
          </a:ln>
          <a:effectLst>
            <a:glow rad="348929">
              <a:schemeClr val="bg2">
                <a:alpha val="40000"/>
              </a:schemeClr>
            </a:glow>
            <a:outerShdw dist="50800" sx="1000" sy="1000" algn="ctr" rotWithShape="0">
              <a:srgbClr val="000000"/>
            </a:outerShdw>
            <a:reflection endPos="0" dist="50800" dir="5400000" sy="-100000" algn="bl" rotWithShape="0"/>
            <a:softEdge rad="0"/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D6A16B-8936-2321-4F20-C276BAA66D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4"/>
                    </a14:imgEffect>
                    <a14:imgEffect>
                      <a14:saturation sat="1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32" r="-164"/>
          <a:stretch/>
        </p:blipFill>
        <p:spPr>
          <a:xfrm>
            <a:off x="-1" y="1"/>
            <a:ext cx="9601201" cy="6858000"/>
          </a:xfrm>
          <a:prstGeom prst="rect">
            <a:avLst/>
          </a:prstGeom>
          <a:effectLst>
            <a:softEdge rad="116831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42BF776-6E79-8348-A2DF-D09FE77AF7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9037" y="5944380"/>
            <a:ext cx="581634" cy="7347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CA1F1A4-7EB6-7542-B41D-751A631F07CD}"/>
              </a:ext>
            </a:extLst>
          </p:cNvPr>
          <p:cNvSpPr txBox="1"/>
          <p:nvPr/>
        </p:nvSpPr>
        <p:spPr>
          <a:xfrm>
            <a:off x="9601200" y="2567894"/>
            <a:ext cx="2607515" cy="2862322"/>
          </a:xfrm>
          <a:prstGeom prst="rect">
            <a:avLst/>
          </a:prstGeom>
          <a:solidFill>
            <a:schemeClr val="accent6">
              <a:lumMod val="20000"/>
              <a:lumOff val="80000"/>
              <a:alpha val="50224"/>
            </a:schemeClr>
          </a:solidFill>
          <a:effectLst>
            <a:softEdge rad="157841"/>
          </a:effectLst>
        </p:spPr>
        <p:txBody>
          <a:bodyPr wrap="square" rtlCol="0">
            <a:spAutoFit/>
          </a:bodyPr>
          <a:lstStyle/>
          <a:p>
            <a:pPr marL="0" indent="0" algn="ctr" rtl="0" eaLnBrk="1" latinLnBrk="0" hangingPunct="1">
              <a:buNone/>
            </a:pPr>
            <a:r>
              <a:rPr lang="fr-FR" sz="3600" b="1" dirty="0">
                <a:solidFill>
                  <a:srgbClr val="385723"/>
                </a:solidFill>
                <a:effectLst/>
                <a:latin typeface="Calibri Light" panose="020F0302020204030204" pitchFamily="34" charset="0"/>
              </a:rPr>
              <a:t>Abonnez vous</a:t>
            </a:r>
            <a:endParaRPr lang="fr-FR" sz="3600" dirty="0">
              <a:solidFill>
                <a:srgbClr val="385723"/>
              </a:solidFill>
              <a:effectLst/>
              <a:latin typeface="Calibri Light" panose="020F0302020204030204" pitchFamily="34" charset="0"/>
            </a:endParaRPr>
          </a:p>
          <a:p>
            <a:pPr marL="0" indent="0" algn="ctr" rtl="0" eaLnBrk="1" latinLnBrk="0" hangingPunct="1">
              <a:buNone/>
            </a:pPr>
            <a:r>
              <a:rPr lang="fr-FR" sz="3600" b="1" dirty="0">
                <a:solidFill>
                  <a:srgbClr val="385723"/>
                </a:solidFill>
                <a:effectLst/>
                <a:latin typeface="Calibri Light" panose="020F0302020204030204" pitchFamily="34" charset="0"/>
              </a:rPr>
              <a:t>à la</a:t>
            </a:r>
            <a:endParaRPr lang="fr-FR" sz="3600" dirty="0">
              <a:solidFill>
                <a:srgbClr val="385723"/>
              </a:solidFill>
              <a:effectLst/>
              <a:latin typeface="Calibri Light" panose="020F0302020204030204" pitchFamily="34" charset="0"/>
            </a:endParaRPr>
          </a:p>
          <a:p>
            <a:pPr marL="0" indent="0" algn="ctr" rtl="0" eaLnBrk="1" latinLnBrk="0" hangingPunct="1">
              <a:buNone/>
            </a:pPr>
            <a:r>
              <a:rPr lang="fr-FR" sz="3600" b="1" dirty="0">
                <a:solidFill>
                  <a:srgbClr val="385723"/>
                </a:solidFill>
                <a:effectLst/>
                <a:latin typeface="Calibri Light" panose="020F0302020204030204" pitchFamily="34" charset="0"/>
              </a:rPr>
              <a:t>newsletter</a:t>
            </a:r>
            <a:endParaRPr lang="fr-FR" sz="3600" dirty="0">
              <a:solidFill>
                <a:srgbClr val="385723"/>
              </a:solidFill>
              <a:effectLst/>
              <a:latin typeface="Calibri Light" panose="020F0302020204030204" pitchFamily="34" charset="0"/>
            </a:endParaRPr>
          </a:p>
          <a:p>
            <a:pPr marL="0" indent="0" algn="ctr" rtl="0" eaLnBrk="1" latinLnBrk="0" hangingPunct="1">
              <a:buNone/>
            </a:pPr>
            <a:r>
              <a:rPr lang="fr-FR" sz="3600" dirty="0">
                <a:solidFill>
                  <a:srgbClr val="385723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fr-FR" sz="20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4C1947-AFB6-37FC-919E-B86187904B93}"/>
              </a:ext>
            </a:extLst>
          </p:cNvPr>
          <p:cNvSpPr txBox="1"/>
          <p:nvPr/>
        </p:nvSpPr>
        <p:spPr>
          <a:xfrm>
            <a:off x="-148326" y="5540392"/>
            <a:ext cx="435625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+mj-lt"/>
              </a:rPr>
              <a:t>Visitez notre site internet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www.enfantsduvietnam.org</a:t>
            </a:r>
            <a:endParaRPr lang="fr-FR" sz="2400" b="1" dirty="0">
              <a:solidFill>
                <a:schemeClr val="bg1"/>
              </a:solidFill>
            </a:endParaRPr>
          </a:p>
          <a:p>
            <a:pPr algn="ctr"/>
            <a:r>
              <a:rPr lang="fr-FR" sz="1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334001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950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9D65691-6632-AD3B-E722-12A30B392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907" y="-60590"/>
            <a:ext cx="4936693" cy="6979179"/>
          </a:xfrm>
          <a:prstGeom prst="rect">
            <a:avLst/>
          </a:prstGeom>
          <a:solidFill>
            <a:schemeClr val="bg1">
              <a:alpha val="30266"/>
            </a:schemeClr>
          </a:solidFill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6B4D0BE-2494-7CDE-2D2E-9E150FCF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78F104-D591-2D4C-BE43-B61AB17B6500}" type="slidenum">
              <a:rPr lang="fr-FR" smtClean="0"/>
              <a:pPr>
                <a:spcAft>
                  <a:spcPts val="600"/>
                </a:spcAft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3592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14013</TotalTime>
  <Words>3341</Words>
  <Application>Microsoft Macintosh PowerPoint</Application>
  <PresentationFormat>Grand écran</PresentationFormat>
  <Paragraphs>581</Paragraphs>
  <Slides>88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88</vt:i4>
      </vt:variant>
    </vt:vector>
  </HeadingPairs>
  <TitlesOfParts>
    <vt:vector size="98" baseType="lpstr">
      <vt:lpstr>Arial</vt:lpstr>
      <vt:lpstr>Calibri</vt:lpstr>
      <vt:lpstr>Calibri Light</vt:lpstr>
      <vt:lpstr>Courier New</vt:lpstr>
      <vt:lpstr>Helvetica Neue Medium</vt:lpstr>
      <vt:lpstr>Marlett</vt:lpstr>
      <vt:lpstr>Times New Roman</vt:lpstr>
      <vt:lpstr>Verdana</vt:lpstr>
      <vt:lpstr>Wingdings</vt:lpstr>
      <vt:lpstr>Thème Office</vt:lpstr>
      <vt:lpstr>Présentation PowerPoint</vt:lpstr>
      <vt:lpstr>Assemblée générale du 14 Juin 2025</vt:lpstr>
      <vt:lpstr>Notre objet social</vt:lpstr>
      <vt:lpstr>Rapport moral et financier</vt:lpstr>
      <vt:lpstr>Rapport financier 2024</vt:lpstr>
      <vt:lpstr>Principaux indicateurs</vt:lpstr>
      <vt:lpstr>Rapport financier 2024  Comptes 2024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Budget</vt:lpstr>
      <vt:lpstr>Hypothèses du budget 2025</vt:lpstr>
      <vt:lpstr>Cotisation et parrainage 2025 - 2026</vt:lpstr>
      <vt:lpstr>Rapport moral</vt:lpstr>
      <vt:lpstr>Dernières réalisations</vt:lpstr>
      <vt:lpstr>Dernières réalisations - Sud</vt:lpstr>
      <vt:lpstr>Présentation PowerPoint</vt:lpstr>
      <vt:lpstr>Dernières réalisations - Centre</vt:lpstr>
      <vt:lpstr>Présentation PowerPoint</vt:lpstr>
      <vt:lpstr>Présentation PowerPoint</vt:lpstr>
      <vt:lpstr>Dernières réalisations - Centre</vt:lpstr>
      <vt:lpstr>Présentation PowerPoint</vt:lpstr>
      <vt:lpstr>Présentation PowerPoint</vt:lpstr>
      <vt:lpstr>Présentation PowerPoint</vt:lpstr>
      <vt:lpstr>Dernières réalisations - Centre</vt:lpstr>
      <vt:lpstr> Ling La </vt:lpstr>
      <vt:lpstr> Ling La </vt:lpstr>
      <vt:lpstr>Dernières réalisations - Centre</vt:lpstr>
      <vt:lpstr>Présentation PowerPoint</vt:lpstr>
      <vt:lpstr>Dernières réalisations - Centre</vt:lpstr>
      <vt:lpstr>Quy Nhơn</vt:lpstr>
      <vt:lpstr>Dernières réalisations - Centre</vt:lpstr>
      <vt:lpstr> Gò Thị </vt:lpstr>
      <vt:lpstr> Gò Thị </vt:lpstr>
      <vt:lpstr>Dernières réalisations - Centre</vt:lpstr>
      <vt:lpstr>Présentation PowerPoint</vt:lpstr>
      <vt:lpstr>Présentation PowerPoint</vt:lpstr>
      <vt:lpstr>Présentation PowerPoint</vt:lpstr>
      <vt:lpstr>Présentation PowerPoint</vt:lpstr>
      <vt:lpstr>Dernières réalisations</vt:lpstr>
      <vt:lpstr>Dernières réalisations</vt:lpstr>
      <vt:lpstr>Présentation PowerPoint</vt:lpstr>
      <vt:lpstr>Présentation PowerPoint</vt:lpstr>
      <vt:lpstr>Présentation PowerPoint</vt:lpstr>
      <vt:lpstr>Présentation PowerPoint</vt:lpstr>
      <vt:lpstr>Dernières réalisations</vt:lpstr>
      <vt:lpstr>Présentation PowerPoint</vt:lpstr>
      <vt:lpstr>Nouveaux Projets</vt:lpstr>
      <vt:lpstr>Le parrainage est au cœur de notre action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Nous recherchons des parrains / marraines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JUNIOR EDV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ANIMATION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Odile Joly</dc:creator>
  <cp:lastModifiedBy>odile joly</cp:lastModifiedBy>
  <cp:revision>388</cp:revision>
  <cp:lastPrinted>2025-06-16T18:49:59Z</cp:lastPrinted>
  <dcterms:created xsi:type="dcterms:W3CDTF">2022-10-14T09:28:46Z</dcterms:created>
  <dcterms:modified xsi:type="dcterms:W3CDTF">2025-09-10T15:41:14Z</dcterms:modified>
</cp:coreProperties>
</file>